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22"/>
  </p:notesMasterIdLst>
  <p:handoutMasterIdLst>
    <p:handoutMasterId r:id="rId23"/>
  </p:handoutMasterIdLst>
  <p:sldIdLst>
    <p:sldId id="256" r:id="rId2"/>
    <p:sldId id="259" r:id="rId3"/>
    <p:sldId id="258" r:id="rId4"/>
    <p:sldId id="257" r:id="rId5"/>
    <p:sldId id="260" r:id="rId6"/>
    <p:sldId id="262" r:id="rId7"/>
    <p:sldId id="263" r:id="rId8"/>
    <p:sldId id="261" r:id="rId9"/>
    <p:sldId id="269" r:id="rId10"/>
    <p:sldId id="270" r:id="rId11"/>
    <p:sldId id="264" r:id="rId12"/>
    <p:sldId id="265" r:id="rId13"/>
    <p:sldId id="266" r:id="rId14"/>
    <p:sldId id="267" r:id="rId15"/>
    <p:sldId id="272" r:id="rId16"/>
    <p:sldId id="268" r:id="rId17"/>
    <p:sldId id="271" r:id="rId18"/>
    <p:sldId id="276" r:id="rId19"/>
    <p:sldId id="273" r:id="rId20"/>
    <p:sldId id="27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D81A68D-FFCA-C849-9DEE-64D5C0B8DA23}">
          <p14:sldIdLst>
            <p14:sldId id="256"/>
            <p14:sldId id="259"/>
            <p14:sldId id="258"/>
            <p14:sldId id="257"/>
            <p14:sldId id="260"/>
            <p14:sldId id="262"/>
            <p14:sldId id="263"/>
            <p14:sldId id="261"/>
            <p14:sldId id="269"/>
            <p14:sldId id="270"/>
            <p14:sldId id="264"/>
            <p14:sldId id="265"/>
            <p14:sldId id="266"/>
            <p14:sldId id="267"/>
            <p14:sldId id="272"/>
            <p14:sldId id="268"/>
            <p14:sldId id="271"/>
            <p14:sldId id="276"/>
            <p14:sldId id="273"/>
            <p14:sldId id="274"/>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9B32"/>
    <a:srgbClr val="08498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148" autoAdjust="0"/>
  </p:normalViewPr>
  <p:slideViewPr>
    <p:cSldViewPr snapToGrid="0" snapToObjects="1">
      <p:cViewPr>
        <p:scale>
          <a:sx n="95" d="100"/>
          <a:sy n="95" d="100"/>
        </p:scale>
        <p:origin x="-952" y="120"/>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156" d="100"/>
          <a:sy n="156" d="100"/>
        </p:scale>
        <p:origin x="-1536"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BE8B4EA-AB9B-4B41-ADAE-92349B46A000}" type="datetimeFigureOut">
              <a:rPr lang="en-US" smtClean="0"/>
              <a:t>7/19/16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AD197EE-6FDF-3A4D-BF26-2B98851B64B0}" type="slidenum">
              <a:rPr lang="en-US" smtClean="0"/>
              <a:t>‹#›</a:t>
            </a:fld>
            <a:endParaRPr lang="en-US"/>
          </a:p>
        </p:txBody>
      </p:sp>
    </p:spTree>
    <p:extLst>
      <p:ext uri="{BB962C8B-B14F-4D97-AF65-F5344CB8AC3E}">
        <p14:creationId xmlns:p14="http://schemas.microsoft.com/office/powerpoint/2010/main" val="9505268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97DB02-7C66-A846-BEB4-4110A5E8816D}" type="datetimeFigureOut">
              <a:rPr lang="en-US" smtClean="0"/>
              <a:t>7/19/16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8CE131-BEF1-3E42-8165-BE541850DD80}" type="slidenum">
              <a:rPr lang="en-US" smtClean="0"/>
              <a:t>‹#›</a:t>
            </a:fld>
            <a:endParaRPr lang="en-US"/>
          </a:p>
        </p:txBody>
      </p:sp>
    </p:spTree>
    <p:extLst>
      <p:ext uri="{BB962C8B-B14F-4D97-AF65-F5344CB8AC3E}">
        <p14:creationId xmlns:p14="http://schemas.microsoft.com/office/powerpoint/2010/main" val="321235042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8CE131-BEF1-3E42-8165-BE541850DD80}" type="slidenum">
              <a:rPr lang="en-US" smtClean="0"/>
              <a:t>1</a:t>
            </a:fld>
            <a:endParaRPr lang="en-US"/>
          </a:p>
        </p:txBody>
      </p:sp>
    </p:spTree>
    <p:extLst>
      <p:ext uri="{BB962C8B-B14F-4D97-AF65-F5344CB8AC3E}">
        <p14:creationId xmlns:p14="http://schemas.microsoft.com/office/powerpoint/2010/main" val="3262656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8CE131-BEF1-3E42-8165-BE541850DD80}" type="slidenum">
              <a:rPr lang="en-US" smtClean="0"/>
              <a:t>10</a:t>
            </a:fld>
            <a:endParaRPr lang="en-US"/>
          </a:p>
        </p:txBody>
      </p:sp>
    </p:spTree>
    <p:extLst>
      <p:ext uri="{BB962C8B-B14F-4D97-AF65-F5344CB8AC3E}">
        <p14:creationId xmlns:p14="http://schemas.microsoft.com/office/powerpoint/2010/main" val="1049708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Word of these</a:t>
            </a:r>
            <a:r>
              <a:rPr lang="en-US" baseline="0" dirty="0" smtClean="0"/>
              <a:t> collaborative, meta organizations spreads and they begin popping up around the </a:t>
            </a:r>
            <a:r>
              <a:rPr lang="en-US" baseline="0" dirty="0" err="1" smtClean="0"/>
              <a:t>contry</a:t>
            </a:r>
            <a:endParaRPr lang="en-US" dirty="0"/>
          </a:p>
        </p:txBody>
      </p:sp>
      <p:sp>
        <p:nvSpPr>
          <p:cNvPr id="4" name="Slide Number Placeholder 3"/>
          <p:cNvSpPr>
            <a:spLocks noGrp="1"/>
          </p:cNvSpPr>
          <p:nvPr>
            <p:ph type="sldNum" sz="quarter" idx="10"/>
          </p:nvPr>
        </p:nvSpPr>
        <p:spPr/>
        <p:txBody>
          <a:bodyPr/>
          <a:lstStyle/>
          <a:p>
            <a:fld id="{888CE131-BEF1-3E42-8165-BE541850DD80}" type="slidenum">
              <a:rPr lang="en-US" smtClean="0"/>
              <a:t>11</a:t>
            </a:fld>
            <a:endParaRPr lang="en-US"/>
          </a:p>
        </p:txBody>
      </p:sp>
    </p:spTree>
    <p:extLst>
      <p:ext uri="{BB962C8B-B14F-4D97-AF65-F5344CB8AC3E}">
        <p14:creationId xmlns:p14="http://schemas.microsoft.com/office/powerpoint/2010/main" val="1566108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 Down</a:t>
            </a:r>
          </a:p>
          <a:p>
            <a:pPr marL="171450" indent="-171450">
              <a:buFont typeface="Arial"/>
              <a:buChar char="•"/>
            </a:pPr>
            <a:r>
              <a:rPr lang="en-US" dirty="0" smtClean="0"/>
              <a:t>Washington</a:t>
            </a:r>
            <a:r>
              <a:rPr lang="en-US" baseline="0" dirty="0" smtClean="0"/>
              <a:t> State</a:t>
            </a:r>
          </a:p>
          <a:p>
            <a:pPr marL="171450" indent="-171450">
              <a:buFont typeface="Arial"/>
              <a:buChar char="•"/>
            </a:pPr>
            <a:r>
              <a:rPr lang="en-US" baseline="0" dirty="0" smtClean="0"/>
              <a:t>EMBARK Georgia</a:t>
            </a:r>
          </a:p>
          <a:p>
            <a:pPr marL="0" indent="0">
              <a:buFont typeface="Arial"/>
              <a:buNone/>
            </a:pPr>
            <a:r>
              <a:rPr lang="en-US" baseline="0" dirty="0" smtClean="0"/>
              <a:t>Bottom Up</a:t>
            </a:r>
          </a:p>
          <a:p>
            <a:pPr marL="171450" indent="-171450">
              <a:buFont typeface="Arial"/>
              <a:buChar char="•"/>
            </a:pPr>
            <a:r>
              <a:rPr lang="en-US" baseline="0" dirty="0" smtClean="0"/>
              <a:t>Ohio Reach</a:t>
            </a:r>
          </a:p>
          <a:p>
            <a:pPr marL="171450" indent="-171450">
              <a:buFont typeface="Arial"/>
              <a:buChar char="•"/>
            </a:pPr>
            <a:r>
              <a:rPr lang="en-US" baseline="0" dirty="0" smtClean="0"/>
              <a:t>Education Reach for Texans</a:t>
            </a:r>
          </a:p>
          <a:p>
            <a:pPr marL="171450" indent="-171450">
              <a:buFont typeface="Arial"/>
              <a:buChar char="•"/>
            </a:pPr>
            <a:endParaRPr lang="en-US" baseline="0" dirty="0" smtClean="0"/>
          </a:p>
          <a:p>
            <a:pPr marL="0" indent="0">
              <a:buFont typeface="Arial"/>
              <a:buNone/>
            </a:pPr>
            <a:r>
              <a:rPr lang="en-US" baseline="0" dirty="0" smtClean="0"/>
              <a:t>Research Driven</a:t>
            </a:r>
          </a:p>
          <a:p>
            <a:pPr marL="171450" indent="-171450">
              <a:buFont typeface="Arial"/>
              <a:buChar char="•"/>
            </a:pPr>
            <a:r>
              <a:rPr lang="en-US" baseline="0" dirty="0" smtClean="0"/>
              <a:t>EMBARK Georgia</a:t>
            </a:r>
          </a:p>
          <a:p>
            <a:pPr marL="0" indent="0">
              <a:buFont typeface="Arial"/>
              <a:buNone/>
            </a:pPr>
            <a:r>
              <a:rPr lang="en-US" baseline="0" dirty="0" smtClean="0"/>
              <a:t>Practice Oriented</a:t>
            </a:r>
          </a:p>
          <a:p>
            <a:pPr marL="171450" indent="-171450">
              <a:buFont typeface="Arial"/>
              <a:buChar char="•"/>
            </a:pPr>
            <a:r>
              <a:rPr lang="en-US" baseline="0" dirty="0" smtClean="0"/>
              <a:t>Education Reach for Texans</a:t>
            </a:r>
          </a:p>
          <a:p>
            <a:pPr marL="171450" indent="-171450">
              <a:buFont typeface="Arial"/>
              <a:buChar char="•"/>
            </a:pPr>
            <a:endParaRPr lang="en-US" baseline="0" dirty="0" smtClean="0"/>
          </a:p>
          <a:p>
            <a:pPr marL="0" indent="0">
              <a:buFont typeface="Arial"/>
              <a:buNone/>
            </a:pPr>
            <a:r>
              <a:rPr lang="en-US" baseline="0" dirty="0" smtClean="0"/>
              <a:t>Volunteer &amp; Shoestring</a:t>
            </a:r>
          </a:p>
          <a:p>
            <a:pPr marL="171450" indent="-171450">
              <a:buFont typeface="Arial"/>
              <a:buChar char="•"/>
            </a:pPr>
            <a:r>
              <a:rPr lang="en-US" baseline="0" dirty="0" smtClean="0"/>
              <a:t>Education Reach for Texans</a:t>
            </a:r>
          </a:p>
          <a:p>
            <a:pPr marL="171450" indent="-171450">
              <a:buFont typeface="Arial"/>
              <a:buChar char="•"/>
            </a:pPr>
            <a:r>
              <a:rPr lang="en-US" baseline="0" dirty="0" smtClean="0"/>
              <a:t>Ohio Reach</a:t>
            </a:r>
          </a:p>
          <a:p>
            <a:pPr marL="0" indent="0">
              <a:buFont typeface="Arial"/>
              <a:buNone/>
            </a:pPr>
            <a:r>
              <a:rPr lang="en-US" baseline="0" dirty="0" smtClean="0"/>
              <a:t>Staffed &amp; Funded</a:t>
            </a:r>
          </a:p>
          <a:p>
            <a:pPr marL="171450" indent="-171450">
              <a:buFont typeface="Arial"/>
              <a:buChar char="•"/>
            </a:pPr>
            <a:r>
              <a:rPr lang="en-US" baseline="0" dirty="0" smtClean="0"/>
              <a:t>Fostering Success Michigan</a:t>
            </a:r>
          </a:p>
          <a:p>
            <a:pPr marL="171450" indent="-171450">
              <a:buFont typeface="Arial"/>
              <a:buChar char="•"/>
            </a:pPr>
            <a:r>
              <a:rPr lang="en-US" baseline="0" dirty="0" smtClean="0"/>
              <a:t>Great Expectations (VA)</a:t>
            </a:r>
          </a:p>
        </p:txBody>
      </p:sp>
      <p:sp>
        <p:nvSpPr>
          <p:cNvPr id="4" name="Slide Number Placeholder 3"/>
          <p:cNvSpPr>
            <a:spLocks noGrp="1"/>
          </p:cNvSpPr>
          <p:nvPr>
            <p:ph type="sldNum" sz="quarter" idx="10"/>
          </p:nvPr>
        </p:nvSpPr>
        <p:spPr/>
        <p:txBody>
          <a:bodyPr/>
          <a:lstStyle/>
          <a:p>
            <a:fld id="{888CE131-BEF1-3E42-8165-BE541850DD80}" type="slidenum">
              <a:rPr lang="en-US" smtClean="0"/>
              <a:t>12</a:t>
            </a:fld>
            <a:endParaRPr lang="en-US"/>
          </a:p>
        </p:txBody>
      </p:sp>
    </p:spTree>
    <p:extLst>
      <p:ext uri="{BB962C8B-B14F-4D97-AF65-F5344CB8AC3E}">
        <p14:creationId xmlns:p14="http://schemas.microsoft.com/office/powerpoint/2010/main" val="3794334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8CE131-BEF1-3E42-8165-BE541850DD80}" type="slidenum">
              <a:rPr lang="en-US" smtClean="0"/>
              <a:t>13</a:t>
            </a:fld>
            <a:endParaRPr lang="en-US"/>
          </a:p>
        </p:txBody>
      </p:sp>
    </p:spTree>
    <p:extLst>
      <p:ext uri="{BB962C8B-B14F-4D97-AF65-F5344CB8AC3E}">
        <p14:creationId xmlns:p14="http://schemas.microsoft.com/office/powerpoint/2010/main" val="943852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dirty="0" smtClean="0"/>
              <a:t>Grew out of discussions at the October 2013 Foster Care 2 Success Conference in California</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Organizers added additional day pre-conference because so many out-of-state representatives were attending</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Recognized groundswell across country to focus on foster youth postsecondary education</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smtClean="0"/>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dirty="0" smtClean="0"/>
              <a:t>Convened meeting March 2014 to discuss next steps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Purpose: Increase knowledge of effective policies and practices related to foster youth college and career success at the national, state, and institutional levels; increase knowledge of effective strategies for collective action and impact</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smtClean="0"/>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dirty="0" smtClean="0"/>
              <a:t>John Emerson and </a:t>
            </a:r>
            <a:r>
              <a:rPr lang="en-US" dirty="0" err="1" smtClean="0"/>
              <a:t>Maddy</a:t>
            </a:r>
            <a:r>
              <a:rPr lang="en-US" dirty="0" smtClean="0"/>
              <a:t> Day working with partners to find a higher education “home” in NASPA for the topic of students from foster care. They ask NASPA members to contact them if interested in learning more</a:t>
            </a:r>
          </a:p>
          <a:p>
            <a:pPr marL="0" marR="0" indent="0" algn="l" defTabSz="457200" rtl="0" eaLnBrk="1" fontAlgn="auto" latinLnBrk="0" hangingPunct="1">
              <a:lnSpc>
                <a:spcPct val="100000"/>
              </a:lnSpc>
              <a:spcBef>
                <a:spcPts val="0"/>
              </a:spcBef>
              <a:spcAft>
                <a:spcPts val="0"/>
              </a:spcAft>
              <a:buClrTx/>
              <a:buSzTx/>
              <a:buFont typeface="Arial"/>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dirty="0" smtClean="0"/>
              <a:t>Foster Care 2 Success and Walter S Johnson Foundation carry forward the convening of national efforts and releasing a call to action in July 2014 to kick off the effort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a:p>
        </p:txBody>
      </p:sp>
      <p:sp>
        <p:nvSpPr>
          <p:cNvPr id="4" name="Slide Number Placeholder 3"/>
          <p:cNvSpPr>
            <a:spLocks noGrp="1"/>
          </p:cNvSpPr>
          <p:nvPr>
            <p:ph type="sldNum" sz="quarter" idx="10"/>
          </p:nvPr>
        </p:nvSpPr>
        <p:spPr/>
        <p:txBody>
          <a:bodyPr/>
          <a:lstStyle/>
          <a:p>
            <a:fld id="{888CE131-BEF1-3E42-8165-BE541850DD80}" type="slidenum">
              <a:rPr lang="en-US" smtClean="0"/>
              <a:t>14</a:t>
            </a:fld>
            <a:endParaRPr lang="en-US"/>
          </a:p>
        </p:txBody>
      </p:sp>
    </p:spTree>
    <p:extLst>
      <p:ext uri="{BB962C8B-B14F-4D97-AF65-F5344CB8AC3E}">
        <p14:creationId xmlns:p14="http://schemas.microsoft.com/office/powerpoint/2010/main" val="1859525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8CE131-BEF1-3E42-8165-BE541850DD80}" type="slidenum">
              <a:rPr lang="en-US" smtClean="0"/>
              <a:t>15</a:t>
            </a:fld>
            <a:endParaRPr lang="en-US"/>
          </a:p>
        </p:txBody>
      </p:sp>
    </p:spTree>
    <p:extLst>
      <p:ext uri="{BB962C8B-B14F-4D97-AF65-F5344CB8AC3E}">
        <p14:creationId xmlns:p14="http://schemas.microsoft.com/office/powerpoint/2010/main" val="36207898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23 States with Tuition Waivers</a:t>
            </a:r>
          </a:p>
          <a:p>
            <a:pPr marL="171450" indent="-171450">
              <a:buFont typeface="Arial"/>
              <a:buChar char="•"/>
            </a:pPr>
            <a:r>
              <a:rPr lang="en-US" sz="1200" kern="1200" dirty="0" smtClean="0">
                <a:solidFill>
                  <a:schemeClr val="tx1"/>
                </a:solidFill>
                <a:effectLst/>
                <a:latin typeface="+mn-lt"/>
                <a:ea typeface="+mn-ea"/>
                <a:cs typeface="+mn-cs"/>
              </a:rPr>
              <a:t>Alaska</a:t>
            </a:r>
          </a:p>
          <a:p>
            <a:pPr marL="171450" indent="-171450">
              <a:buFont typeface="Arial"/>
              <a:buChar char="•"/>
            </a:pPr>
            <a:r>
              <a:rPr lang="en-US" sz="1200" kern="1200" dirty="0" smtClean="0">
                <a:solidFill>
                  <a:schemeClr val="tx1"/>
                </a:solidFill>
                <a:effectLst/>
                <a:latin typeface="+mn-lt"/>
                <a:ea typeface="+mn-ea"/>
                <a:cs typeface="+mn-cs"/>
              </a:rPr>
              <a:t>Arizona</a:t>
            </a:r>
          </a:p>
          <a:p>
            <a:pPr marL="171450" indent="-171450">
              <a:buFont typeface="Arial"/>
              <a:buChar char="•"/>
            </a:pPr>
            <a:r>
              <a:rPr lang="en-US" sz="1200" kern="1200" dirty="0" smtClean="0">
                <a:solidFill>
                  <a:schemeClr val="tx1"/>
                </a:solidFill>
                <a:effectLst/>
                <a:latin typeface="+mn-lt"/>
                <a:ea typeface="+mn-ea"/>
                <a:cs typeface="+mn-cs"/>
              </a:rPr>
              <a:t>Connecticut</a:t>
            </a:r>
          </a:p>
          <a:p>
            <a:pPr marL="171450" indent="-171450">
              <a:buFont typeface="Arial"/>
              <a:buChar char="•"/>
            </a:pPr>
            <a:r>
              <a:rPr lang="en-US" sz="1200" kern="1200" dirty="0" smtClean="0">
                <a:solidFill>
                  <a:schemeClr val="tx1"/>
                </a:solidFill>
                <a:effectLst/>
                <a:latin typeface="+mn-lt"/>
                <a:ea typeface="+mn-ea"/>
                <a:cs typeface="+mn-cs"/>
              </a:rPr>
              <a:t>Florida</a:t>
            </a:r>
          </a:p>
          <a:p>
            <a:pPr marL="171450" indent="-171450">
              <a:buFont typeface="Arial"/>
              <a:buChar char="•"/>
            </a:pPr>
            <a:r>
              <a:rPr lang="en-US" sz="1200" kern="1200" dirty="0" smtClean="0">
                <a:solidFill>
                  <a:schemeClr val="tx1"/>
                </a:solidFill>
                <a:effectLst/>
                <a:latin typeface="+mn-lt"/>
                <a:ea typeface="+mn-ea"/>
                <a:cs typeface="+mn-cs"/>
              </a:rPr>
              <a:t>Kansas</a:t>
            </a:r>
          </a:p>
          <a:p>
            <a:pPr marL="171450" indent="-171450">
              <a:buFont typeface="Arial"/>
              <a:buChar char="•"/>
            </a:pPr>
            <a:r>
              <a:rPr lang="en-US" sz="1200" kern="1200" dirty="0" smtClean="0">
                <a:solidFill>
                  <a:schemeClr val="tx1"/>
                </a:solidFill>
                <a:effectLst/>
                <a:latin typeface="+mn-lt"/>
                <a:ea typeface="+mn-ea"/>
                <a:cs typeface="+mn-cs"/>
              </a:rPr>
              <a:t>Kentucky</a:t>
            </a:r>
          </a:p>
          <a:p>
            <a:pPr marL="171450" indent="-171450">
              <a:buFont typeface="Arial"/>
              <a:buChar char="•"/>
            </a:pPr>
            <a:r>
              <a:rPr lang="en-US" sz="1200" kern="1200" dirty="0" smtClean="0">
                <a:solidFill>
                  <a:schemeClr val="tx1"/>
                </a:solidFill>
                <a:effectLst/>
                <a:latin typeface="+mn-lt"/>
                <a:ea typeface="+mn-ea"/>
                <a:cs typeface="+mn-cs"/>
              </a:rPr>
              <a:t>Maine</a:t>
            </a:r>
          </a:p>
          <a:p>
            <a:pPr marL="171450" indent="-171450">
              <a:buFont typeface="Arial"/>
              <a:buChar char="•"/>
            </a:pPr>
            <a:r>
              <a:rPr lang="en-US" sz="1200" kern="1200" dirty="0" smtClean="0">
                <a:solidFill>
                  <a:schemeClr val="tx1"/>
                </a:solidFill>
                <a:effectLst/>
                <a:latin typeface="+mn-lt"/>
                <a:ea typeface="+mn-ea"/>
                <a:cs typeface="+mn-cs"/>
              </a:rPr>
              <a:t>Maryland</a:t>
            </a:r>
          </a:p>
          <a:p>
            <a:pPr marL="171450" indent="-171450">
              <a:buFont typeface="Arial"/>
              <a:buChar char="•"/>
            </a:pPr>
            <a:r>
              <a:rPr lang="en-US" sz="1200" kern="1200" dirty="0" smtClean="0">
                <a:solidFill>
                  <a:schemeClr val="tx1"/>
                </a:solidFill>
                <a:effectLst/>
                <a:latin typeface="+mn-lt"/>
                <a:ea typeface="+mn-ea"/>
                <a:cs typeface="+mn-cs"/>
              </a:rPr>
              <a:t>Massachusetts</a:t>
            </a:r>
          </a:p>
          <a:p>
            <a:pPr marL="171450" indent="-171450">
              <a:buFont typeface="Arial"/>
              <a:buChar char="•"/>
            </a:pPr>
            <a:r>
              <a:rPr lang="en-US" sz="1200" kern="1200" dirty="0" smtClean="0">
                <a:solidFill>
                  <a:schemeClr val="tx1"/>
                </a:solidFill>
                <a:effectLst/>
                <a:latin typeface="+mn-lt"/>
                <a:ea typeface="+mn-ea"/>
                <a:cs typeface="+mn-cs"/>
              </a:rPr>
              <a:t>Minnesota</a:t>
            </a:r>
          </a:p>
          <a:p>
            <a:pPr marL="171450" indent="-171450">
              <a:buFont typeface="Arial"/>
              <a:buChar char="•"/>
            </a:pPr>
            <a:r>
              <a:rPr lang="en-US" sz="1200" kern="1200" dirty="0" smtClean="0">
                <a:solidFill>
                  <a:schemeClr val="tx1"/>
                </a:solidFill>
                <a:effectLst/>
                <a:latin typeface="+mn-lt"/>
                <a:ea typeface="+mn-ea"/>
                <a:cs typeface="+mn-cs"/>
              </a:rPr>
              <a:t>Missouri</a:t>
            </a:r>
          </a:p>
          <a:p>
            <a:pPr marL="171450" indent="-171450">
              <a:buFont typeface="Arial"/>
              <a:buChar char="•"/>
            </a:pPr>
            <a:r>
              <a:rPr lang="en-US" sz="1200" kern="1200" dirty="0" smtClean="0">
                <a:solidFill>
                  <a:schemeClr val="tx1"/>
                </a:solidFill>
                <a:effectLst/>
                <a:latin typeface="+mn-lt"/>
                <a:ea typeface="+mn-ea"/>
                <a:cs typeface="+mn-cs"/>
              </a:rPr>
              <a:t>New Hampshire</a:t>
            </a:r>
          </a:p>
          <a:p>
            <a:pPr marL="171450" indent="-171450">
              <a:buFont typeface="Arial"/>
              <a:buChar char="•"/>
            </a:pPr>
            <a:r>
              <a:rPr lang="en-US" sz="1200" kern="1200" dirty="0" smtClean="0">
                <a:solidFill>
                  <a:schemeClr val="tx1"/>
                </a:solidFill>
                <a:effectLst/>
                <a:latin typeface="+mn-lt"/>
                <a:ea typeface="+mn-ea"/>
                <a:cs typeface="+mn-cs"/>
              </a:rPr>
              <a:t>New Jersey</a:t>
            </a:r>
          </a:p>
          <a:p>
            <a:pPr marL="171450" indent="-171450">
              <a:buFont typeface="Arial"/>
              <a:buChar char="•"/>
            </a:pPr>
            <a:r>
              <a:rPr lang="en-US" sz="1200" kern="1200" dirty="0" smtClean="0">
                <a:solidFill>
                  <a:schemeClr val="tx1"/>
                </a:solidFill>
                <a:effectLst/>
                <a:latin typeface="+mn-lt"/>
                <a:ea typeface="+mn-ea"/>
                <a:cs typeface="+mn-cs"/>
              </a:rPr>
              <a:t>New Mexico (new)</a:t>
            </a:r>
          </a:p>
          <a:p>
            <a:pPr marL="171450" indent="-171450">
              <a:buFont typeface="Arial"/>
              <a:buChar char="•"/>
            </a:pPr>
            <a:r>
              <a:rPr lang="en-US" sz="1200" kern="1200" dirty="0" smtClean="0">
                <a:solidFill>
                  <a:schemeClr val="tx1"/>
                </a:solidFill>
                <a:effectLst/>
                <a:latin typeface="+mn-lt"/>
                <a:ea typeface="+mn-ea"/>
                <a:cs typeface="+mn-cs"/>
              </a:rPr>
              <a:t>North Carolina</a:t>
            </a:r>
          </a:p>
          <a:p>
            <a:pPr marL="171450" indent="-171450">
              <a:buFont typeface="Arial"/>
              <a:buChar char="•"/>
            </a:pPr>
            <a:r>
              <a:rPr lang="en-US" sz="1200" kern="1200" dirty="0" smtClean="0">
                <a:solidFill>
                  <a:schemeClr val="tx1"/>
                </a:solidFill>
                <a:effectLst/>
                <a:latin typeface="+mn-lt"/>
                <a:ea typeface="+mn-ea"/>
                <a:cs typeface="+mn-cs"/>
              </a:rPr>
              <a:t>Oklahoma</a:t>
            </a:r>
          </a:p>
          <a:p>
            <a:pPr marL="171450" indent="-171450">
              <a:buFont typeface="Arial"/>
              <a:buChar char="•"/>
            </a:pPr>
            <a:r>
              <a:rPr lang="en-US" sz="1200" kern="1200" dirty="0" smtClean="0">
                <a:solidFill>
                  <a:schemeClr val="tx1"/>
                </a:solidFill>
                <a:effectLst/>
                <a:latin typeface="+mn-lt"/>
                <a:ea typeface="+mn-ea"/>
                <a:cs typeface="+mn-cs"/>
              </a:rPr>
              <a:t>Oregon</a:t>
            </a:r>
          </a:p>
          <a:p>
            <a:pPr marL="171450" indent="-171450">
              <a:buFont typeface="Arial"/>
              <a:buChar char="•"/>
            </a:pPr>
            <a:r>
              <a:rPr lang="en-US" sz="1200" kern="1200" dirty="0" smtClean="0">
                <a:solidFill>
                  <a:schemeClr val="tx1"/>
                </a:solidFill>
                <a:effectLst/>
                <a:latin typeface="+mn-lt"/>
                <a:ea typeface="+mn-ea"/>
                <a:cs typeface="+mn-cs"/>
              </a:rPr>
              <a:t>Rhode Island</a:t>
            </a:r>
          </a:p>
          <a:p>
            <a:pPr marL="171450" indent="-171450">
              <a:buFont typeface="Arial"/>
              <a:buChar char="•"/>
            </a:pPr>
            <a:r>
              <a:rPr lang="en-US" sz="1200" kern="1200" dirty="0" smtClean="0">
                <a:solidFill>
                  <a:schemeClr val="tx1"/>
                </a:solidFill>
                <a:effectLst/>
                <a:latin typeface="+mn-lt"/>
                <a:ea typeface="+mn-ea"/>
                <a:cs typeface="+mn-cs"/>
              </a:rPr>
              <a:t>South Carolina</a:t>
            </a:r>
          </a:p>
          <a:p>
            <a:pPr marL="171450" indent="-171450">
              <a:buFont typeface="Arial"/>
              <a:buChar char="•"/>
            </a:pPr>
            <a:r>
              <a:rPr lang="en-US" sz="1200" kern="1200" dirty="0" smtClean="0">
                <a:solidFill>
                  <a:schemeClr val="tx1"/>
                </a:solidFill>
                <a:effectLst/>
                <a:latin typeface="+mn-lt"/>
                <a:ea typeface="+mn-ea"/>
                <a:cs typeface="+mn-cs"/>
              </a:rPr>
              <a:t>Texas</a:t>
            </a:r>
          </a:p>
          <a:p>
            <a:pPr marL="171450" indent="-171450">
              <a:buFont typeface="Arial"/>
              <a:buChar char="•"/>
            </a:pPr>
            <a:r>
              <a:rPr lang="en-US" sz="1200" kern="1200" dirty="0" smtClean="0">
                <a:solidFill>
                  <a:schemeClr val="tx1"/>
                </a:solidFill>
                <a:effectLst/>
                <a:latin typeface="+mn-lt"/>
                <a:ea typeface="+mn-ea"/>
                <a:cs typeface="+mn-cs"/>
              </a:rPr>
              <a:t>Utah – passed</a:t>
            </a:r>
            <a:r>
              <a:rPr lang="en-US" sz="1200" kern="1200" baseline="0" dirty="0" smtClean="0">
                <a:solidFill>
                  <a:schemeClr val="tx1"/>
                </a:solidFill>
                <a:effectLst/>
                <a:latin typeface="+mn-lt"/>
                <a:ea typeface="+mn-ea"/>
                <a:cs typeface="+mn-cs"/>
              </a:rPr>
              <a:t>, but not implemented</a:t>
            </a:r>
            <a:endParaRPr lang="en-US" sz="1200" kern="1200" dirty="0" smtClean="0">
              <a:solidFill>
                <a:schemeClr val="tx1"/>
              </a:solidFill>
              <a:effectLst/>
              <a:latin typeface="+mn-lt"/>
              <a:ea typeface="+mn-ea"/>
              <a:cs typeface="+mn-cs"/>
            </a:endParaRPr>
          </a:p>
          <a:p>
            <a:pPr marL="171450" indent="-171450">
              <a:buFont typeface="Arial"/>
              <a:buChar char="•"/>
            </a:pPr>
            <a:r>
              <a:rPr lang="en-US" sz="1200" kern="1200" dirty="0" smtClean="0">
                <a:solidFill>
                  <a:schemeClr val="tx1"/>
                </a:solidFill>
                <a:effectLst/>
                <a:latin typeface="+mn-lt"/>
                <a:ea typeface="+mn-ea"/>
                <a:cs typeface="+mn-cs"/>
              </a:rPr>
              <a:t>Virginia</a:t>
            </a:r>
          </a:p>
          <a:p>
            <a:pPr marL="171450" indent="-171450">
              <a:buFont typeface="Arial"/>
              <a:buChar char="•"/>
            </a:pPr>
            <a:r>
              <a:rPr lang="en-US" sz="1200" kern="1200" dirty="0" smtClean="0">
                <a:solidFill>
                  <a:schemeClr val="tx1"/>
                </a:solidFill>
                <a:effectLst/>
                <a:latin typeface="+mn-lt"/>
                <a:ea typeface="+mn-ea"/>
                <a:cs typeface="+mn-cs"/>
              </a:rPr>
              <a:t>West Virginia</a:t>
            </a:r>
          </a:p>
          <a:p>
            <a:endParaRPr lang="en-US" dirty="0"/>
          </a:p>
        </p:txBody>
      </p:sp>
      <p:sp>
        <p:nvSpPr>
          <p:cNvPr id="4" name="Slide Number Placeholder 3"/>
          <p:cNvSpPr>
            <a:spLocks noGrp="1"/>
          </p:cNvSpPr>
          <p:nvPr>
            <p:ph type="sldNum" sz="quarter" idx="10"/>
          </p:nvPr>
        </p:nvSpPr>
        <p:spPr/>
        <p:txBody>
          <a:bodyPr/>
          <a:lstStyle/>
          <a:p>
            <a:fld id="{888CE131-BEF1-3E42-8165-BE541850DD80}" type="slidenum">
              <a:rPr lang="en-US" smtClean="0"/>
              <a:t>16</a:t>
            </a:fld>
            <a:endParaRPr lang="en-US"/>
          </a:p>
        </p:txBody>
      </p:sp>
    </p:spTree>
    <p:extLst>
      <p:ext uri="{BB962C8B-B14F-4D97-AF65-F5344CB8AC3E}">
        <p14:creationId xmlns:p14="http://schemas.microsoft.com/office/powerpoint/2010/main" val="34447195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8CE131-BEF1-3E42-8165-BE541850DD80}" type="slidenum">
              <a:rPr lang="en-US" smtClean="0"/>
              <a:t>17</a:t>
            </a:fld>
            <a:endParaRPr lang="en-US"/>
          </a:p>
        </p:txBody>
      </p:sp>
    </p:spTree>
    <p:extLst>
      <p:ext uri="{BB962C8B-B14F-4D97-AF65-F5344CB8AC3E}">
        <p14:creationId xmlns:p14="http://schemas.microsoft.com/office/powerpoint/2010/main" val="12502137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8CE131-BEF1-3E42-8165-BE541850DD80}" type="slidenum">
              <a:rPr lang="en-US" smtClean="0"/>
              <a:t>19</a:t>
            </a:fld>
            <a:endParaRPr lang="en-US"/>
          </a:p>
        </p:txBody>
      </p:sp>
    </p:spTree>
    <p:extLst>
      <p:ext uri="{BB962C8B-B14F-4D97-AF65-F5344CB8AC3E}">
        <p14:creationId xmlns:p14="http://schemas.microsoft.com/office/powerpoint/2010/main" val="293502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8CE131-BEF1-3E42-8165-BE541850DD80}" type="slidenum">
              <a:rPr lang="en-US" smtClean="0"/>
              <a:t>2</a:t>
            </a:fld>
            <a:endParaRPr lang="en-US"/>
          </a:p>
        </p:txBody>
      </p:sp>
    </p:spTree>
    <p:extLst>
      <p:ext uri="{BB962C8B-B14F-4D97-AF65-F5344CB8AC3E}">
        <p14:creationId xmlns:p14="http://schemas.microsoft.com/office/powerpoint/2010/main" val="3850654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8CE131-BEF1-3E42-8165-BE541850DD80}" type="slidenum">
              <a:rPr lang="en-US" smtClean="0"/>
              <a:t>3</a:t>
            </a:fld>
            <a:endParaRPr lang="en-US"/>
          </a:p>
        </p:txBody>
      </p:sp>
    </p:spTree>
    <p:extLst>
      <p:ext uri="{BB962C8B-B14F-4D97-AF65-F5344CB8AC3E}">
        <p14:creationId xmlns:p14="http://schemas.microsoft.com/office/powerpoint/2010/main" val="2382097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Lots of different, independent efforts going on without any formal</a:t>
            </a:r>
            <a:r>
              <a:rPr lang="en-US" baseline="0" dirty="0" smtClean="0"/>
              <a:t> coordination</a:t>
            </a:r>
            <a:endParaRPr lang="en-US" dirty="0"/>
          </a:p>
        </p:txBody>
      </p:sp>
      <p:sp>
        <p:nvSpPr>
          <p:cNvPr id="4" name="Slide Number Placeholder 3"/>
          <p:cNvSpPr>
            <a:spLocks noGrp="1"/>
          </p:cNvSpPr>
          <p:nvPr>
            <p:ph type="sldNum" sz="quarter" idx="10"/>
          </p:nvPr>
        </p:nvSpPr>
        <p:spPr/>
        <p:txBody>
          <a:bodyPr/>
          <a:lstStyle/>
          <a:p>
            <a:fld id="{888CE131-BEF1-3E42-8165-BE541850DD80}" type="slidenum">
              <a:rPr lang="en-US" smtClean="0"/>
              <a:t>4</a:t>
            </a:fld>
            <a:endParaRPr lang="en-US"/>
          </a:p>
        </p:txBody>
      </p:sp>
    </p:spTree>
    <p:extLst>
      <p:ext uri="{BB962C8B-B14F-4D97-AF65-F5344CB8AC3E}">
        <p14:creationId xmlns:p14="http://schemas.microsoft.com/office/powerpoint/2010/main" val="4026180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8CE131-BEF1-3E42-8165-BE541850DD80}" type="slidenum">
              <a:rPr lang="en-US" smtClean="0"/>
              <a:t>5</a:t>
            </a:fld>
            <a:endParaRPr lang="en-US"/>
          </a:p>
        </p:txBody>
      </p:sp>
    </p:spTree>
    <p:extLst>
      <p:ext uri="{BB962C8B-B14F-4D97-AF65-F5344CB8AC3E}">
        <p14:creationId xmlns:p14="http://schemas.microsoft.com/office/powerpoint/2010/main" val="1269268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type of organization</a:t>
            </a:r>
            <a:r>
              <a:rPr lang="en-US" baseline="0" dirty="0" smtClean="0"/>
              <a:t> develops to bring together disparate entities and facilitate the discussion of how to help former foster youth succeed in postsecondary education. Often, these are meta organizations comprised of members from the various entities that provide service and assistance to former foster youth.</a:t>
            </a:r>
          </a:p>
          <a:p>
            <a:pPr marL="171450" indent="-171450">
              <a:buFont typeface="Arial"/>
              <a:buChar char="•"/>
            </a:pPr>
            <a:r>
              <a:rPr lang="en-US" baseline="0" dirty="0" smtClean="0"/>
              <a:t>California College Pathways Blueprint for Success</a:t>
            </a:r>
          </a:p>
          <a:p>
            <a:pPr marL="171450" indent="-171450">
              <a:buFont typeface="Arial"/>
              <a:buChar char="•"/>
            </a:pPr>
            <a:r>
              <a:rPr lang="en-US" baseline="0" dirty="0" smtClean="0"/>
              <a:t>Ohio Reach</a:t>
            </a:r>
          </a:p>
          <a:p>
            <a:pPr marL="171450" indent="-171450">
              <a:buFont typeface="Arial"/>
              <a:buChar char="•"/>
            </a:pPr>
            <a:r>
              <a:rPr lang="en-US" baseline="0" dirty="0" smtClean="0"/>
              <a:t>Texas Reach</a:t>
            </a:r>
            <a:endParaRPr lang="en-US" dirty="0"/>
          </a:p>
        </p:txBody>
      </p:sp>
      <p:sp>
        <p:nvSpPr>
          <p:cNvPr id="4" name="Slide Number Placeholder 3"/>
          <p:cNvSpPr>
            <a:spLocks noGrp="1"/>
          </p:cNvSpPr>
          <p:nvPr>
            <p:ph type="sldNum" sz="quarter" idx="10"/>
          </p:nvPr>
        </p:nvSpPr>
        <p:spPr/>
        <p:txBody>
          <a:bodyPr/>
          <a:lstStyle/>
          <a:p>
            <a:fld id="{888CE131-BEF1-3E42-8165-BE541850DD80}" type="slidenum">
              <a:rPr lang="en-US" smtClean="0"/>
              <a:t>6</a:t>
            </a:fld>
            <a:endParaRPr lang="en-US"/>
          </a:p>
        </p:txBody>
      </p:sp>
    </p:spTree>
    <p:extLst>
      <p:ext uri="{BB962C8B-B14F-4D97-AF65-F5344CB8AC3E}">
        <p14:creationId xmlns:p14="http://schemas.microsoft.com/office/powerpoint/2010/main" val="1019525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t>
            </a:r>
            <a:r>
              <a:rPr lang="en-US" baseline="0" dirty="0" smtClean="0"/>
              <a:t> time, repeated meetings and facilitation leads to deeper collaboration and program development.</a:t>
            </a:r>
            <a:endParaRPr lang="en-US" dirty="0"/>
          </a:p>
        </p:txBody>
      </p:sp>
      <p:sp>
        <p:nvSpPr>
          <p:cNvPr id="4" name="Slide Number Placeholder 3"/>
          <p:cNvSpPr>
            <a:spLocks noGrp="1"/>
          </p:cNvSpPr>
          <p:nvPr>
            <p:ph type="sldNum" sz="quarter" idx="10"/>
          </p:nvPr>
        </p:nvSpPr>
        <p:spPr/>
        <p:txBody>
          <a:bodyPr/>
          <a:lstStyle/>
          <a:p>
            <a:fld id="{888CE131-BEF1-3E42-8165-BE541850DD80}" type="slidenum">
              <a:rPr lang="en-US" smtClean="0"/>
              <a:t>7</a:t>
            </a:fld>
            <a:endParaRPr lang="en-US"/>
          </a:p>
        </p:txBody>
      </p:sp>
    </p:spTree>
    <p:extLst>
      <p:ext uri="{BB962C8B-B14F-4D97-AF65-F5344CB8AC3E}">
        <p14:creationId xmlns:p14="http://schemas.microsoft.com/office/powerpoint/2010/main" val="2232946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Colleges &amp; Universities</a:t>
            </a:r>
          </a:p>
          <a:p>
            <a:pPr marL="171450" indent="-171450">
              <a:buFont typeface="Arial"/>
              <a:buChar char="•"/>
            </a:pPr>
            <a:r>
              <a:rPr lang="en-US" dirty="0" smtClean="0"/>
              <a:t>Existing programs</a:t>
            </a:r>
          </a:p>
          <a:p>
            <a:pPr marL="171450" indent="-171450">
              <a:buFont typeface="Arial"/>
              <a:buChar char="•"/>
            </a:pPr>
            <a:r>
              <a:rPr lang="en-US" dirty="0" smtClean="0"/>
              <a:t>Desire to establish a program</a:t>
            </a:r>
          </a:p>
          <a:p>
            <a:pPr marL="0" indent="0">
              <a:buFont typeface="Arial"/>
              <a:buNone/>
            </a:pPr>
            <a:r>
              <a:rPr lang="en-US" dirty="0" smtClean="0"/>
              <a:t>State</a:t>
            </a:r>
            <a:r>
              <a:rPr lang="en-US" baseline="0" dirty="0" smtClean="0"/>
              <a:t> Agencies</a:t>
            </a:r>
          </a:p>
          <a:p>
            <a:pPr marL="171450" indent="-171450">
              <a:buFont typeface="Arial"/>
              <a:buChar char="•"/>
            </a:pPr>
            <a:r>
              <a:rPr lang="en-US" baseline="0" dirty="0" smtClean="0"/>
              <a:t>DFPS/CPS</a:t>
            </a:r>
          </a:p>
          <a:p>
            <a:pPr marL="171450" indent="-171450">
              <a:buFont typeface="Arial"/>
              <a:buChar char="•"/>
            </a:pPr>
            <a:r>
              <a:rPr lang="en-US" baseline="0" dirty="0" smtClean="0"/>
              <a:t>THECB</a:t>
            </a:r>
          </a:p>
          <a:p>
            <a:pPr marL="171450" indent="-171450">
              <a:buFont typeface="Arial"/>
              <a:buChar char="•"/>
            </a:pPr>
            <a:r>
              <a:rPr lang="en-US" baseline="0" dirty="0" smtClean="0"/>
              <a:t>TEA</a:t>
            </a:r>
          </a:p>
          <a:p>
            <a:pPr marL="0" indent="0">
              <a:buFont typeface="Arial"/>
              <a:buNone/>
            </a:pPr>
            <a:r>
              <a:rPr lang="en-US" baseline="0" dirty="0" smtClean="0"/>
              <a:t>Private Advocates &amp; Funders</a:t>
            </a:r>
          </a:p>
          <a:p>
            <a:pPr marL="171450" indent="-171450">
              <a:buFont typeface="Arial"/>
              <a:buChar char="•"/>
            </a:pPr>
            <a:r>
              <a:rPr lang="en-US" baseline="0" dirty="0" smtClean="0"/>
              <a:t>Casey Family Programs</a:t>
            </a:r>
          </a:p>
          <a:p>
            <a:pPr marL="171450" indent="-171450">
              <a:buFont typeface="Arial"/>
              <a:buChar char="•"/>
            </a:pPr>
            <a:r>
              <a:rPr lang="en-US" baseline="0" dirty="0" smtClean="0"/>
              <a:t>Texas Pioneer Foundation</a:t>
            </a:r>
          </a:p>
          <a:p>
            <a:pPr marL="171450" indent="-171450">
              <a:buFont typeface="Arial"/>
              <a:buChar char="•"/>
            </a:pPr>
            <a:r>
              <a:rPr lang="en-US" baseline="0" dirty="0" smtClean="0"/>
              <a:t>Rodenfels Family Foundation</a:t>
            </a:r>
            <a:endParaRPr lang="en-US" dirty="0"/>
          </a:p>
        </p:txBody>
      </p:sp>
      <p:sp>
        <p:nvSpPr>
          <p:cNvPr id="4" name="Slide Number Placeholder 3"/>
          <p:cNvSpPr>
            <a:spLocks noGrp="1"/>
          </p:cNvSpPr>
          <p:nvPr>
            <p:ph type="sldNum" sz="quarter" idx="10"/>
          </p:nvPr>
        </p:nvSpPr>
        <p:spPr/>
        <p:txBody>
          <a:bodyPr/>
          <a:lstStyle/>
          <a:p>
            <a:fld id="{888CE131-BEF1-3E42-8165-BE541850DD80}" type="slidenum">
              <a:rPr lang="en-US" smtClean="0"/>
              <a:t>8</a:t>
            </a:fld>
            <a:endParaRPr lang="en-US"/>
          </a:p>
        </p:txBody>
      </p:sp>
    </p:spTree>
    <p:extLst>
      <p:ext uri="{BB962C8B-B14F-4D97-AF65-F5344CB8AC3E}">
        <p14:creationId xmlns:p14="http://schemas.microsoft.com/office/powerpoint/2010/main" val="818959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8CE131-BEF1-3E42-8165-BE541850DD80}" type="slidenum">
              <a:rPr lang="en-US" smtClean="0"/>
              <a:t>9</a:t>
            </a:fld>
            <a:endParaRPr lang="en-US"/>
          </a:p>
        </p:txBody>
      </p:sp>
    </p:spTree>
    <p:extLst>
      <p:ext uri="{BB962C8B-B14F-4D97-AF65-F5344CB8AC3E}">
        <p14:creationId xmlns:p14="http://schemas.microsoft.com/office/powerpoint/2010/main" val="3366457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FB779C7-7C15-B542-8872-049BAD891273}" type="datetime4">
              <a:rPr lang="en-US" smtClean="0"/>
              <a:t>July 19, 2016</a:t>
            </a:fld>
            <a:endParaRPr lang="en-US" dirty="0"/>
          </a:p>
        </p:txBody>
      </p:sp>
      <p:sp>
        <p:nvSpPr>
          <p:cNvPr id="5" name="Footer Placeholder 4"/>
          <p:cNvSpPr>
            <a:spLocks noGrp="1"/>
          </p:cNvSpPr>
          <p:nvPr>
            <p:ph type="ftr" sz="quarter" idx="11"/>
          </p:nvPr>
        </p:nvSpPr>
        <p:spPr/>
        <p:txBody>
          <a:bodyPr/>
          <a:lstStyle/>
          <a:p>
            <a:r>
              <a:rPr lang="en-US" smtClean="0"/>
              <a:t>5ht Annual Education Reach for Texans Convening, 30 May 2014, Austin, Texas</a:t>
            </a:r>
            <a:endParaRPr lang="en-US" dirty="0"/>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rgbClr val="3C9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thruBlk="1"/>
      </p:transition>
    </mc:Choice>
    <mc:Fallback xmlns="">
      <p:transition spd="med">
        <p:fade thruBlk="1"/>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7AF45D-F3AA-2348-8104-BCB6F936599F}" type="datetime4">
              <a:rPr lang="en-US" smtClean="0"/>
              <a:t>July 19, 2016</a:t>
            </a:fld>
            <a:endParaRPr lang="en-US"/>
          </a:p>
        </p:txBody>
      </p:sp>
      <p:sp>
        <p:nvSpPr>
          <p:cNvPr id="5" name="Footer Placeholder 4"/>
          <p:cNvSpPr>
            <a:spLocks noGrp="1"/>
          </p:cNvSpPr>
          <p:nvPr>
            <p:ph type="ftr" sz="quarter" idx="11"/>
          </p:nvPr>
        </p:nvSpPr>
        <p:spPr/>
        <p:txBody>
          <a:bodyPr/>
          <a:lstStyle/>
          <a:p>
            <a:r>
              <a:rPr lang="en-US" smtClean="0"/>
              <a:t>5ht Annual Education Reach for Texans Convening, 30 May 2014, Austin, Texas</a:t>
            </a:r>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thruBlk="1"/>
      </p:transition>
    </mc:Choice>
    <mc:Fallback xmlns="">
      <p:transition spd="med">
        <p:fade thruBlk="1"/>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AC227E-3EE8-A84D-A62F-871D94AA2419}" type="datetime4">
              <a:rPr lang="en-US" smtClean="0"/>
              <a:t>July 19, 2016</a:t>
            </a:fld>
            <a:endParaRPr lang="en-US"/>
          </a:p>
        </p:txBody>
      </p:sp>
      <p:sp>
        <p:nvSpPr>
          <p:cNvPr id="5" name="Footer Placeholder 4"/>
          <p:cNvSpPr>
            <a:spLocks noGrp="1"/>
          </p:cNvSpPr>
          <p:nvPr>
            <p:ph type="ftr" sz="quarter" idx="11"/>
          </p:nvPr>
        </p:nvSpPr>
        <p:spPr/>
        <p:txBody>
          <a:bodyPr/>
          <a:lstStyle/>
          <a:p>
            <a:r>
              <a:rPr lang="en-US" smtClean="0"/>
              <a:t>5ht Annual Education Reach for Texans Convening, 30 May 2014, Austin, Texas</a:t>
            </a:r>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thruBlk="1"/>
      </p:transition>
    </mc:Choice>
    <mc:Fallback xmlns="">
      <p:transition spd="med">
        <p:fade thruBlk="1"/>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2350C4-4D9F-954F-8FF6-5DB2E603B1FE}" type="datetime4">
              <a:rPr lang="en-US" smtClean="0"/>
              <a:t>July 19, 2016</a:t>
            </a:fld>
            <a:endParaRPr lang="en-US"/>
          </a:p>
        </p:txBody>
      </p:sp>
      <p:sp>
        <p:nvSpPr>
          <p:cNvPr id="5" name="Footer Placeholder 4"/>
          <p:cNvSpPr>
            <a:spLocks noGrp="1"/>
          </p:cNvSpPr>
          <p:nvPr>
            <p:ph type="ftr" sz="quarter" idx="11"/>
          </p:nvPr>
        </p:nvSpPr>
        <p:spPr/>
        <p:txBody>
          <a:bodyPr/>
          <a:lstStyle/>
          <a:p>
            <a:r>
              <a:rPr lang="en-US" smtClean="0"/>
              <a:t>5ht Annual Education Reach for Texans Convening, 30 May 2014, Austin, Texas</a:t>
            </a:r>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thruBlk="1"/>
      </p:transition>
    </mc:Choice>
    <mc:Fallback xmlns="">
      <p:transition spd="med">
        <p:fade thruBlk="1"/>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9A5DAA50-9754-464B-95E3-4C4F44786F80}" type="datetime4">
              <a:rPr lang="en-US" smtClean="0"/>
              <a:t>July 19, 2016</a:t>
            </a:fld>
            <a:endParaRPr lang="en-US" dirty="0"/>
          </a:p>
        </p:txBody>
      </p:sp>
      <p:sp>
        <p:nvSpPr>
          <p:cNvPr id="8" name="Slide Number Placeholder 7"/>
          <p:cNvSpPr>
            <a:spLocks noGrp="1"/>
          </p:cNvSpPr>
          <p:nvPr>
            <p:ph type="sldNum" sz="quarter" idx="11"/>
          </p:nvPr>
        </p:nvSpPr>
        <p:spPr/>
        <p:txBody>
          <a:bodyPr/>
          <a:lstStyle/>
          <a:p>
            <a:fld id="{F38DF745-7D3F-47F4-83A3-874385CFAA69}" type="slidenum">
              <a:rPr lang="en-US" smtClean="0"/>
              <a:pPr/>
              <a:t>‹#›</a:t>
            </a:fld>
            <a:endParaRPr lang="en-US" dirty="0"/>
          </a:p>
        </p:txBody>
      </p:sp>
      <p:sp>
        <p:nvSpPr>
          <p:cNvPr id="9" name="Footer Placeholder 8"/>
          <p:cNvSpPr>
            <a:spLocks noGrp="1"/>
          </p:cNvSpPr>
          <p:nvPr>
            <p:ph type="ftr" sz="quarter" idx="12"/>
          </p:nvPr>
        </p:nvSpPr>
        <p:spPr/>
        <p:txBody>
          <a:bodyPr/>
          <a:lstStyle/>
          <a:p>
            <a:r>
              <a:rPr lang="en-US" smtClean="0"/>
              <a:t>5ht Annual Education Reach for Texans Convening, 30 May 2014, Austin, Texas</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thruBlk="1"/>
      </p:transition>
    </mc:Choice>
    <mc:Fallback xmlns="">
      <p:transition spd="med">
        <p:fade thruBlk="1"/>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46C68A6-D33A-AC47-BAF4-558C2BF81446}" type="datetime4">
              <a:rPr lang="en-US" smtClean="0"/>
              <a:t>July 19, 2016</a:t>
            </a:fld>
            <a:endParaRPr lang="en-US"/>
          </a:p>
        </p:txBody>
      </p:sp>
      <p:sp>
        <p:nvSpPr>
          <p:cNvPr id="6" name="Footer Placeholder 5"/>
          <p:cNvSpPr>
            <a:spLocks noGrp="1"/>
          </p:cNvSpPr>
          <p:nvPr>
            <p:ph type="ftr" sz="quarter" idx="11"/>
          </p:nvPr>
        </p:nvSpPr>
        <p:spPr/>
        <p:txBody>
          <a:bodyPr/>
          <a:lstStyle/>
          <a:p>
            <a:r>
              <a:rPr lang="en-US" smtClean="0"/>
              <a:t>5ht Annual Education Reach for Texans Convening, 30 May 2014, Austin, Texas</a:t>
            </a:r>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thruBlk="1"/>
      </p:transition>
    </mc:Choice>
    <mc:Fallback xmlns="">
      <p:transition spd="med">
        <p:fade thruBlk="1"/>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D9679E6-D355-354B-ADBC-3D43205F1A83}" type="datetime4">
              <a:rPr lang="en-US" smtClean="0"/>
              <a:t>July 19, 2016</a:t>
            </a:fld>
            <a:endParaRPr lang="en-US"/>
          </a:p>
        </p:txBody>
      </p:sp>
      <p:sp>
        <p:nvSpPr>
          <p:cNvPr id="8" name="Footer Placeholder 7"/>
          <p:cNvSpPr>
            <a:spLocks noGrp="1"/>
          </p:cNvSpPr>
          <p:nvPr>
            <p:ph type="ftr" sz="quarter" idx="11"/>
          </p:nvPr>
        </p:nvSpPr>
        <p:spPr/>
        <p:txBody>
          <a:bodyPr/>
          <a:lstStyle/>
          <a:p>
            <a:r>
              <a:rPr lang="en-US" smtClean="0"/>
              <a:t>5ht Annual Education Reach for Texans Convening, 30 May 2014, Austin, Texas</a:t>
            </a:r>
            <a:endParaRPr lang="en-US"/>
          </a:p>
        </p:txBody>
      </p:sp>
      <p:sp>
        <p:nvSpPr>
          <p:cNvPr id="9" name="Slide Number Placeholder 8"/>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thruBlk="1"/>
      </p:transition>
    </mc:Choice>
    <mc:Fallback xmlns="">
      <p:transition spd="med">
        <p:fade thruBlk="1"/>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580FE3-1772-384E-9EA0-B6BAB3550565}" type="datetime4">
              <a:rPr lang="en-US" smtClean="0"/>
              <a:t>July 19, 2016</a:t>
            </a:fld>
            <a:endParaRPr lang="en-US"/>
          </a:p>
        </p:txBody>
      </p:sp>
      <p:sp>
        <p:nvSpPr>
          <p:cNvPr id="4" name="Footer Placeholder 3"/>
          <p:cNvSpPr>
            <a:spLocks noGrp="1"/>
          </p:cNvSpPr>
          <p:nvPr>
            <p:ph type="ftr" sz="quarter" idx="11"/>
          </p:nvPr>
        </p:nvSpPr>
        <p:spPr/>
        <p:txBody>
          <a:bodyPr/>
          <a:lstStyle/>
          <a:p>
            <a:r>
              <a:rPr lang="en-US" smtClean="0"/>
              <a:t>5ht Annual Education Reach for Texans Convening, 30 May 2014, Austin, Texas</a:t>
            </a:r>
            <a:endParaRPr lang="en-US"/>
          </a:p>
        </p:txBody>
      </p:sp>
      <p:sp>
        <p:nvSpPr>
          <p:cNvPr id="5" name="Slide Number Placeholder 4"/>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thruBlk="1"/>
      </p:transition>
    </mc:Choice>
    <mc:Fallback xmlns="">
      <p:transition spd="med">
        <p:fade thruBlk="1"/>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B6B553-C653-7545-B45C-912C2C2476F0}" type="datetime4">
              <a:rPr lang="en-US" smtClean="0"/>
              <a:t>July 19, 2016</a:t>
            </a:fld>
            <a:endParaRPr lang="en-US"/>
          </a:p>
        </p:txBody>
      </p:sp>
      <p:sp>
        <p:nvSpPr>
          <p:cNvPr id="3" name="Footer Placeholder 2"/>
          <p:cNvSpPr>
            <a:spLocks noGrp="1"/>
          </p:cNvSpPr>
          <p:nvPr>
            <p:ph type="ftr" sz="quarter" idx="11"/>
          </p:nvPr>
        </p:nvSpPr>
        <p:spPr/>
        <p:txBody>
          <a:bodyPr/>
          <a:lstStyle/>
          <a:p>
            <a:r>
              <a:rPr lang="en-US" smtClean="0"/>
              <a:t>5ht Annual Education Reach for Texans Convening, 30 May 2014, Austin, Texas</a:t>
            </a:r>
            <a:endParaRPr lang="en-US"/>
          </a:p>
        </p:txBody>
      </p:sp>
      <p:sp>
        <p:nvSpPr>
          <p:cNvPr id="4" name="Slide Number Placeholder 3"/>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thruBlk="1"/>
      </p:transition>
    </mc:Choice>
    <mc:Fallback xmlns="">
      <p:transition spd="med">
        <p:fade thruBlk="1"/>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554028-3340-1242-962A-140F780CE189}" type="datetime4">
              <a:rPr lang="en-US" smtClean="0"/>
              <a:t>July 19, 2016</a:t>
            </a:fld>
            <a:endParaRPr lang="en-US"/>
          </a:p>
        </p:txBody>
      </p:sp>
      <p:sp>
        <p:nvSpPr>
          <p:cNvPr id="6" name="Footer Placeholder 5"/>
          <p:cNvSpPr>
            <a:spLocks noGrp="1"/>
          </p:cNvSpPr>
          <p:nvPr>
            <p:ph type="ftr" sz="quarter" idx="11"/>
          </p:nvPr>
        </p:nvSpPr>
        <p:spPr/>
        <p:txBody>
          <a:bodyPr/>
          <a:lstStyle/>
          <a:p>
            <a:r>
              <a:rPr lang="en-US" smtClean="0"/>
              <a:t>5ht Annual Education Reach for Texans Convening, 30 May 2014, Austin, Texas</a:t>
            </a:r>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thruBlk="1"/>
      </p:transition>
    </mc:Choice>
    <mc:Fallback xmlns="">
      <p:transition spd="med">
        <p:fade thruBlk="1"/>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7860D4-84DE-CE47-9746-FFE3E7A3B15B}" type="datetime4">
              <a:rPr lang="en-US" smtClean="0"/>
              <a:t>July 19, 2016</a:t>
            </a:fld>
            <a:endParaRPr lang="en-US"/>
          </a:p>
        </p:txBody>
      </p:sp>
      <p:sp>
        <p:nvSpPr>
          <p:cNvPr id="6" name="Footer Placeholder 5"/>
          <p:cNvSpPr>
            <a:spLocks noGrp="1"/>
          </p:cNvSpPr>
          <p:nvPr>
            <p:ph type="ftr" sz="quarter" idx="11"/>
          </p:nvPr>
        </p:nvSpPr>
        <p:spPr/>
        <p:txBody>
          <a:bodyPr/>
          <a:lstStyle/>
          <a:p>
            <a:r>
              <a:rPr lang="en-US" smtClean="0"/>
              <a:t>5ht Annual Education Reach for Texans Convening, 30 May 2014, Austin, Texas</a:t>
            </a: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pPr/>
              <a:t>‹#›</a:t>
            </a:fld>
            <a:endParaRPr lang="en-US" dirty="0"/>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rgbClr val="3C9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thruBlk="1"/>
      </p:transition>
    </mc:Choice>
    <mc:Fallback xmlns="">
      <p:transition spd="med">
        <p:fade thruBlk="1"/>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0A8D4408-AD15-0647-AD6C-1CC0F2BE2713}" type="datetime4">
              <a:rPr lang="en-US" smtClean="0"/>
              <a:t>July 19, 2016</a:t>
            </a:fld>
            <a:endParaRPr lang="en-US" dirty="0"/>
          </a:p>
        </p:txBody>
      </p:sp>
      <p:sp>
        <p:nvSpPr>
          <p:cNvPr id="5" name="Footer Placeholder 4"/>
          <p:cNvSpPr>
            <a:spLocks noGrp="1"/>
          </p:cNvSpPr>
          <p:nvPr>
            <p:ph type="ftr" sz="quarter" idx="3"/>
          </p:nvPr>
        </p:nvSpPr>
        <p:spPr>
          <a:xfrm>
            <a:off x="457200" y="6492875"/>
            <a:ext cx="5791200" cy="283845"/>
          </a:xfrm>
          <a:prstGeom prst="rect">
            <a:avLst/>
          </a:prstGeom>
        </p:spPr>
        <p:txBody>
          <a:bodyPr vert="horz" lIns="91440" tIns="45720" rIns="91440" bIns="45720" rtlCol="0" anchor="t"/>
          <a:lstStyle>
            <a:lvl1pPr algn="l">
              <a:defRPr sz="1000">
                <a:solidFill>
                  <a:schemeClr val="tx1"/>
                </a:solidFill>
              </a:defRPr>
            </a:lvl1pPr>
          </a:lstStyle>
          <a:p>
            <a:r>
              <a:rPr lang="en-US" smtClean="0"/>
              <a:t>5ht Annual Education Reach for Texans Convening, 30 May 2014, Austin, Texas</a:t>
            </a:r>
            <a:endParaRPr lang="en-US" dirty="0"/>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F38DF745-7D3F-47F4-83A3-874385CFAA69}" type="slidenum">
              <a:rPr lang="en-US" smtClean="0"/>
              <a:pPr/>
              <a:t>‹#›</a:t>
            </a:fld>
            <a:endParaRPr lang="en-US" dirty="0"/>
          </a:p>
        </p:txBody>
      </p:sp>
      <p:sp>
        <p:nvSpPr>
          <p:cNvPr id="7" name="Rectangle 6"/>
          <p:cNvSpPr/>
          <p:nvPr/>
        </p:nvSpPr>
        <p:spPr>
          <a:xfrm>
            <a:off x="9001124" y="0"/>
            <a:ext cx="142876" cy="1371600"/>
          </a:xfrm>
          <a:prstGeom prst="rect">
            <a:avLst/>
          </a:prstGeom>
          <a:solidFill>
            <a:srgbClr val="3C9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rgbClr val="084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ER4T logo color xbkg (tight).png"/>
          <p:cNvPicPr>
            <a:picLocks noChangeAspect="1"/>
          </p:cNvPicPr>
          <p:nvPr userDrawn="1"/>
        </p:nvPicPr>
        <p:blipFill>
          <a:blip r:embed="rId13" cstate="email">
            <a:extLst>
              <a:ext uri="{28A0092B-C50C-407E-A947-70E740481C1C}">
                <a14:useLocalDpi xmlns:a14="http://schemas.microsoft.com/office/drawing/2010/main" val="0"/>
              </a:ext>
            </a:extLst>
          </a:blip>
          <a:stretch>
            <a:fillRect/>
          </a:stretch>
        </p:blipFill>
        <p:spPr>
          <a:xfrm>
            <a:off x="7336916" y="6326060"/>
            <a:ext cx="740284" cy="399861"/>
          </a:xfrm>
          <a:prstGeom prst="rect">
            <a:avLst/>
          </a:prstGeom>
        </p:spPr>
      </p:pic>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mc:AlternateContent xmlns:mc="http://schemas.openxmlformats.org/markup-compatibility/2006" xmlns:p14="http://schemas.microsoft.com/office/powerpoint/2010/main">
    <mc:Choice Requires="p14">
      <p:transition spd="med" p14:dur="700">
        <p:fade thruBlk="1"/>
      </p:transition>
    </mc:Choice>
    <mc:Fallback xmlns="">
      <p:transition spd="med">
        <p:fade thruBlk="1"/>
      </p:transition>
    </mc:Fallback>
  </mc:AlternateContent>
  <p:hf sldNum="0"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Birth of a national Movement</a:t>
            </a:r>
            <a:endParaRPr lang="en-US" dirty="0"/>
          </a:p>
        </p:txBody>
      </p:sp>
      <p:sp>
        <p:nvSpPr>
          <p:cNvPr id="3" name="Subtitle 2"/>
          <p:cNvSpPr>
            <a:spLocks noGrp="1"/>
          </p:cNvSpPr>
          <p:nvPr>
            <p:ph type="subTitle" idx="1"/>
          </p:nvPr>
        </p:nvSpPr>
        <p:spPr>
          <a:xfrm>
            <a:off x="457200" y="4653368"/>
            <a:ext cx="6858000" cy="794387"/>
          </a:xfrm>
        </p:spPr>
        <p:txBody>
          <a:bodyPr>
            <a:normAutofit/>
          </a:bodyPr>
          <a:lstStyle/>
          <a:p>
            <a:r>
              <a:rPr lang="en-US" dirty="0" smtClean="0"/>
              <a:t>Supporting Foster Care Alumni </a:t>
            </a:r>
            <a:br>
              <a:rPr lang="en-US" dirty="0" smtClean="0"/>
            </a:br>
            <a:r>
              <a:rPr lang="en-US" dirty="0" smtClean="0"/>
              <a:t>in Texas and Across the nation</a:t>
            </a:r>
            <a:endParaRPr lang="en-US" dirty="0"/>
          </a:p>
        </p:txBody>
      </p:sp>
      <p:sp>
        <p:nvSpPr>
          <p:cNvPr id="5" name="Subtitle 2"/>
          <p:cNvSpPr txBox="1">
            <a:spLocks/>
          </p:cNvSpPr>
          <p:nvPr/>
        </p:nvSpPr>
        <p:spPr>
          <a:xfrm>
            <a:off x="457199" y="5788234"/>
            <a:ext cx="7420283" cy="837407"/>
          </a:xfrm>
          <a:prstGeom prst="rect">
            <a:avLst/>
          </a:prstGeom>
        </p:spPr>
        <p:txBody>
          <a:bodyPr vert="horz" lIns="91440" tIns="45720" rIns="91440" bIns="45720" rtlCol="0">
            <a:normAutofit fontScale="40000" lnSpcReduction="20000"/>
          </a:bodyPr>
          <a:lstStyle>
            <a:lvl1pPr marL="0" indent="0" algn="l" defTabSz="914400" rtl="0" eaLnBrk="1" latinLnBrk="0" hangingPunct="1">
              <a:spcBef>
                <a:spcPct val="20000"/>
              </a:spcBef>
              <a:spcAft>
                <a:spcPts val="600"/>
              </a:spcAft>
              <a:buFont typeface="Arial" pitchFamily="34" charset="0"/>
              <a:buNone/>
              <a:defRPr sz="2000" b="0" kern="1200" cap="all" spc="120" baseline="0">
                <a:solidFill>
                  <a:schemeClr val="tx2"/>
                </a:solidFill>
                <a:latin typeface="+mj-lt"/>
                <a:ea typeface="+mn-ea"/>
                <a:cs typeface="+mn-cs"/>
              </a:defRPr>
            </a:lvl1pPr>
            <a:lvl2pPr marL="457200" indent="0" algn="ctr" defTabSz="914400" rtl="0" eaLnBrk="1" latinLnBrk="0" hangingPunct="1">
              <a:spcBef>
                <a:spcPct val="20000"/>
              </a:spcBef>
              <a:buClr>
                <a:schemeClr val="tx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tx2"/>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tx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tx2"/>
              </a:buClr>
              <a:buFont typeface="Arial" pitchFamily="34" charset="0"/>
              <a:buNone/>
              <a:defRPr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9pPr>
          </a:lstStyle>
          <a:p>
            <a:r>
              <a:rPr lang="en-US" dirty="0" smtClean="0"/>
              <a:t>DR. WADE BRADFUTE, Vice-President &amp; Treasurer, Education Reach for Texans</a:t>
            </a:r>
          </a:p>
          <a:p>
            <a:r>
              <a:rPr lang="en-US" dirty="0"/>
              <a:t>7</a:t>
            </a:r>
            <a:r>
              <a:rPr lang="en-US" baseline="30000" dirty="0" smtClean="0"/>
              <a:t>th</a:t>
            </a:r>
            <a:r>
              <a:rPr lang="en-US" dirty="0" smtClean="0"/>
              <a:t> </a:t>
            </a:r>
            <a:r>
              <a:rPr lang="en-US" dirty="0"/>
              <a:t>Annual Education Reach for Texans </a:t>
            </a:r>
            <a:r>
              <a:rPr lang="en-US" dirty="0" smtClean="0"/>
              <a:t>Convening</a:t>
            </a:r>
          </a:p>
          <a:p>
            <a:r>
              <a:rPr lang="en-US" dirty="0" smtClean="0"/>
              <a:t>El Paso Community College, June 2016</a:t>
            </a:r>
            <a:endParaRPr lang="en-US" dirty="0"/>
          </a:p>
          <a:p>
            <a:endParaRPr lang="en-US" dirty="0" smtClean="0"/>
          </a:p>
        </p:txBody>
      </p:sp>
    </p:spTree>
    <p:extLst>
      <p:ext uri="{BB962C8B-B14F-4D97-AF65-F5344CB8AC3E}">
        <p14:creationId xmlns:p14="http://schemas.microsoft.com/office/powerpoint/2010/main" val="1619538598"/>
      </p:ext>
    </p:extLst>
  </p:cSld>
  <p:clrMapOvr>
    <a:masterClrMapping/>
  </p:clrMapOvr>
  <mc:AlternateContent xmlns:mc="http://schemas.openxmlformats.org/markup-compatibility/2006" xmlns:p14="http://schemas.microsoft.com/office/powerpoint/2010/main">
    <mc:Choice Requires="p14">
      <p:transition spd="med" p14:dur="700">
        <p:fade thruBlk="1"/>
      </p:transition>
    </mc:Choice>
    <mc:Fallback xmlns="">
      <p:transition spd="med">
        <p:fade thruBlk="1"/>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5874235" cy="1371600"/>
          </a:xfrm>
        </p:spPr>
        <p:txBody>
          <a:bodyPr>
            <a:normAutofit fontScale="90000"/>
          </a:bodyPr>
          <a:lstStyle/>
          <a:p>
            <a:r>
              <a:rPr lang="en-US" dirty="0" smtClean="0"/>
              <a:t>Texas Institutions with Dedicated Staff</a:t>
            </a:r>
            <a:endParaRPr lang="en-US" dirty="0"/>
          </a:p>
        </p:txBody>
      </p:sp>
      <p:sp>
        <p:nvSpPr>
          <p:cNvPr id="3" name="Content Placeholder 2"/>
          <p:cNvSpPr>
            <a:spLocks noGrp="1"/>
          </p:cNvSpPr>
          <p:nvPr>
            <p:ph idx="1"/>
          </p:nvPr>
        </p:nvSpPr>
        <p:spPr/>
        <p:txBody>
          <a:bodyPr>
            <a:noAutofit/>
          </a:bodyPr>
          <a:lstStyle/>
          <a:p>
            <a:pPr marL="342900" indent="-342900">
              <a:buFont typeface="Arial"/>
              <a:buChar char="•"/>
            </a:pPr>
            <a:r>
              <a:rPr lang="en-US" sz="1400" dirty="0" smtClean="0"/>
              <a:t>Alamo </a:t>
            </a:r>
            <a:r>
              <a:rPr lang="en-US" sz="1400" dirty="0"/>
              <a:t>Community College</a:t>
            </a:r>
          </a:p>
          <a:p>
            <a:pPr marL="342900" indent="-342900">
              <a:buFont typeface="Arial"/>
              <a:buChar char="•"/>
            </a:pPr>
            <a:r>
              <a:rPr lang="en-US" sz="1400" dirty="0" smtClean="0"/>
              <a:t>Amarillo </a:t>
            </a:r>
            <a:r>
              <a:rPr lang="en-US" sz="1400" dirty="0"/>
              <a:t>College</a:t>
            </a:r>
          </a:p>
          <a:p>
            <a:pPr marL="342900" indent="-342900">
              <a:buFont typeface="Arial"/>
              <a:buChar char="•"/>
            </a:pPr>
            <a:r>
              <a:rPr lang="en-US" sz="1400" dirty="0" smtClean="0"/>
              <a:t>Clarendon </a:t>
            </a:r>
            <a:r>
              <a:rPr lang="en-US" sz="1400" dirty="0"/>
              <a:t>College</a:t>
            </a:r>
          </a:p>
          <a:p>
            <a:pPr marL="342900" indent="-342900">
              <a:buFont typeface="Arial"/>
              <a:buChar char="•"/>
            </a:pPr>
            <a:r>
              <a:rPr lang="en-US" sz="1400" dirty="0" smtClean="0"/>
              <a:t>Frank </a:t>
            </a:r>
            <a:r>
              <a:rPr lang="en-US" sz="1400" dirty="0"/>
              <a:t>Phillips College</a:t>
            </a:r>
          </a:p>
          <a:p>
            <a:pPr marL="342900" indent="-342900">
              <a:buFont typeface="Arial"/>
              <a:buChar char="•"/>
            </a:pPr>
            <a:r>
              <a:rPr lang="en-US" sz="1400" dirty="0" smtClean="0"/>
              <a:t>Lone </a:t>
            </a:r>
            <a:r>
              <a:rPr lang="en-US" sz="1400" dirty="0"/>
              <a:t>Star Colleges in Houston</a:t>
            </a:r>
          </a:p>
          <a:p>
            <a:pPr marL="342900" indent="-342900">
              <a:buFont typeface="Arial"/>
              <a:buChar char="•"/>
            </a:pPr>
            <a:r>
              <a:rPr lang="en-US" sz="1400" dirty="0" smtClean="0"/>
              <a:t>Midland </a:t>
            </a:r>
            <a:r>
              <a:rPr lang="en-US" sz="1400" dirty="0"/>
              <a:t>College</a:t>
            </a:r>
          </a:p>
          <a:p>
            <a:pPr marL="342900" indent="-342900">
              <a:buFont typeface="Arial"/>
              <a:buChar char="•"/>
            </a:pPr>
            <a:r>
              <a:rPr lang="en-US" sz="1400" dirty="0" smtClean="0"/>
              <a:t>Prairie </a:t>
            </a:r>
            <a:r>
              <a:rPr lang="en-US" sz="1400" dirty="0"/>
              <a:t>View A&amp;M</a:t>
            </a:r>
          </a:p>
          <a:p>
            <a:pPr marL="342900" indent="-342900">
              <a:buFont typeface="Arial"/>
              <a:buChar char="•"/>
            </a:pPr>
            <a:r>
              <a:rPr lang="en-US" sz="1400" dirty="0" smtClean="0"/>
              <a:t>South </a:t>
            </a:r>
            <a:r>
              <a:rPr lang="en-US" sz="1400" dirty="0"/>
              <a:t>Plains College</a:t>
            </a:r>
          </a:p>
          <a:p>
            <a:pPr marL="342900" indent="-342900">
              <a:buFont typeface="Arial"/>
              <a:buChar char="•"/>
            </a:pPr>
            <a:r>
              <a:rPr lang="en-US" sz="1400" dirty="0" smtClean="0"/>
              <a:t>Texas </a:t>
            </a:r>
            <a:r>
              <a:rPr lang="en-US" sz="1400" dirty="0"/>
              <a:t>A&amp;M-San Antonio</a:t>
            </a:r>
          </a:p>
          <a:p>
            <a:pPr marL="342900" indent="-342900">
              <a:buFont typeface="Arial"/>
              <a:buChar char="•"/>
            </a:pPr>
            <a:r>
              <a:rPr lang="en-US" sz="1400" dirty="0" smtClean="0"/>
              <a:t>Texas </a:t>
            </a:r>
            <a:r>
              <a:rPr lang="en-US" sz="1400" dirty="0"/>
              <a:t>State Technical Colleges</a:t>
            </a:r>
          </a:p>
          <a:p>
            <a:pPr marL="342900" indent="-342900">
              <a:buFont typeface="Arial"/>
              <a:buChar char="•"/>
            </a:pPr>
            <a:r>
              <a:rPr lang="en-US" sz="1400" dirty="0" smtClean="0"/>
              <a:t>UT</a:t>
            </a:r>
            <a:r>
              <a:rPr lang="en-US" sz="1400" dirty="0"/>
              <a:t>-Pan American</a:t>
            </a:r>
          </a:p>
          <a:p>
            <a:pPr marL="342900" indent="-342900">
              <a:buFont typeface="Arial"/>
              <a:buChar char="•"/>
            </a:pPr>
            <a:r>
              <a:rPr lang="en-US" sz="1400" dirty="0" smtClean="0"/>
              <a:t>UT</a:t>
            </a:r>
            <a:r>
              <a:rPr lang="en-US" sz="1400" dirty="0"/>
              <a:t>-Permian Basin</a:t>
            </a:r>
          </a:p>
          <a:p>
            <a:pPr marL="342900" indent="-342900">
              <a:buFont typeface="Arial"/>
              <a:buChar char="•"/>
            </a:pPr>
            <a:endParaRPr lang="en-US" sz="1400" b="0" dirty="0"/>
          </a:p>
        </p:txBody>
      </p:sp>
      <p:sp>
        <p:nvSpPr>
          <p:cNvPr id="4" name="Footer Placeholder 3"/>
          <p:cNvSpPr>
            <a:spLocks noGrp="1"/>
          </p:cNvSpPr>
          <p:nvPr>
            <p:ph type="ftr" sz="quarter" idx="11"/>
          </p:nvPr>
        </p:nvSpPr>
        <p:spPr/>
        <p:txBody>
          <a:bodyPr/>
          <a:lstStyle/>
          <a:p>
            <a:r>
              <a:rPr lang="en-US" dirty="0"/>
              <a:t>7th Annual Education Reach for Texans Convening, June 2016, El Paso, Texas</a:t>
            </a:r>
          </a:p>
        </p:txBody>
      </p:sp>
    </p:spTree>
    <p:extLst>
      <p:ext uri="{BB962C8B-B14F-4D97-AF65-F5344CB8AC3E}">
        <p14:creationId xmlns:p14="http://schemas.microsoft.com/office/powerpoint/2010/main" val="2287168429"/>
      </p:ext>
    </p:extLst>
  </p:cSld>
  <p:clrMapOvr>
    <a:masterClrMapping/>
  </p:clrMapOvr>
  <mc:AlternateContent xmlns:mc="http://schemas.openxmlformats.org/markup-compatibility/2006" xmlns:p14="http://schemas.microsoft.com/office/powerpoint/2010/main">
    <mc:Choice Requires="p14">
      <p:transition spd="med" p14:dur="700">
        <p:fade thruBlk="1"/>
      </p:transition>
    </mc:Choice>
    <mc:Fallback xmlns="">
      <p:transition spd="med">
        <p:fade thruBlk="1"/>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Ideas Spread</a:t>
            </a:r>
            <a:endParaRPr lang="en-US" dirty="0"/>
          </a:p>
        </p:txBody>
      </p:sp>
      <p:sp>
        <p:nvSpPr>
          <p:cNvPr id="5" name="Text Placeholder 4"/>
          <p:cNvSpPr>
            <a:spLocks noGrp="1"/>
          </p:cNvSpPr>
          <p:nvPr>
            <p:ph type="body" idx="1"/>
          </p:nvPr>
        </p:nvSpPr>
        <p:spPr>
          <a:xfrm>
            <a:off x="607366" y="1572768"/>
            <a:ext cx="3667895" cy="639762"/>
          </a:xfrm>
        </p:spPr>
        <p:txBody>
          <a:bodyPr/>
          <a:lstStyle/>
          <a:p>
            <a:r>
              <a:rPr lang="en-US" sz="2400" dirty="0" smtClean="0"/>
              <a:t>A Few Years Ago</a:t>
            </a:r>
            <a:endParaRPr lang="en-US" sz="2400" dirty="0"/>
          </a:p>
        </p:txBody>
      </p:sp>
      <p:sp>
        <p:nvSpPr>
          <p:cNvPr id="6" name="Content Placeholder 5"/>
          <p:cNvSpPr>
            <a:spLocks noGrp="1"/>
          </p:cNvSpPr>
          <p:nvPr>
            <p:ph sz="half" idx="2"/>
          </p:nvPr>
        </p:nvSpPr>
        <p:spPr>
          <a:xfrm>
            <a:off x="607366" y="2259366"/>
            <a:ext cx="3667895" cy="3840480"/>
          </a:xfrm>
        </p:spPr>
        <p:txBody>
          <a:bodyPr>
            <a:normAutofit/>
          </a:bodyPr>
          <a:lstStyle/>
          <a:p>
            <a:pPr marL="342900" indent="-342900">
              <a:buFont typeface="Arial"/>
              <a:buChar char="•"/>
            </a:pPr>
            <a:r>
              <a:rPr lang="en-US" sz="1700" dirty="0" smtClean="0"/>
              <a:t>California College Pathways</a:t>
            </a:r>
          </a:p>
          <a:p>
            <a:pPr marL="342900" indent="-342900">
              <a:buFont typeface="Arial"/>
              <a:buChar char="•"/>
            </a:pPr>
            <a:r>
              <a:rPr lang="en-US" sz="1700" dirty="0" smtClean="0"/>
              <a:t>Ohio Reach</a:t>
            </a:r>
          </a:p>
          <a:p>
            <a:pPr marL="342900" indent="-342900">
              <a:buFont typeface="Arial"/>
              <a:buChar char="•"/>
            </a:pPr>
            <a:r>
              <a:rPr lang="en-US" sz="1700" dirty="0" smtClean="0"/>
              <a:t>Passport to College </a:t>
            </a:r>
            <a:br>
              <a:rPr lang="en-US" sz="1700" dirty="0" smtClean="0"/>
            </a:br>
            <a:r>
              <a:rPr lang="en-US" sz="1700" dirty="0" smtClean="0"/>
              <a:t>Promise (WA)</a:t>
            </a:r>
            <a:endParaRPr lang="en-US" sz="1700" dirty="0"/>
          </a:p>
        </p:txBody>
      </p:sp>
      <p:sp>
        <p:nvSpPr>
          <p:cNvPr id="7" name="Text Placeholder 6"/>
          <p:cNvSpPr>
            <a:spLocks noGrp="1"/>
          </p:cNvSpPr>
          <p:nvPr>
            <p:ph type="body" sz="quarter" idx="3"/>
          </p:nvPr>
        </p:nvSpPr>
        <p:spPr>
          <a:xfrm>
            <a:off x="4717152" y="1572768"/>
            <a:ext cx="3667895" cy="639762"/>
          </a:xfrm>
        </p:spPr>
        <p:txBody>
          <a:bodyPr/>
          <a:lstStyle/>
          <a:p>
            <a:r>
              <a:rPr lang="en-US" sz="2400" dirty="0" smtClean="0"/>
              <a:t>Present Day</a:t>
            </a:r>
            <a:endParaRPr lang="en-US" sz="2400" dirty="0"/>
          </a:p>
        </p:txBody>
      </p:sp>
      <p:sp>
        <p:nvSpPr>
          <p:cNvPr id="8" name="Content Placeholder 7"/>
          <p:cNvSpPr>
            <a:spLocks noGrp="1"/>
          </p:cNvSpPr>
          <p:nvPr>
            <p:ph sz="quarter" idx="4"/>
          </p:nvPr>
        </p:nvSpPr>
        <p:spPr>
          <a:xfrm>
            <a:off x="4717152" y="2259366"/>
            <a:ext cx="3667895" cy="3840480"/>
          </a:xfrm>
        </p:spPr>
        <p:txBody>
          <a:bodyPr>
            <a:normAutofit fontScale="70000" lnSpcReduction="20000"/>
          </a:bodyPr>
          <a:lstStyle/>
          <a:p>
            <a:pPr marL="342900" indent="-342900">
              <a:buFont typeface="Arial"/>
              <a:buChar char="•"/>
            </a:pPr>
            <a:r>
              <a:rPr lang="en-US" dirty="0"/>
              <a:t>California College Pathways</a:t>
            </a:r>
          </a:p>
          <a:p>
            <a:pPr marL="342900" indent="-342900">
              <a:buFont typeface="Arial"/>
              <a:buChar char="•"/>
            </a:pPr>
            <a:r>
              <a:rPr lang="en-US" dirty="0"/>
              <a:t>Ohio Reach</a:t>
            </a:r>
          </a:p>
          <a:p>
            <a:pPr marL="342900" indent="-342900">
              <a:buFont typeface="Arial"/>
              <a:buChar char="•"/>
            </a:pPr>
            <a:r>
              <a:rPr lang="en-US" dirty="0"/>
              <a:t>Passport to College </a:t>
            </a:r>
            <a:r>
              <a:rPr lang="en-US" dirty="0" smtClean="0"/>
              <a:t/>
            </a:r>
            <a:br>
              <a:rPr lang="en-US" dirty="0" smtClean="0"/>
            </a:br>
            <a:r>
              <a:rPr lang="en-US" dirty="0" smtClean="0"/>
              <a:t>Promise </a:t>
            </a:r>
            <a:r>
              <a:rPr lang="en-US" dirty="0"/>
              <a:t>(WA</a:t>
            </a:r>
            <a:r>
              <a:rPr lang="en-US" dirty="0" smtClean="0"/>
              <a:t>)</a:t>
            </a:r>
          </a:p>
          <a:p>
            <a:pPr marL="342900" indent="-342900">
              <a:buFont typeface="Arial"/>
              <a:buChar char="•"/>
            </a:pPr>
            <a:r>
              <a:rPr lang="en-US" dirty="0" smtClean="0"/>
              <a:t>Education Reach for Texans</a:t>
            </a:r>
          </a:p>
          <a:p>
            <a:pPr marL="342900" indent="-342900">
              <a:buFont typeface="Arial"/>
              <a:buChar char="•"/>
            </a:pPr>
            <a:r>
              <a:rPr lang="en-US" dirty="0" smtClean="0"/>
              <a:t>Florida Reach</a:t>
            </a:r>
          </a:p>
          <a:p>
            <a:pPr marL="342900" indent="-342900">
              <a:buFont typeface="Arial"/>
              <a:buChar char="•"/>
            </a:pPr>
            <a:r>
              <a:rPr lang="en-US" dirty="0" smtClean="0"/>
              <a:t>Embark Georgia</a:t>
            </a:r>
          </a:p>
          <a:p>
            <a:pPr marL="342900" indent="-342900">
              <a:buFont typeface="Arial"/>
              <a:buChar char="•"/>
            </a:pPr>
            <a:r>
              <a:rPr lang="en-US" dirty="0" smtClean="0"/>
              <a:t>Kansas Kids @ Gear Up</a:t>
            </a:r>
          </a:p>
          <a:p>
            <a:pPr marL="342900" indent="-342900">
              <a:buFont typeface="Arial"/>
              <a:buChar char="•"/>
            </a:pPr>
            <a:r>
              <a:rPr lang="en-US" dirty="0" smtClean="0"/>
              <a:t>Fostering Success Michigan</a:t>
            </a:r>
          </a:p>
          <a:p>
            <a:pPr marL="342900" indent="-342900">
              <a:buFont typeface="Arial"/>
              <a:buChar char="•"/>
            </a:pPr>
            <a:r>
              <a:rPr lang="en-US" dirty="0" smtClean="0"/>
              <a:t>North Carolina Reach</a:t>
            </a:r>
          </a:p>
          <a:p>
            <a:pPr marL="342900" indent="-342900">
              <a:buFont typeface="Arial"/>
              <a:buChar char="•"/>
            </a:pPr>
            <a:r>
              <a:rPr lang="en-US" dirty="0" smtClean="0"/>
              <a:t>Great Expectations (VA)</a:t>
            </a:r>
            <a:endParaRPr lang="en-US" dirty="0"/>
          </a:p>
        </p:txBody>
      </p:sp>
      <p:sp>
        <p:nvSpPr>
          <p:cNvPr id="4" name="Footer Placeholder 3"/>
          <p:cNvSpPr>
            <a:spLocks noGrp="1"/>
          </p:cNvSpPr>
          <p:nvPr>
            <p:ph type="ftr" sz="quarter" idx="11"/>
          </p:nvPr>
        </p:nvSpPr>
        <p:spPr/>
        <p:txBody>
          <a:bodyPr/>
          <a:lstStyle/>
          <a:p>
            <a:r>
              <a:rPr lang="en-US" dirty="0"/>
              <a:t>7th Annual Education Reach for Texans Convening, June 2016, El Paso, Texas</a:t>
            </a:r>
          </a:p>
        </p:txBody>
      </p:sp>
    </p:spTree>
    <p:extLst>
      <p:ext uri="{BB962C8B-B14F-4D97-AF65-F5344CB8AC3E}">
        <p14:creationId xmlns:p14="http://schemas.microsoft.com/office/powerpoint/2010/main" val="2673979028"/>
      </p:ext>
    </p:extLst>
  </p:cSld>
  <p:clrMapOvr>
    <a:masterClrMapping/>
  </p:clrMapOvr>
  <mc:AlternateContent xmlns:mc="http://schemas.openxmlformats.org/markup-compatibility/2006" xmlns:p14="http://schemas.microsoft.com/office/powerpoint/2010/main">
    <mc:Choice Requires="p14">
      <p:transition spd="med" p14:dur="700">
        <p:fade thruBlk="1"/>
      </p:transition>
    </mc:Choice>
    <mc:Fallback xmlns="">
      <p:transition spd="med">
        <p:fade thruBlk="1"/>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966262" cy="1371600"/>
          </a:xfrm>
        </p:spPr>
        <p:txBody>
          <a:bodyPr/>
          <a:lstStyle/>
          <a:p>
            <a:r>
              <a:rPr lang="en-US" dirty="0" smtClean="0"/>
              <a:t>Variable structure</a:t>
            </a:r>
            <a:endParaRPr lang="en-US" dirty="0"/>
          </a:p>
        </p:txBody>
      </p:sp>
      <p:sp>
        <p:nvSpPr>
          <p:cNvPr id="4" name="Footer Placeholder 3"/>
          <p:cNvSpPr>
            <a:spLocks noGrp="1"/>
          </p:cNvSpPr>
          <p:nvPr>
            <p:ph type="ftr" sz="quarter" idx="11"/>
          </p:nvPr>
        </p:nvSpPr>
        <p:spPr/>
        <p:txBody>
          <a:bodyPr/>
          <a:lstStyle/>
          <a:p>
            <a:r>
              <a:rPr lang="en-US" dirty="0"/>
              <a:t>7th Annual Education Reach for Texans Convening, June 2016, El Paso, Texas</a:t>
            </a:r>
          </a:p>
        </p:txBody>
      </p:sp>
      <p:sp>
        <p:nvSpPr>
          <p:cNvPr id="5" name="TextBox 4"/>
          <p:cNvSpPr txBox="1"/>
          <p:nvPr/>
        </p:nvSpPr>
        <p:spPr>
          <a:xfrm>
            <a:off x="1643026" y="1968917"/>
            <a:ext cx="1649009" cy="461665"/>
          </a:xfrm>
          <a:prstGeom prst="rect">
            <a:avLst/>
          </a:prstGeom>
          <a:noFill/>
        </p:spPr>
        <p:txBody>
          <a:bodyPr wrap="none" rtlCol="0">
            <a:spAutoFit/>
          </a:bodyPr>
          <a:lstStyle/>
          <a:p>
            <a:pPr algn="ctr"/>
            <a:r>
              <a:rPr lang="en-US" sz="2400" b="1" dirty="0" smtClean="0"/>
              <a:t>Top Down</a:t>
            </a:r>
            <a:endParaRPr lang="en-US" sz="2400" b="1" dirty="0"/>
          </a:p>
        </p:txBody>
      </p:sp>
      <p:sp>
        <p:nvSpPr>
          <p:cNvPr id="6" name="TextBox 5"/>
          <p:cNvSpPr txBox="1"/>
          <p:nvPr/>
        </p:nvSpPr>
        <p:spPr>
          <a:xfrm>
            <a:off x="1624416" y="3625325"/>
            <a:ext cx="1757362" cy="461665"/>
          </a:xfrm>
          <a:prstGeom prst="rect">
            <a:avLst/>
          </a:prstGeom>
          <a:noFill/>
        </p:spPr>
        <p:txBody>
          <a:bodyPr wrap="none" rtlCol="0">
            <a:spAutoFit/>
          </a:bodyPr>
          <a:lstStyle/>
          <a:p>
            <a:pPr algn="ctr"/>
            <a:r>
              <a:rPr lang="en-US" sz="2400" b="1" dirty="0" smtClean="0"/>
              <a:t>Bottom Up</a:t>
            </a:r>
            <a:endParaRPr lang="en-US" sz="2400" b="1" dirty="0"/>
          </a:p>
        </p:txBody>
      </p:sp>
      <p:sp>
        <p:nvSpPr>
          <p:cNvPr id="7" name="TextBox 6"/>
          <p:cNvSpPr txBox="1"/>
          <p:nvPr/>
        </p:nvSpPr>
        <p:spPr>
          <a:xfrm>
            <a:off x="4542097" y="1968917"/>
            <a:ext cx="2613967" cy="461665"/>
          </a:xfrm>
          <a:prstGeom prst="rect">
            <a:avLst/>
          </a:prstGeom>
          <a:noFill/>
        </p:spPr>
        <p:txBody>
          <a:bodyPr wrap="none" rtlCol="0">
            <a:spAutoFit/>
          </a:bodyPr>
          <a:lstStyle/>
          <a:p>
            <a:pPr algn="ctr"/>
            <a:r>
              <a:rPr lang="en-US" sz="2400" b="1" dirty="0" smtClean="0"/>
              <a:t>Research Driven</a:t>
            </a:r>
            <a:endParaRPr lang="en-US" sz="2400" b="1" dirty="0"/>
          </a:p>
        </p:txBody>
      </p:sp>
      <p:sp>
        <p:nvSpPr>
          <p:cNvPr id="8" name="TextBox 7"/>
          <p:cNvSpPr txBox="1"/>
          <p:nvPr/>
        </p:nvSpPr>
        <p:spPr>
          <a:xfrm>
            <a:off x="4482362" y="3620534"/>
            <a:ext cx="2733441" cy="461665"/>
          </a:xfrm>
          <a:prstGeom prst="rect">
            <a:avLst/>
          </a:prstGeom>
          <a:noFill/>
        </p:spPr>
        <p:txBody>
          <a:bodyPr wrap="none" rtlCol="0">
            <a:spAutoFit/>
          </a:bodyPr>
          <a:lstStyle/>
          <a:p>
            <a:pPr algn="ctr"/>
            <a:r>
              <a:rPr lang="en-US" sz="2400" b="1" dirty="0" smtClean="0"/>
              <a:t>Practice Oriented</a:t>
            </a:r>
            <a:endParaRPr lang="en-US" sz="2400" b="1" dirty="0"/>
          </a:p>
        </p:txBody>
      </p:sp>
      <p:sp>
        <p:nvSpPr>
          <p:cNvPr id="9" name="TextBox 8"/>
          <p:cNvSpPr txBox="1"/>
          <p:nvPr/>
        </p:nvSpPr>
        <p:spPr>
          <a:xfrm>
            <a:off x="902104" y="5042855"/>
            <a:ext cx="1890261" cy="830997"/>
          </a:xfrm>
          <a:prstGeom prst="rect">
            <a:avLst/>
          </a:prstGeom>
          <a:noFill/>
        </p:spPr>
        <p:txBody>
          <a:bodyPr wrap="none" rtlCol="0">
            <a:spAutoFit/>
          </a:bodyPr>
          <a:lstStyle/>
          <a:p>
            <a:pPr algn="ctr"/>
            <a:r>
              <a:rPr lang="en-US" sz="2400" b="1" dirty="0" smtClean="0"/>
              <a:t>Volunteer &amp;</a:t>
            </a:r>
          </a:p>
          <a:p>
            <a:pPr algn="ctr"/>
            <a:r>
              <a:rPr lang="en-US" sz="2400" b="1" dirty="0" smtClean="0"/>
              <a:t>Shoestring</a:t>
            </a:r>
            <a:endParaRPr lang="en-US" sz="2400" b="1" dirty="0"/>
          </a:p>
        </p:txBody>
      </p:sp>
      <p:sp>
        <p:nvSpPr>
          <p:cNvPr id="10" name="TextBox 9"/>
          <p:cNvSpPr txBox="1"/>
          <p:nvPr/>
        </p:nvSpPr>
        <p:spPr>
          <a:xfrm>
            <a:off x="6193281" y="5042855"/>
            <a:ext cx="1535547" cy="830997"/>
          </a:xfrm>
          <a:prstGeom prst="rect">
            <a:avLst/>
          </a:prstGeom>
          <a:noFill/>
        </p:spPr>
        <p:txBody>
          <a:bodyPr wrap="none" rtlCol="0">
            <a:spAutoFit/>
          </a:bodyPr>
          <a:lstStyle/>
          <a:p>
            <a:pPr algn="ctr"/>
            <a:r>
              <a:rPr lang="en-US" sz="2400" b="1" dirty="0" smtClean="0"/>
              <a:t>Staffed &amp;</a:t>
            </a:r>
          </a:p>
          <a:p>
            <a:pPr algn="ctr"/>
            <a:r>
              <a:rPr lang="en-US" sz="2400" b="1" dirty="0" smtClean="0"/>
              <a:t>Funded</a:t>
            </a:r>
            <a:endParaRPr lang="en-US" sz="2400" b="1" dirty="0"/>
          </a:p>
        </p:txBody>
      </p:sp>
      <p:sp>
        <p:nvSpPr>
          <p:cNvPr id="12" name="Up Arrow 11"/>
          <p:cNvSpPr/>
          <p:nvPr/>
        </p:nvSpPr>
        <p:spPr>
          <a:xfrm flipH="1">
            <a:off x="2467229" y="2442643"/>
            <a:ext cx="543251" cy="1145874"/>
          </a:xfrm>
          <a:prstGeom prst="upArrow">
            <a:avLst/>
          </a:prstGeom>
          <a:solidFill>
            <a:srgbClr val="08498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Up Arrow 12"/>
          <p:cNvSpPr/>
          <p:nvPr/>
        </p:nvSpPr>
        <p:spPr>
          <a:xfrm rot="10800000" flipH="1">
            <a:off x="1967122" y="2442643"/>
            <a:ext cx="543251" cy="1145874"/>
          </a:xfrm>
          <a:prstGeom prst="upArrow">
            <a:avLst/>
          </a:prstGeom>
          <a:solidFill>
            <a:srgbClr val="3C9B3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Up-Down Arrow 13"/>
          <p:cNvSpPr/>
          <p:nvPr/>
        </p:nvSpPr>
        <p:spPr>
          <a:xfrm>
            <a:off x="5535979" y="2442643"/>
            <a:ext cx="653600" cy="1210290"/>
          </a:xfrm>
          <a:prstGeom prst="upDownArrow">
            <a:avLst/>
          </a:prstGeom>
          <a:gradFill flip="none" rotWithShape="1">
            <a:gsLst>
              <a:gs pos="0">
                <a:srgbClr val="3C9B32"/>
              </a:gs>
              <a:gs pos="100000">
                <a:srgbClr val="08498B"/>
              </a:gs>
            </a:gsLst>
            <a:lin ang="0" scaled="1"/>
            <a:tileRect/>
          </a:gradFill>
          <a:ln>
            <a:gradFill flip="none" rotWithShape="1">
              <a:gsLst>
                <a:gs pos="0">
                  <a:srgbClr val="3C9B32"/>
                </a:gs>
                <a:gs pos="100000">
                  <a:srgbClr val="08498B"/>
                </a:gs>
              </a:gsLst>
              <a:lin ang="0" scaled="0"/>
              <a:tileRect/>
            </a:gra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Left-Right Arrow 14"/>
          <p:cNvSpPr/>
          <p:nvPr/>
        </p:nvSpPr>
        <p:spPr>
          <a:xfrm>
            <a:off x="2819541" y="5107271"/>
            <a:ext cx="3428860" cy="643470"/>
          </a:xfrm>
          <a:prstGeom prst="leftRightArrow">
            <a:avLst/>
          </a:prstGeom>
          <a:gradFill flip="none" rotWithShape="1">
            <a:gsLst>
              <a:gs pos="0">
                <a:srgbClr val="08498B"/>
              </a:gs>
              <a:gs pos="100000">
                <a:srgbClr val="3C9B32"/>
              </a:gs>
            </a:gsLst>
            <a:lin ang="0" scaled="1"/>
            <a:tileRect/>
          </a:gradFill>
          <a:ln>
            <a:gradFill flip="none" rotWithShape="1">
              <a:gsLst>
                <a:gs pos="0">
                  <a:srgbClr val="08498B"/>
                </a:gs>
                <a:gs pos="100000">
                  <a:srgbClr val="3C9B32"/>
                </a:gs>
              </a:gsLst>
              <a:lin ang="0" scaled="1"/>
              <a:tileRect/>
            </a:gra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8082081"/>
      </p:ext>
    </p:extLst>
  </p:cSld>
  <p:clrMapOvr>
    <a:masterClrMapping/>
  </p:clrMapOvr>
  <mc:AlternateContent xmlns:mc="http://schemas.openxmlformats.org/markup-compatibility/2006" xmlns:p14="http://schemas.microsoft.com/office/powerpoint/2010/main">
    <mc:Choice Requires="p14">
      <p:transition spd="med" p14:dur="700">
        <p:fade thruBlk="1"/>
      </p:transition>
    </mc:Choice>
    <mc:Fallback xmlns="">
      <p:transition spd="med">
        <p:fade thruBlk="1"/>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a:t>
            </a:r>
            <a:br>
              <a:rPr lang="en-US" dirty="0" smtClean="0"/>
            </a:br>
            <a:r>
              <a:rPr lang="en-US" dirty="0" smtClean="0"/>
              <a:t>over Time</a:t>
            </a:r>
            <a:endParaRPr lang="en-US" dirty="0"/>
          </a:p>
        </p:txBody>
      </p:sp>
      <p:sp>
        <p:nvSpPr>
          <p:cNvPr id="4" name="Footer Placeholder 3"/>
          <p:cNvSpPr>
            <a:spLocks noGrp="1"/>
          </p:cNvSpPr>
          <p:nvPr>
            <p:ph type="ftr" sz="quarter" idx="11"/>
          </p:nvPr>
        </p:nvSpPr>
        <p:spPr/>
        <p:txBody>
          <a:bodyPr/>
          <a:lstStyle/>
          <a:p>
            <a:r>
              <a:rPr lang="en-US" dirty="0"/>
              <a:t>7th Annual Education Reach for Texans Convening, June 2016, El Paso, Texas</a:t>
            </a:r>
          </a:p>
        </p:txBody>
      </p:sp>
      <p:sp>
        <p:nvSpPr>
          <p:cNvPr id="5" name="TextBox 4"/>
          <p:cNvSpPr txBox="1"/>
          <p:nvPr/>
        </p:nvSpPr>
        <p:spPr>
          <a:xfrm>
            <a:off x="597236" y="5291312"/>
            <a:ext cx="1843023" cy="830997"/>
          </a:xfrm>
          <a:prstGeom prst="rect">
            <a:avLst/>
          </a:prstGeom>
          <a:noFill/>
        </p:spPr>
        <p:txBody>
          <a:bodyPr wrap="none" rtlCol="0">
            <a:spAutoFit/>
          </a:bodyPr>
          <a:lstStyle/>
          <a:p>
            <a:pPr algn="ctr"/>
            <a:r>
              <a:rPr lang="en-US" sz="2400" b="1" dirty="0" smtClean="0"/>
              <a:t>Individual</a:t>
            </a:r>
          </a:p>
          <a:p>
            <a:pPr algn="ctr"/>
            <a:r>
              <a:rPr lang="en-US" sz="2400" b="1" dirty="0" smtClean="0"/>
              <a:t>Institutions</a:t>
            </a:r>
            <a:endParaRPr lang="en-US" sz="2400" b="1" dirty="0"/>
          </a:p>
        </p:txBody>
      </p:sp>
      <p:sp>
        <p:nvSpPr>
          <p:cNvPr id="6" name="TextBox 5"/>
          <p:cNvSpPr txBox="1"/>
          <p:nvPr/>
        </p:nvSpPr>
        <p:spPr>
          <a:xfrm>
            <a:off x="3720347" y="3485992"/>
            <a:ext cx="1672303" cy="830997"/>
          </a:xfrm>
          <a:prstGeom prst="rect">
            <a:avLst/>
          </a:prstGeom>
          <a:noFill/>
        </p:spPr>
        <p:txBody>
          <a:bodyPr wrap="none" rtlCol="0">
            <a:spAutoFit/>
          </a:bodyPr>
          <a:lstStyle/>
          <a:p>
            <a:pPr algn="ctr"/>
            <a:r>
              <a:rPr lang="en-US" sz="2400" b="1" dirty="0" smtClean="0"/>
              <a:t>State</a:t>
            </a:r>
          </a:p>
          <a:p>
            <a:pPr algn="ctr"/>
            <a:r>
              <a:rPr lang="en-US" sz="2400" b="1" dirty="0" smtClean="0"/>
              <a:t>Coalitions</a:t>
            </a:r>
            <a:endParaRPr lang="en-US" sz="2400" b="1" dirty="0"/>
          </a:p>
        </p:txBody>
      </p:sp>
      <p:sp>
        <p:nvSpPr>
          <p:cNvPr id="7" name="TextBox 6"/>
          <p:cNvSpPr txBox="1"/>
          <p:nvPr/>
        </p:nvSpPr>
        <p:spPr>
          <a:xfrm>
            <a:off x="6210988" y="1670562"/>
            <a:ext cx="2099403" cy="830997"/>
          </a:xfrm>
          <a:prstGeom prst="rect">
            <a:avLst/>
          </a:prstGeom>
          <a:noFill/>
        </p:spPr>
        <p:txBody>
          <a:bodyPr wrap="none" rtlCol="0">
            <a:spAutoFit/>
          </a:bodyPr>
          <a:lstStyle/>
          <a:p>
            <a:pPr algn="ctr"/>
            <a:r>
              <a:rPr lang="en-US" sz="2400" b="1" dirty="0" smtClean="0"/>
              <a:t>National</a:t>
            </a:r>
          </a:p>
          <a:p>
            <a:pPr algn="ctr"/>
            <a:r>
              <a:rPr lang="en-US" sz="2400" b="1" dirty="0" smtClean="0"/>
              <a:t>Coordination</a:t>
            </a:r>
            <a:endParaRPr lang="en-US" sz="2400" b="1" dirty="0"/>
          </a:p>
        </p:txBody>
      </p:sp>
      <p:sp>
        <p:nvSpPr>
          <p:cNvPr id="10" name="Notched Right Arrow 9"/>
          <p:cNvSpPr/>
          <p:nvPr/>
        </p:nvSpPr>
        <p:spPr>
          <a:xfrm rot="19487076">
            <a:off x="2111094" y="4535997"/>
            <a:ext cx="1925726" cy="653362"/>
          </a:xfrm>
          <a:prstGeom prst="notchedRightArrow">
            <a:avLst/>
          </a:prstGeom>
          <a:solidFill>
            <a:srgbClr val="3C9B3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Notched Right Arrow 11"/>
          <p:cNvSpPr/>
          <p:nvPr/>
        </p:nvSpPr>
        <p:spPr>
          <a:xfrm rot="19487076">
            <a:off x="4897682" y="2775465"/>
            <a:ext cx="1846691" cy="653362"/>
          </a:xfrm>
          <a:prstGeom prst="notchedRightArrow">
            <a:avLst/>
          </a:prstGeom>
          <a:solidFill>
            <a:srgbClr val="3C9B3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41374"/>
      </p:ext>
    </p:extLst>
  </p:cSld>
  <p:clrMapOvr>
    <a:masterClrMapping/>
  </p:clrMapOvr>
  <mc:AlternateContent xmlns:mc="http://schemas.openxmlformats.org/markup-compatibility/2006" xmlns:p14="http://schemas.microsoft.com/office/powerpoint/2010/main">
    <mc:Choice Requires="p14">
      <p:transition spd="med" p14:dur="700">
        <p:fade thruBlk="1"/>
      </p:transition>
    </mc:Choice>
    <mc:Fallback xmlns="">
      <p:transition spd="med">
        <p:fade thruBlk="1"/>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Coordination</a:t>
            </a:r>
            <a:endParaRPr lang="en-US" dirty="0"/>
          </a:p>
        </p:txBody>
      </p:sp>
      <p:sp>
        <p:nvSpPr>
          <p:cNvPr id="3" name="Content Placeholder 2"/>
          <p:cNvSpPr>
            <a:spLocks noGrp="1"/>
          </p:cNvSpPr>
          <p:nvPr>
            <p:ph idx="1"/>
          </p:nvPr>
        </p:nvSpPr>
        <p:spPr/>
        <p:txBody>
          <a:bodyPr>
            <a:normAutofit fontScale="92500" lnSpcReduction="20000"/>
          </a:bodyPr>
          <a:lstStyle/>
          <a:p>
            <a:pPr marL="342900" indent="-342900">
              <a:buFont typeface="Arial"/>
              <a:buChar char="•"/>
            </a:pPr>
            <a:r>
              <a:rPr lang="en-US" b="0" cap="small" dirty="0" smtClean="0">
                <a:latin typeface="+mj-lt"/>
              </a:rPr>
              <a:t>National Convening on Foster Youth and Higher Education</a:t>
            </a:r>
          </a:p>
          <a:p>
            <a:pPr marL="800100" lvl="1" indent="-342900">
              <a:buFont typeface="Arial"/>
              <a:buChar char="•"/>
            </a:pPr>
            <a:r>
              <a:rPr lang="en-US" dirty="0" smtClean="0"/>
              <a:t>National Interest (Arizona, California, Colorado, Florida, Georgia, Idaho, Maine, Maryland, Michigan, North Carolina, Ohio, Oregon, Texas, Virginia, and Washington)</a:t>
            </a:r>
          </a:p>
          <a:p>
            <a:pPr marL="800100" lvl="1" indent="-342900">
              <a:buFont typeface="Arial"/>
              <a:buChar char="•"/>
            </a:pPr>
            <a:r>
              <a:rPr lang="en-US" dirty="0" smtClean="0"/>
              <a:t>Added </a:t>
            </a:r>
            <a:r>
              <a:rPr lang="en-US" dirty="0"/>
              <a:t>extra day for non-California </a:t>
            </a:r>
            <a:r>
              <a:rPr lang="en-US" dirty="0" smtClean="0"/>
              <a:t>organizations (10/22/13)</a:t>
            </a:r>
          </a:p>
          <a:p>
            <a:pPr marL="342900" indent="-342900">
              <a:spcBef>
                <a:spcPts val="600"/>
              </a:spcBef>
              <a:buFont typeface="Arial"/>
              <a:buChar char="•"/>
            </a:pPr>
            <a:r>
              <a:rPr lang="en-US" b="0" cap="small" dirty="0" smtClean="0">
                <a:latin typeface="+mj-lt"/>
              </a:rPr>
              <a:t>Convened National Task Force (3/21/14)</a:t>
            </a:r>
          </a:p>
          <a:p>
            <a:pPr marL="342900" indent="-342900">
              <a:buFont typeface="Arial"/>
              <a:buChar char="•"/>
            </a:pPr>
            <a:r>
              <a:rPr lang="en-US" b="0" cap="small" dirty="0" smtClean="0">
                <a:latin typeface="+mj-lt"/>
              </a:rPr>
              <a:t>Seeking a Home in NASPA</a:t>
            </a:r>
          </a:p>
          <a:p>
            <a:pPr marL="800100" lvl="1" indent="-342900">
              <a:buFont typeface="Arial"/>
              <a:buChar char="•"/>
            </a:pPr>
            <a:r>
              <a:rPr lang="en-US" dirty="0" smtClean="0"/>
              <a:t>Knowledge Community focused on former foster youth</a:t>
            </a:r>
          </a:p>
          <a:p>
            <a:pPr marL="800100" lvl="1" indent="-342900">
              <a:buFont typeface="Arial"/>
              <a:buChar char="•"/>
            </a:pPr>
            <a:r>
              <a:rPr lang="en-US" dirty="0" smtClean="0"/>
              <a:t>Interested? Talk to John Emerson or </a:t>
            </a:r>
            <a:r>
              <a:rPr lang="en-US" dirty="0" err="1" smtClean="0"/>
              <a:t>Maddy</a:t>
            </a:r>
            <a:r>
              <a:rPr lang="en-US" dirty="0" smtClean="0"/>
              <a:t> Day</a:t>
            </a:r>
          </a:p>
          <a:p>
            <a:pPr marL="342900" indent="-342900">
              <a:spcBef>
                <a:spcPts val="600"/>
              </a:spcBef>
              <a:buFont typeface="Arial"/>
              <a:buChar char="•"/>
            </a:pPr>
            <a:r>
              <a:rPr lang="en-US" b="0" cap="small" dirty="0" smtClean="0">
                <a:latin typeface="+mj-lt"/>
              </a:rPr>
              <a:t>Next Steps</a:t>
            </a:r>
          </a:p>
          <a:p>
            <a:pPr marL="800100" lvl="1" indent="-342900">
              <a:buFont typeface="Arial"/>
              <a:buChar char="•"/>
            </a:pPr>
            <a:r>
              <a:rPr lang="en-US" dirty="0" smtClean="0"/>
              <a:t>Transition to New Leadership: Foster Care to Success and the Walter S. Johnson Foundation</a:t>
            </a:r>
          </a:p>
          <a:p>
            <a:pPr marL="800100" lvl="1" indent="-342900">
              <a:buFont typeface="Arial"/>
              <a:buChar char="•"/>
            </a:pPr>
            <a:r>
              <a:rPr lang="en-US" dirty="0" smtClean="0"/>
              <a:t>Call to Action coming in July 2014</a:t>
            </a:r>
          </a:p>
          <a:p>
            <a:pPr marL="342900" indent="-342900">
              <a:buFont typeface="Arial"/>
              <a:buChar char="•"/>
            </a:pPr>
            <a:endParaRPr lang="en-US" dirty="0"/>
          </a:p>
        </p:txBody>
      </p:sp>
      <p:sp>
        <p:nvSpPr>
          <p:cNvPr id="4" name="Footer Placeholder 3"/>
          <p:cNvSpPr>
            <a:spLocks noGrp="1"/>
          </p:cNvSpPr>
          <p:nvPr>
            <p:ph type="ftr" sz="quarter" idx="11"/>
          </p:nvPr>
        </p:nvSpPr>
        <p:spPr/>
        <p:txBody>
          <a:bodyPr/>
          <a:lstStyle/>
          <a:p>
            <a:r>
              <a:rPr lang="en-US" dirty="0"/>
              <a:t>7th Annual Education Reach for Texans Convening, June 2016, El Paso, Texas</a:t>
            </a:r>
          </a:p>
        </p:txBody>
      </p:sp>
    </p:spTree>
    <p:extLst>
      <p:ext uri="{BB962C8B-B14F-4D97-AF65-F5344CB8AC3E}">
        <p14:creationId xmlns:p14="http://schemas.microsoft.com/office/powerpoint/2010/main" val="4012523334"/>
      </p:ext>
    </p:extLst>
  </p:cSld>
  <p:clrMapOvr>
    <a:masterClrMapping/>
  </p:clrMapOvr>
  <mc:AlternateContent xmlns:mc="http://schemas.openxmlformats.org/markup-compatibility/2006" xmlns:p14="http://schemas.microsoft.com/office/powerpoint/2010/main">
    <mc:Choice Requires="p14">
      <p:transition spd="med" p14:dur="700">
        <p:fade thruBlk="1"/>
      </p:transition>
    </mc:Choice>
    <mc:Fallback xmlns="">
      <p:transition spd="med">
        <p:fade thruBlk="1"/>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National Picture?</a:t>
            </a:r>
            <a:endParaRPr lang="en-US" dirty="0"/>
          </a:p>
        </p:txBody>
      </p:sp>
      <p:sp>
        <p:nvSpPr>
          <p:cNvPr id="4" name="Footer Placeholder 3"/>
          <p:cNvSpPr>
            <a:spLocks noGrp="1"/>
          </p:cNvSpPr>
          <p:nvPr>
            <p:ph type="ftr" sz="quarter" idx="11"/>
          </p:nvPr>
        </p:nvSpPr>
        <p:spPr/>
        <p:txBody>
          <a:bodyPr/>
          <a:lstStyle/>
          <a:p>
            <a:r>
              <a:rPr lang="en-US" dirty="0"/>
              <a:t>7th Annual Education Reach for Texans Convening, June 2016, El Paso, Texas</a:t>
            </a:r>
          </a:p>
        </p:txBody>
      </p:sp>
      <p:pic>
        <p:nvPicPr>
          <p:cNvPr id="11" name="Picture 10" descr="LS019486.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023800" y="2614170"/>
            <a:ext cx="3121152" cy="2151888"/>
          </a:xfrm>
          <a:prstGeom prst="rect">
            <a:avLst/>
          </a:prstGeom>
        </p:spPr>
      </p:pic>
    </p:spTree>
    <p:extLst>
      <p:ext uri="{BB962C8B-B14F-4D97-AF65-F5344CB8AC3E}">
        <p14:creationId xmlns:p14="http://schemas.microsoft.com/office/powerpoint/2010/main" val="907674964"/>
      </p:ext>
    </p:extLst>
  </p:cSld>
  <p:clrMapOvr>
    <a:masterClrMapping/>
  </p:clrMapOvr>
  <mc:AlternateContent xmlns:mc="http://schemas.openxmlformats.org/markup-compatibility/2006" xmlns:p14="http://schemas.microsoft.com/office/powerpoint/2010/main">
    <mc:Choice Requires="p14">
      <p:transition spd="med" p14:dur="700">
        <p:fade thruBlk="1"/>
      </p:transition>
    </mc:Choice>
    <mc:Fallback xmlns="">
      <p:transition spd="med">
        <p:fade thruBlk="1"/>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States with Tuition Waivers</a:t>
            </a:r>
            <a:endParaRPr lang="en-US" dirty="0"/>
          </a:p>
        </p:txBody>
      </p:sp>
      <p:pic>
        <p:nvPicPr>
          <p:cNvPr id="5" name="Content Placeholder 4" descr="USTuitionWaivers.png"/>
          <p:cNvPicPr>
            <a:picLocks noGrp="1" noChangeAspect="1"/>
          </p:cNvPicPr>
          <p:nvPr>
            <p:ph idx="1"/>
          </p:nvPr>
        </p:nvPicPr>
        <p:blipFill rotWithShape="1">
          <a:blip r:embed="rId3">
            <a:extLst>
              <a:ext uri="{28A0092B-C50C-407E-A947-70E740481C1C}">
                <a14:useLocalDpi xmlns:a14="http://schemas.microsoft.com/office/drawing/2010/main" val="0"/>
              </a:ext>
            </a:extLst>
          </a:blip>
          <a:srcRect l="21052" t="32483" r="18201" b="31686"/>
          <a:stretch/>
        </p:blipFill>
        <p:spPr>
          <a:xfrm>
            <a:off x="457200" y="1877266"/>
            <a:ext cx="8437612" cy="4394754"/>
          </a:xfrm>
        </p:spPr>
      </p:pic>
      <p:sp>
        <p:nvSpPr>
          <p:cNvPr id="4" name="Footer Placeholder 3"/>
          <p:cNvSpPr>
            <a:spLocks noGrp="1"/>
          </p:cNvSpPr>
          <p:nvPr>
            <p:ph type="ftr" sz="quarter" idx="11"/>
          </p:nvPr>
        </p:nvSpPr>
        <p:spPr/>
        <p:txBody>
          <a:bodyPr/>
          <a:lstStyle/>
          <a:p>
            <a:r>
              <a:rPr lang="en-US" dirty="0"/>
              <a:t>7th Annual Education Reach for Texans Convening, June 2016, El Paso, Texas</a:t>
            </a:r>
          </a:p>
        </p:txBody>
      </p:sp>
    </p:spTree>
    <p:extLst>
      <p:ext uri="{BB962C8B-B14F-4D97-AF65-F5344CB8AC3E}">
        <p14:creationId xmlns:p14="http://schemas.microsoft.com/office/powerpoint/2010/main" val="1808166443"/>
      </p:ext>
    </p:extLst>
  </p:cSld>
  <p:clrMapOvr>
    <a:masterClrMapping/>
  </p:clrMapOvr>
  <mc:AlternateContent xmlns:mc="http://schemas.openxmlformats.org/markup-compatibility/2006" xmlns:p14="http://schemas.microsoft.com/office/powerpoint/2010/main">
    <mc:Choice Requires="p14">
      <p:transition spd="med" p14:dur="700">
        <p:fade thruBlk="1"/>
      </p:transition>
    </mc:Choice>
    <mc:Fallback xmlns="">
      <p:transition spd="med">
        <p:fade thruBlk="1"/>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Institutional </a:t>
            </a:r>
            <a:r>
              <a:rPr lang="en-US" dirty="0"/>
              <a:t>or </a:t>
            </a:r>
            <a:r>
              <a:rPr lang="en-US" dirty="0" smtClean="0"/>
              <a:t>State programs</a:t>
            </a:r>
            <a:endParaRPr lang="en-US" dirty="0"/>
          </a:p>
        </p:txBody>
      </p:sp>
      <p:pic>
        <p:nvPicPr>
          <p:cNvPr id="5" name="Content Placeholder 4" descr="CollegeorStatePrograms.png"/>
          <p:cNvPicPr>
            <a:picLocks noGrp="1" noChangeAspect="1"/>
          </p:cNvPicPr>
          <p:nvPr>
            <p:ph idx="1"/>
          </p:nvPr>
        </p:nvPicPr>
        <p:blipFill rotWithShape="1">
          <a:blip r:embed="rId3">
            <a:extLst>
              <a:ext uri="{28A0092B-C50C-407E-A947-70E740481C1C}">
                <a14:useLocalDpi xmlns:a14="http://schemas.microsoft.com/office/drawing/2010/main" val="0"/>
              </a:ext>
            </a:extLst>
          </a:blip>
          <a:srcRect l="27937" t="32178" r="28224" b="31695"/>
          <a:stretch/>
        </p:blipFill>
        <p:spPr>
          <a:xfrm>
            <a:off x="879500" y="2030444"/>
            <a:ext cx="6878348" cy="3997987"/>
          </a:xfrm>
        </p:spPr>
      </p:pic>
      <p:sp>
        <p:nvSpPr>
          <p:cNvPr id="4" name="Footer Placeholder 3"/>
          <p:cNvSpPr>
            <a:spLocks noGrp="1"/>
          </p:cNvSpPr>
          <p:nvPr>
            <p:ph type="ftr" sz="quarter" idx="11"/>
          </p:nvPr>
        </p:nvSpPr>
        <p:spPr/>
        <p:txBody>
          <a:bodyPr/>
          <a:lstStyle/>
          <a:p>
            <a:r>
              <a:rPr lang="en-US" dirty="0"/>
              <a:t>7th Annual Education Reach for Texans Convening, June 2016, El Paso, Texas</a:t>
            </a:r>
          </a:p>
        </p:txBody>
      </p:sp>
    </p:spTree>
    <p:extLst>
      <p:ext uri="{BB962C8B-B14F-4D97-AF65-F5344CB8AC3E}">
        <p14:creationId xmlns:p14="http://schemas.microsoft.com/office/powerpoint/2010/main" val="1460295610"/>
      </p:ext>
    </p:extLst>
  </p:cSld>
  <p:clrMapOvr>
    <a:masterClrMapping/>
  </p:clrMapOvr>
  <mc:AlternateContent xmlns:mc="http://schemas.openxmlformats.org/markup-compatibility/2006" xmlns:p14="http://schemas.microsoft.com/office/powerpoint/2010/main">
    <mc:Choice Requires="p14">
      <p:transition spd="med" p14:dur="700">
        <p:fade thruBlk="1"/>
      </p:transition>
    </mc:Choice>
    <mc:Fallback xmlns="">
      <p:transition spd="med">
        <p:fade thruBlk="1"/>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6841958" cy="1371600"/>
          </a:xfrm>
        </p:spPr>
        <p:txBody>
          <a:bodyPr>
            <a:normAutofit fontScale="90000"/>
          </a:bodyPr>
          <a:lstStyle/>
          <a:p>
            <a:r>
              <a:rPr lang="en-US" dirty="0"/>
              <a:t>The Future of </a:t>
            </a:r>
            <a:r>
              <a:rPr lang="en-US" dirty="0" smtClean="0"/>
              <a:t>Education Reach Board</a:t>
            </a:r>
            <a:endParaRPr lang="en-US" dirty="0"/>
          </a:p>
        </p:txBody>
      </p:sp>
      <p:sp>
        <p:nvSpPr>
          <p:cNvPr id="3" name="Content Placeholder 2"/>
          <p:cNvSpPr>
            <a:spLocks noGrp="1"/>
          </p:cNvSpPr>
          <p:nvPr>
            <p:ph idx="1"/>
          </p:nvPr>
        </p:nvSpPr>
        <p:spPr>
          <a:xfrm>
            <a:off x="457200" y="2391125"/>
            <a:ext cx="7620000" cy="2368033"/>
          </a:xfrm>
        </p:spPr>
        <p:txBody>
          <a:bodyPr/>
          <a:lstStyle/>
          <a:p>
            <a:pPr marL="285750" indent="-285750">
              <a:buFont typeface="Arial"/>
              <a:buChar char="•"/>
            </a:pPr>
            <a:r>
              <a:rPr lang="en-US" dirty="0" smtClean="0"/>
              <a:t>Board </a:t>
            </a:r>
            <a:r>
              <a:rPr lang="en-US" dirty="0"/>
              <a:t>additions to be announced</a:t>
            </a:r>
          </a:p>
          <a:p>
            <a:pPr marL="285750" indent="-285750">
              <a:buFont typeface="Arial"/>
              <a:buChar char="•"/>
            </a:pPr>
            <a:r>
              <a:rPr lang="en-US" dirty="0"/>
              <a:t>Working board implemented for Fall 2016</a:t>
            </a:r>
          </a:p>
          <a:p>
            <a:pPr marL="285750" indent="-285750">
              <a:buFont typeface="Arial"/>
              <a:buChar char="•"/>
            </a:pPr>
            <a:r>
              <a:rPr lang="en-US" dirty="0"/>
              <a:t>Re-envisioning the advisory board</a:t>
            </a:r>
          </a:p>
          <a:p>
            <a:pPr marL="285750" indent="-285750">
              <a:buFont typeface="Arial"/>
              <a:buChar char="•"/>
            </a:pPr>
            <a:r>
              <a:rPr lang="en-US" dirty="0"/>
              <a:t>Pursing local, state, and federal funding</a:t>
            </a:r>
          </a:p>
          <a:p>
            <a:endParaRPr lang="en-US" dirty="0"/>
          </a:p>
        </p:txBody>
      </p:sp>
      <p:sp>
        <p:nvSpPr>
          <p:cNvPr id="4" name="Footer Placeholder 3"/>
          <p:cNvSpPr>
            <a:spLocks noGrp="1"/>
          </p:cNvSpPr>
          <p:nvPr>
            <p:ph type="ftr" sz="quarter" idx="11"/>
          </p:nvPr>
        </p:nvSpPr>
        <p:spPr/>
        <p:txBody>
          <a:bodyPr/>
          <a:lstStyle/>
          <a:p>
            <a:r>
              <a:rPr lang="en-US" smtClean="0"/>
              <a:t>5ht Annual Education Reach for Texans Convening, 30 May 2014, Austin, Texas</a:t>
            </a:r>
            <a:endParaRPr lang="en-US"/>
          </a:p>
        </p:txBody>
      </p:sp>
    </p:spTree>
    <p:extLst>
      <p:ext uri="{BB962C8B-B14F-4D97-AF65-F5344CB8AC3E}">
        <p14:creationId xmlns:p14="http://schemas.microsoft.com/office/powerpoint/2010/main" val="1913831257"/>
      </p:ext>
    </p:extLst>
  </p:cSld>
  <p:clrMapOvr>
    <a:masterClrMapping/>
  </p:clrMapOvr>
  <mc:AlternateContent xmlns:mc="http://schemas.openxmlformats.org/markup-compatibility/2006" xmlns:p14="http://schemas.microsoft.com/office/powerpoint/2010/main">
    <mc:Choice Requires="p14">
      <p:transition spd="med" p14:dur="700">
        <p:fade thruBlk="1"/>
      </p:transition>
    </mc:Choice>
    <mc:Fallback xmlns="">
      <p:transition spd="med">
        <p:fade thruBlk="1"/>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7th Annual Education Reach for Texans Convening, June 2016, El Paso, Texas</a:t>
            </a:r>
          </a:p>
        </p:txBody>
      </p:sp>
      <p:pic>
        <p:nvPicPr>
          <p:cNvPr id="11" name="Picture 10" descr="skd181913sdc.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41945" y="413807"/>
            <a:ext cx="5228161" cy="5671315"/>
          </a:xfrm>
          <a:prstGeom prst="rect">
            <a:avLst/>
          </a:prstGeom>
        </p:spPr>
      </p:pic>
      <p:sp>
        <p:nvSpPr>
          <p:cNvPr id="12" name="TextBox 11"/>
          <p:cNvSpPr txBox="1"/>
          <p:nvPr/>
        </p:nvSpPr>
        <p:spPr>
          <a:xfrm rot="919688">
            <a:off x="2215558" y="2377047"/>
            <a:ext cx="3147817" cy="584776"/>
          </a:xfrm>
          <a:prstGeom prst="rect">
            <a:avLst/>
          </a:prstGeom>
          <a:noFill/>
        </p:spPr>
        <p:txBody>
          <a:bodyPr wrap="none" rtlCol="0">
            <a:spAutoFit/>
          </a:bodyPr>
          <a:lstStyle/>
          <a:p>
            <a:r>
              <a:rPr lang="en-US" sz="3200" dirty="0" smtClean="0">
                <a:latin typeface="+mj-lt"/>
              </a:rPr>
              <a:t>QUESTIONS?</a:t>
            </a:r>
            <a:endParaRPr lang="en-US" sz="3200" dirty="0">
              <a:latin typeface="+mj-lt"/>
            </a:endParaRPr>
          </a:p>
        </p:txBody>
      </p:sp>
    </p:spTree>
    <p:extLst>
      <p:ext uri="{BB962C8B-B14F-4D97-AF65-F5344CB8AC3E}">
        <p14:creationId xmlns:p14="http://schemas.microsoft.com/office/powerpoint/2010/main" val="225409741"/>
      </p:ext>
    </p:extLst>
  </p:cSld>
  <p:clrMapOvr>
    <a:masterClrMapping/>
  </p:clrMapOvr>
  <mc:AlternateContent xmlns:mc="http://schemas.openxmlformats.org/markup-compatibility/2006" xmlns:p14="http://schemas.microsoft.com/office/powerpoint/2010/main">
    <mc:Choice Requires="p14">
      <p:transition spd="med" p14:dur="700">
        <p:fade thruBlk="1"/>
      </p:transition>
    </mc:Choice>
    <mc:Fallback xmlns="">
      <p:transition spd="med">
        <p:fade thruBlk="1"/>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a:t>
            </a:r>
            <a:endParaRPr lang="en-US" dirty="0"/>
          </a:p>
        </p:txBody>
      </p:sp>
      <p:sp>
        <p:nvSpPr>
          <p:cNvPr id="3" name="Content Placeholder 2"/>
          <p:cNvSpPr>
            <a:spLocks noGrp="1"/>
          </p:cNvSpPr>
          <p:nvPr>
            <p:ph idx="1"/>
          </p:nvPr>
        </p:nvSpPr>
        <p:spPr>
          <a:xfrm>
            <a:off x="445712" y="2001357"/>
            <a:ext cx="7620000" cy="3759263"/>
          </a:xfrm>
        </p:spPr>
        <p:txBody>
          <a:bodyPr>
            <a:noAutofit/>
          </a:bodyPr>
          <a:lstStyle/>
          <a:p>
            <a:pPr algn="ctr"/>
            <a:r>
              <a:rPr lang="en-US" sz="2800" dirty="0" smtClean="0"/>
              <a:t>Insufficient numbers of former foster youth enter and subsequently graduate from postsecondary institutions.</a:t>
            </a:r>
          </a:p>
          <a:p>
            <a:pPr algn="ctr"/>
            <a:endParaRPr lang="en-US" sz="1200" dirty="0"/>
          </a:p>
          <a:p>
            <a:pPr algn="ctr"/>
            <a:r>
              <a:rPr lang="en-US" sz="2800" dirty="0" smtClean="0"/>
              <a:t>This despite availability of federal funds and, in several states, tuition waivers.</a:t>
            </a:r>
          </a:p>
          <a:p>
            <a:pPr algn="ctr"/>
            <a:endParaRPr lang="en-US" sz="1200" dirty="0"/>
          </a:p>
          <a:p>
            <a:pPr algn="ctr"/>
            <a:r>
              <a:rPr lang="en-US" sz="2800" dirty="0" smtClean="0"/>
              <a:t>Why?</a:t>
            </a:r>
            <a:endParaRPr lang="en-US" sz="2800" dirty="0"/>
          </a:p>
        </p:txBody>
      </p:sp>
      <p:sp>
        <p:nvSpPr>
          <p:cNvPr id="4" name="Footer Placeholder 3"/>
          <p:cNvSpPr>
            <a:spLocks noGrp="1"/>
          </p:cNvSpPr>
          <p:nvPr>
            <p:ph type="ftr" sz="quarter" idx="11"/>
          </p:nvPr>
        </p:nvSpPr>
        <p:spPr/>
        <p:txBody>
          <a:bodyPr/>
          <a:lstStyle/>
          <a:p>
            <a:r>
              <a:rPr lang="en-US" dirty="0" smtClean="0"/>
              <a:t>7th Annual Education Reach for Texans Convening, June 2016, El Paso, Texas</a:t>
            </a:r>
            <a:endParaRPr lang="en-US" dirty="0"/>
          </a:p>
        </p:txBody>
      </p:sp>
    </p:spTree>
    <p:extLst>
      <p:ext uri="{BB962C8B-B14F-4D97-AF65-F5344CB8AC3E}">
        <p14:creationId xmlns:p14="http://schemas.microsoft.com/office/powerpoint/2010/main" val="1873896586"/>
      </p:ext>
    </p:extLst>
  </p:cSld>
  <p:clrMapOvr>
    <a:masterClrMapping/>
  </p:clrMapOvr>
  <mc:AlternateContent xmlns:mc="http://schemas.openxmlformats.org/markup-compatibility/2006" xmlns:p14="http://schemas.microsoft.com/office/powerpoint/2010/main">
    <mc:Choice Requires="p14">
      <p:transition spd="med" p14:dur="700">
        <p:fade thruBlk="1"/>
      </p:transition>
    </mc:Choice>
    <mc:Fallback xmlns="">
      <p:transition spd="med">
        <p:fade thruBlk="1"/>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7th Annual Education Reach for Texans Convening, June 2016, El Paso, Texas</a:t>
            </a:r>
          </a:p>
        </p:txBody>
      </p:sp>
      <p:sp>
        <p:nvSpPr>
          <p:cNvPr id="4" name="TextBox 3"/>
          <p:cNvSpPr txBox="1"/>
          <p:nvPr/>
        </p:nvSpPr>
        <p:spPr>
          <a:xfrm>
            <a:off x="733530" y="793820"/>
            <a:ext cx="7425732" cy="2585323"/>
          </a:xfrm>
          <a:prstGeom prst="rect">
            <a:avLst/>
          </a:prstGeom>
          <a:noFill/>
        </p:spPr>
        <p:txBody>
          <a:bodyPr wrap="square" rtlCol="0">
            <a:spAutoFit/>
          </a:bodyPr>
          <a:lstStyle/>
          <a:p>
            <a:pPr algn="ctr"/>
            <a:r>
              <a:rPr lang="en-US" dirty="0" smtClean="0"/>
              <a:t>2016 Education Reach for Texans</a:t>
            </a:r>
          </a:p>
          <a:p>
            <a:r>
              <a:rPr lang="en-US" dirty="0" smtClean="0"/>
              <a:t>Texas changes that impact Foster Care Alumni and Higher Education:</a:t>
            </a:r>
          </a:p>
          <a:p>
            <a:endParaRPr lang="en-US" dirty="0" smtClean="0"/>
          </a:p>
          <a:p>
            <a:pPr marL="342900" indent="-342900">
              <a:buAutoNum type="arabicPeriod"/>
            </a:pPr>
            <a:r>
              <a:rPr lang="en-US" dirty="0" smtClean="0"/>
              <a:t>Dual Credit: number of courses expanded and opened to all high school grades.</a:t>
            </a:r>
          </a:p>
          <a:p>
            <a:pPr marL="342900" indent="-342900">
              <a:buAutoNum type="arabicPeriod"/>
            </a:pPr>
            <a:r>
              <a:rPr lang="en-US" dirty="0" smtClean="0"/>
              <a:t>Foster Care liaisons: mandated by Texas Legislature.</a:t>
            </a:r>
          </a:p>
          <a:p>
            <a:pPr marL="342900" indent="-342900">
              <a:buAutoNum type="arabicPeriod"/>
            </a:pPr>
            <a:r>
              <a:rPr lang="en-US" dirty="0" smtClean="0"/>
              <a:t>THECB support for ER4T providing liaison training</a:t>
            </a:r>
          </a:p>
          <a:p>
            <a:pPr marL="342900" indent="-342900">
              <a:buAutoNum type="arabicPeriod"/>
            </a:pPr>
            <a:endParaRPr lang="en-US" dirty="0" smtClean="0"/>
          </a:p>
          <a:p>
            <a:pPr marL="342900" indent="-342900">
              <a:buAutoNum type="arabicPeriod"/>
            </a:pPr>
            <a:endParaRPr lang="en-US" dirty="0"/>
          </a:p>
        </p:txBody>
      </p:sp>
    </p:spTree>
    <p:extLst>
      <p:ext uri="{BB962C8B-B14F-4D97-AF65-F5344CB8AC3E}">
        <p14:creationId xmlns:p14="http://schemas.microsoft.com/office/powerpoint/2010/main" val="3401306194"/>
      </p:ext>
    </p:extLst>
  </p:cSld>
  <p:clrMapOvr>
    <a:masterClrMapping/>
  </p:clrMapOvr>
  <mc:AlternateContent xmlns:mc="http://schemas.openxmlformats.org/markup-compatibility/2006" xmlns:p14="http://schemas.microsoft.com/office/powerpoint/2010/main">
    <mc:Choice Requires="p14">
      <p:transition spd="med" p14:dur="700">
        <p:fade thruBlk="1"/>
      </p:transition>
    </mc:Choice>
    <mc:Fallback xmlns="">
      <p:transition spd="med">
        <p:fade thruBlk="1"/>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Past</a:t>
            </a:r>
            <a:endParaRPr lang="en-US" dirty="0"/>
          </a:p>
        </p:txBody>
      </p:sp>
      <p:sp>
        <p:nvSpPr>
          <p:cNvPr id="3" name="Content Placeholder 2"/>
          <p:cNvSpPr>
            <a:spLocks noGrp="1"/>
          </p:cNvSpPr>
          <p:nvPr>
            <p:ph idx="1"/>
          </p:nvPr>
        </p:nvSpPr>
        <p:spPr/>
        <p:txBody>
          <a:bodyPr/>
          <a:lstStyle/>
          <a:p>
            <a:r>
              <a:rPr lang="en-US" b="0" cap="small" dirty="0" smtClean="0">
                <a:latin typeface="+mj-lt"/>
              </a:rPr>
              <a:t>Texas’ College &amp; University Programs</a:t>
            </a:r>
          </a:p>
          <a:p>
            <a:pPr marL="342900" indent="-342900">
              <a:buFont typeface="Arial"/>
              <a:buChar char="•"/>
            </a:pPr>
            <a:r>
              <a:rPr lang="en-US" dirty="0" smtClean="0"/>
              <a:t>Austin Community College Champions</a:t>
            </a:r>
          </a:p>
          <a:p>
            <a:pPr marL="342900" indent="-342900">
              <a:buFont typeface="Arial"/>
              <a:buChar char="•"/>
            </a:pPr>
            <a:r>
              <a:rPr lang="en-US" dirty="0" smtClean="0"/>
              <a:t>Texas Tech PEGASUS</a:t>
            </a:r>
          </a:p>
          <a:p>
            <a:pPr marL="342900" indent="-342900">
              <a:buFont typeface="Arial"/>
              <a:buChar char="•"/>
            </a:pPr>
            <a:r>
              <a:rPr lang="en-US" dirty="0" smtClean="0"/>
              <a:t>Something at Texas A&amp;M Kingsville?</a:t>
            </a:r>
          </a:p>
          <a:p>
            <a:r>
              <a:rPr lang="en-US" b="0" cap="small" dirty="0" smtClean="0">
                <a:latin typeface="+mj-lt"/>
              </a:rPr>
              <a:t>Other Efforts Outside Texas</a:t>
            </a:r>
            <a:endParaRPr lang="en-US" b="0" cap="small" dirty="0">
              <a:latin typeface="+mj-lt"/>
            </a:endParaRPr>
          </a:p>
          <a:p>
            <a:pPr marL="342900" indent="-342900">
              <a:buFont typeface="Arial"/>
              <a:buChar char="•"/>
            </a:pPr>
            <a:r>
              <a:rPr lang="en-US" dirty="0"/>
              <a:t>Cal State Fullerton Guardian Scholars – 1998</a:t>
            </a:r>
          </a:p>
          <a:p>
            <a:pPr marL="342900" indent="-342900">
              <a:buFont typeface="Arial"/>
              <a:buChar char="•"/>
            </a:pPr>
            <a:r>
              <a:rPr lang="en-US" dirty="0"/>
              <a:t>Nina Scholars Program (Arizona &amp; Indiana) – </a:t>
            </a:r>
            <a:r>
              <a:rPr lang="en-US" dirty="0" smtClean="0"/>
              <a:t>2001</a:t>
            </a:r>
          </a:p>
          <a:p>
            <a:pPr marL="342900" indent="-342900">
              <a:buFont typeface="Arial"/>
              <a:buChar char="•"/>
            </a:pPr>
            <a:r>
              <a:rPr lang="en-US" dirty="0" smtClean="0"/>
              <a:t>First National Convening of Postsecondary Education Support Programs for Former Foster Youth – 2005</a:t>
            </a:r>
            <a:endParaRPr lang="en-US" dirty="0"/>
          </a:p>
          <a:p>
            <a:pPr marL="342900" indent="-342900">
              <a:buFont typeface="Arial"/>
              <a:buChar char="•"/>
            </a:pPr>
            <a:r>
              <a:rPr lang="en-US" dirty="0"/>
              <a:t>State of Washington Passport to College Promise – 2007</a:t>
            </a:r>
          </a:p>
        </p:txBody>
      </p:sp>
      <p:sp>
        <p:nvSpPr>
          <p:cNvPr id="4" name="Footer Placeholder 3"/>
          <p:cNvSpPr>
            <a:spLocks noGrp="1"/>
          </p:cNvSpPr>
          <p:nvPr>
            <p:ph type="ftr" sz="quarter" idx="11"/>
          </p:nvPr>
        </p:nvSpPr>
        <p:spPr/>
        <p:txBody>
          <a:bodyPr/>
          <a:lstStyle/>
          <a:p>
            <a:r>
              <a:rPr lang="en-US" dirty="0"/>
              <a:t>7th Annual Education Reach for Texans Convening, June 2016, El Paso, Texas</a:t>
            </a:r>
          </a:p>
        </p:txBody>
      </p:sp>
    </p:spTree>
    <p:extLst>
      <p:ext uri="{BB962C8B-B14F-4D97-AF65-F5344CB8AC3E}">
        <p14:creationId xmlns:p14="http://schemas.microsoft.com/office/powerpoint/2010/main" val="1984769284"/>
      </p:ext>
    </p:extLst>
  </p:cSld>
  <p:clrMapOvr>
    <a:masterClrMapping/>
  </p:clrMapOvr>
  <mc:AlternateContent xmlns:mc="http://schemas.openxmlformats.org/markup-compatibility/2006" xmlns:p14="http://schemas.microsoft.com/office/powerpoint/2010/main">
    <mc:Choice Requires="p14">
      <p:transition spd="med" p14:dur="700">
        <p:fade thruBlk="1"/>
      </p:transition>
    </mc:Choice>
    <mc:Fallback xmlns="">
      <p:transition spd="med">
        <p:fade thruBlk="1"/>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Independent efforts</a:t>
            </a:r>
            <a:endParaRPr lang="en-US" dirty="0"/>
          </a:p>
        </p:txBody>
      </p:sp>
      <p:sp>
        <p:nvSpPr>
          <p:cNvPr id="3" name="Content Placeholder 2"/>
          <p:cNvSpPr>
            <a:spLocks noGrp="1"/>
          </p:cNvSpPr>
          <p:nvPr>
            <p:ph idx="1"/>
          </p:nvPr>
        </p:nvSpPr>
        <p:spPr/>
        <p:txBody>
          <a:bodyPr/>
          <a:lstStyle/>
          <a:p>
            <a:r>
              <a:rPr lang="en-US" dirty="0" smtClean="0"/>
              <a:t>We begin several years ago…</a:t>
            </a:r>
            <a:endParaRPr lang="en-US" dirty="0"/>
          </a:p>
        </p:txBody>
      </p:sp>
      <p:sp>
        <p:nvSpPr>
          <p:cNvPr id="4" name="Footer Placeholder 3"/>
          <p:cNvSpPr>
            <a:spLocks noGrp="1"/>
          </p:cNvSpPr>
          <p:nvPr>
            <p:ph type="ftr" sz="quarter" idx="11"/>
          </p:nvPr>
        </p:nvSpPr>
        <p:spPr/>
        <p:txBody>
          <a:bodyPr/>
          <a:lstStyle/>
          <a:p>
            <a:r>
              <a:rPr lang="en-US" dirty="0" smtClean="0"/>
              <a:t>Birth of a National Movement: Programs &amp; Efforts in Texas and Across the Nation</a:t>
            </a:r>
            <a:endParaRPr lang="en-US" dirty="0"/>
          </a:p>
        </p:txBody>
      </p:sp>
      <p:sp>
        <p:nvSpPr>
          <p:cNvPr id="5" name="10-Point Star 4"/>
          <p:cNvSpPr/>
          <p:nvPr/>
        </p:nvSpPr>
        <p:spPr>
          <a:xfrm rot="20561168">
            <a:off x="1410695" y="2324640"/>
            <a:ext cx="2144589" cy="1672193"/>
          </a:xfrm>
          <a:prstGeom prst="star10">
            <a:avLst/>
          </a:prstGeom>
          <a:ln/>
        </p:spPr>
        <p:style>
          <a:lnRef idx="1">
            <a:schemeClr val="accent3"/>
          </a:lnRef>
          <a:fillRef idx="2">
            <a:schemeClr val="accent3"/>
          </a:fillRef>
          <a:effectRef idx="1">
            <a:schemeClr val="accent3"/>
          </a:effectRef>
          <a:fontRef idx="minor">
            <a:schemeClr val="dk1"/>
          </a:fontRef>
        </p:style>
        <p:txBody>
          <a:bodyPr/>
          <a:lstStyle/>
          <a:p>
            <a:pPr algn="ctr"/>
            <a:r>
              <a:rPr lang="en-US" b="1" dirty="0" smtClean="0"/>
              <a:t>Colleges &amp; Universities</a:t>
            </a:r>
            <a:endParaRPr lang="en-US" b="1" dirty="0"/>
          </a:p>
        </p:txBody>
      </p:sp>
      <p:sp>
        <p:nvSpPr>
          <p:cNvPr id="6" name="10-Point Star 5"/>
          <p:cNvSpPr/>
          <p:nvPr/>
        </p:nvSpPr>
        <p:spPr>
          <a:xfrm>
            <a:off x="4293044" y="1282902"/>
            <a:ext cx="1863540" cy="1672193"/>
          </a:xfrm>
          <a:prstGeom prst="star10">
            <a:avLst/>
          </a:prstGeom>
          <a:ln/>
        </p:spPr>
        <p:style>
          <a:lnRef idx="1">
            <a:schemeClr val="accent3"/>
          </a:lnRef>
          <a:fillRef idx="2">
            <a:schemeClr val="accent3"/>
          </a:fillRef>
          <a:effectRef idx="1">
            <a:schemeClr val="accent3"/>
          </a:effectRef>
          <a:fontRef idx="minor">
            <a:schemeClr val="dk1"/>
          </a:fontRef>
        </p:style>
        <p:txBody>
          <a:bodyPr/>
          <a:lstStyle/>
          <a:p>
            <a:pPr algn="ctr"/>
            <a:r>
              <a:rPr lang="en-US" b="1" dirty="0" smtClean="0"/>
              <a:t>Child Protective Services</a:t>
            </a:r>
            <a:endParaRPr lang="en-US" b="1" dirty="0"/>
          </a:p>
        </p:txBody>
      </p:sp>
      <p:sp>
        <p:nvSpPr>
          <p:cNvPr id="7" name="10-Point Star 6"/>
          <p:cNvSpPr/>
          <p:nvPr/>
        </p:nvSpPr>
        <p:spPr>
          <a:xfrm rot="842600">
            <a:off x="6670998" y="3637489"/>
            <a:ext cx="1887600" cy="1672193"/>
          </a:xfrm>
          <a:prstGeom prst="star10">
            <a:avLst/>
          </a:prstGeom>
          <a:ln/>
        </p:spPr>
        <p:style>
          <a:lnRef idx="1">
            <a:schemeClr val="accent3"/>
          </a:lnRef>
          <a:fillRef idx="2">
            <a:schemeClr val="accent3"/>
          </a:fillRef>
          <a:effectRef idx="1">
            <a:schemeClr val="accent3"/>
          </a:effectRef>
          <a:fontRef idx="minor">
            <a:schemeClr val="dk1"/>
          </a:fontRef>
        </p:style>
        <p:txBody>
          <a:bodyPr/>
          <a:lstStyle/>
          <a:p>
            <a:pPr algn="ctr"/>
            <a:r>
              <a:rPr lang="en-US" b="1" dirty="0" smtClean="0"/>
              <a:t>Private</a:t>
            </a:r>
          </a:p>
          <a:p>
            <a:pPr algn="ctr"/>
            <a:r>
              <a:rPr lang="en-US" b="1" dirty="0" smtClean="0"/>
              <a:t>Advocates</a:t>
            </a:r>
            <a:endParaRPr lang="en-US" b="1" dirty="0"/>
          </a:p>
        </p:txBody>
      </p:sp>
      <p:sp>
        <p:nvSpPr>
          <p:cNvPr id="8" name="10-Point Star 7"/>
          <p:cNvSpPr/>
          <p:nvPr/>
        </p:nvSpPr>
        <p:spPr>
          <a:xfrm rot="20744555">
            <a:off x="1165594" y="4435419"/>
            <a:ext cx="1937750" cy="1672193"/>
          </a:xfrm>
          <a:prstGeom prst="star10">
            <a:avLst/>
          </a:prstGeom>
          <a:ln/>
        </p:spPr>
        <p:style>
          <a:lnRef idx="1">
            <a:schemeClr val="accent3"/>
          </a:lnRef>
          <a:fillRef idx="2">
            <a:schemeClr val="accent3"/>
          </a:fillRef>
          <a:effectRef idx="1">
            <a:schemeClr val="accent3"/>
          </a:effectRef>
          <a:fontRef idx="minor">
            <a:schemeClr val="dk1"/>
          </a:fontRef>
        </p:style>
        <p:txBody>
          <a:bodyPr/>
          <a:lstStyle/>
          <a:p>
            <a:pPr algn="ctr"/>
            <a:r>
              <a:rPr lang="en-US" b="1" dirty="0" smtClean="0"/>
              <a:t>Federal &amp; State Legislation</a:t>
            </a:r>
            <a:endParaRPr lang="en-US" b="1" dirty="0"/>
          </a:p>
        </p:txBody>
      </p:sp>
      <p:sp>
        <p:nvSpPr>
          <p:cNvPr id="9" name="10-Point Star 8"/>
          <p:cNvSpPr/>
          <p:nvPr/>
        </p:nvSpPr>
        <p:spPr>
          <a:xfrm rot="357820">
            <a:off x="4981283" y="4733077"/>
            <a:ext cx="1773474" cy="1672193"/>
          </a:xfrm>
          <a:prstGeom prst="star10">
            <a:avLst/>
          </a:prstGeom>
          <a:ln/>
        </p:spPr>
        <p:style>
          <a:lnRef idx="1">
            <a:schemeClr val="accent3"/>
          </a:lnRef>
          <a:fillRef idx="2">
            <a:schemeClr val="accent3"/>
          </a:fillRef>
          <a:effectRef idx="1">
            <a:schemeClr val="accent3"/>
          </a:effectRef>
          <a:fontRef idx="minor">
            <a:schemeClr val="dk1"/>
          </a:fontRef>
        </p:style>
        <p:txBody>
          <a:bodyPr/>
          <a:lstStyle/>
          <a:p>
            <a:pPr algn="ctr"/>
            <a:r>
              <a:rPr lang="en-US" b="1" dirty="0" smtClean="0"/>
              <a:t>Other</a:t>
            </a:r>
          </a:p>
          <a:p>
            <a:pPr algn="ctr"/>
            <a:r>
              <a:rPr lang="en-US" b="1" dirty="0" smtClean="0"/>
              <a:t>Agencies</a:t>
            </a:r>
            <a:endParaRPr lang="en-US" b="1" dirty="0"/>
          </a:p>
        </p:txBody>
      </p:sp>
      <p:pic>
        <p:nvPicPr>
          <p:cNvPr id="14" name="Picture 13" descr="200387759-00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13023" y="3339419"/>
            <a:ext cx="1155604" cy="3070602"/>
          </a:xfrm>
          <a:prstGeom prst="rect">
            <a:avLst/>
          </a:prstGeom>
        </p:spPr>
      </p:pic>
      <p:sp>
        <p:nvSpPr>
          <p:cNvPr id="16" name="Oval Callout 15"/>
          <p:cNvSpPr/>
          <p:nvPr/>
        </p:nvSpPr>
        <p:spPr>
          <a:xfrm>
            <a:off x="4590924" y="3182715"/>
            <a:ext cx="947874" cy="561340"/>
          </a:xfrm>
          <a:prstGeom prst="wedgeEllipseCallout">
            <a:avLst>
              <a:gd name="adj1" fmla="val -69377"/>
              <a:gd name="adj2" fmla="val 444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smtClean="0"/>
              <a:t>???</a:t>
            </a:r>
            <a:endParaRPr lang="en-US" b="1" dirty="0"/>
          </a:p>
        </p:txBody>
      </p:sp>
      <p:sp>
        <p:nvSpPr>
          <p:cNvPr id="18" name="10-Point Star 17"/>
          <p:cNvSpPr/>
          <p:nvPr/>
        </p:nvSpPr>
        <p:spPr>
          <a:xfrm rot="842600">
            <a:off x="6792483" y="1349326"/>
            <a:ext cx="1764272" cy="1672193"/>
          </a:xfrm>
          <a:prstGeom prst="star10">
            <a:avLst/>
          </a:prstGeom>
          <a:ln/>
        </p:spPr>
        <p:style>
          <a:lnRef idx="1">
            <a:schemeClr val="accent3"/>
          </a:lnRef>
          <a:fillRef idx="2">
            <a:schemeClr val="accent3"/>
          </a:fillRef>
          <a:effectRef idx="1">
            <a:schemeClr val="accent3"/>
          </a:effectRef>
          <a:fontRef idx="minor">
            <a:schemeClr val="dk1"/>
          </a:fontRef>
        </p:style>
        <p:txBody>
          <a:bodyPr/>
          <a:lstStyle/>
          <a:p>
            <a:pPr algn="ctr"/>
            <a:r>
              <a:rPr lang="en-US" b="1" dirty="0" smtClean="0"/>
              <a:t>Court</a:t>
            </a:r>
          </a:p>
          <a:p>
            <a:pPr algn="ctr"/>
            <a:r>
              <a:rPr lang="en-US" b="1" dirty="0" smtClean="0"/>
              <a:t>System</a:t>
            </a:r>
            <a:endParaRPr lang="en-US" b="1" dirty="0"/>
          </a:p>
        </p:txBody>
      </p:sp>
    </p:spTree>
    <p:extLst>
      <p:ext uri="{BB962C8B-B14F-4D97-AF65-F5344CB8AC3E}">
        <p14:creationId xmlns:p14="http://schemas.microsoft.com/office/powerpoint/2010/main" val="2971774799"/>
      </p:ext>
    </p:extLst>
  </p:cSld>
  <p:clrMapOvr>
    <a:masterClrMapping/>
  </p:clrMapOvr>
  <mc:AlternateContent xmlns:mc="http://schemas.openxmlformats.org/markup-compatibility/2006" xmlns:p14="http://schemas.microsoft.com/office/powerpoint/2010/main">
    <mc:Choice Requires="p14">
      <p:transition spd="med" p14:dur="700">
        <p:fade thruBlk="1"/>
      </p:transition>
    </mc:Choice>
    <mc:Fallback xmlns="">
      <p:transition spd="med">
        <p:fade thruBlk="1"/>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Idea</a:t>
            </a:r>
            <a:endParaRPr lang="en-US" dirty="0"/>
          </a:p>
        </p:txBody>
      </p:sp>
      <p:sp>
        <p:nvSpPr>
          <p:cNvPr id="4" name="Footer Placeholder 3"/>
          <p:cNvSpPr>
            <a:spLocks noGrp="1"/>
          </p:cNvSpPr>
          <p:nvPr>
            <p:ph type="ftr" sz="quarter" idx="11"/>
          </p:nvPr>
        </p:nvSpPr>
        <p:spPr/>
        <p:txBody>
          <a:bodyPr/>
          <a:lstStyle/>
          <a:p>
            <a:r>
              <a:rPr lang="en-US" dirty="0"/>
              <a:t>7th Annual Education Reach for Texans Convening, June 2016, El Paso, Texas</a:t>
            </a:r>
          </a:p>
        </p:txBody>
      </p:sp>
      <p:pic>
        <p:nvPicPr>
          <p:cNvPr id="7" name="Content Placeholder 6" descr="LS012498.png"/>
          <p:cNvPicPr>
            <a:picLocks noGrp="1" noChangeAspect="1"/>
          </p:cNvPicPr>
          <p:nvPr>
            <p:ph idx="1"/>
          </p:nvPr>
        </p:nvPicPr>
        <p:blipFill rotWithShape="1">
          <a:blip r:embed="rId3" cstate="email">
            <a:extLst>
              <a:ext uri="{28A0092B-C50C-407E-A947-70E740481C1C}">
                <a14:useLocalDpi xmlns:a14="http://schemas.microsoft.com/office/drawing/2010/main" val="0"/>
              </a:ext>
            </a:extLst>
          </a:blip>
          <a:srcRect l="-29799" r="-26422"/>
          <a:stretch/>
        </p:blipFill>
        <p:spPr>
          <a:xfrm>
            <a:off x="2705584" y="1752600"/>
            <a:ext cx="3809906" cy="4373563"/>
          </a:xfrm>
        </p:spPr>
      </p:pic>
    </p:spTree>
    <p:extLst>
      <p:ext uri="{BB962C8B-B14F-4D97-AF65-F5344CB8AC3E}">
        <p14:creationId xmlns:p14="http://schemas.microsoft.com/office/powerpoint/2010/main" val="3212252993"/>
      </p:ext>
    </p:extLst>
  </p:cSld>
  <p:clrMapOvr>
    <a:masterClrMapping/>
  </p:clrMapOvr>
  <mc:AlternateContent xmlns:mc="http://schemas.openxmlformats.org/markup-compatibility/2006" xmlns:p14="http://schemas.microsoft.com/office/powerpoint/2010/main">
    <mc:Choice Requires="p14">
      <p:transition spd="med" p14:dur="700">
        <p:fade thruBlk="1"/>
      </p:transition>
    </mc:Choice>
    <mc:Fallback xmlns="">
      <p:transition spd="med">
        <p:fade thruBlk="1"/>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facilitate</a:t>
            </a:r>
            <a:endParaRPr lang="en-US" dirty="0"/>
          </a:p>
        </p:txBody>
      </p:sp>
      <p:sp>
        <p:nvSpPr>
          <p:cNvPr id="4" name="Footer Placeholder 3"/>
          <p:cNvSpPr>
            <a:spLocks noGrp="1"/>
          </p:cNvSpPr>
          <p:nvPr>
            <p:ph type="ftr" sz="quarter" idx="11"/>
          </p:nvPr>
        </p:nvSpPr>
        <p:spPr/>
        <p:txBody>
          <a:bodyPr/>
          <a:lstStyle/>
          <a:p>
            <a:r>
              <a:rPr lang="en-US" dirty="0"/>
              <a:t>7th Annual Education Reach for Texans Convening, June 2016, El Paso, Texas</a:t>
            </a:r>
          </a:p>
        </p:txBody>
      </p:sp>
      <p:pic>
        <p:nvPicPr>
          <p:cNvPr id="11" name="Content Placeholder 10" descr="BU004740.png"/>
          <p:cNvPicPr>
            <a:picLocks noGrp="1" noChangeAspect="1"/>
          </p:cNvPicPr>
          <p:nvPr>
            <p:ph idx="1"/>
          </p:nvPr>
        </p:nvPicPr>
        <p:blipFill>
          <a:blip r:embed="rId3" cstate="email">
            <a:extLst>
              <a:ext uri="{28A0092B-C50C-407E-A947-70E740481C1C}">
                <a14:useLocalDpi xmlns:a14="http://schemas.microsoft.com/office/drawing/2010/main" val="0"/>
              </a:ext>
            </a:extLst>
          </a:blip>
          <a:srcRect t="-10968" b="-10968"/>
          <a:stretch>
            <a:fillRect/>
          </a:stretch>
        </p:blipFill>
        <p:spPr/>
      </p:pic>
      <p:sp>
        <p:nvSpPr>
          <p:cNvPr id="12" name="TextBox 11"/>
          <p:cNvSpPr txBox="1"/>
          <p:nvPr/>
        </p:nvSpPr>
        <p:spPr>
          <a:xfrm>
            <a:off x="2750050" y="1879661"/>
            <a:ext cx="3433302" cy="830997"/>
          </a:xfrm>
          <a:prstGeom prst="rect">
            <a:avLst/>
          </a:prstGeom>
          <a:noFill/>
        </p:spPr>
        <p:txBody>
          <a:bodyPr wrap="none" rtlCol="0">
            <a:spAutoFit/>
          </a:bodyPr>
          <a:lstStyle/>
          <a:p>
            <a:pPr algn="ctr"/>
            <a:r>
              <a:rPr lang="en-US" sz="2400" b="1" dirty="0" smtClean="0"/>
              <a:t>Meet and Develop </a:t>
            </a:r>
            <a:br>
              <a:rPr lang="en-US" sz="2400" b="1" dirty="0" smtClean="0"/>
            </a:br>
            <a:r>
              <a:rPr lang="en-US" sz="2400" b="1" dirty="0" smtClean="0"/>
              <a:t>Mutual Understanding</a:t>
            </a:r>
            <a:endParaRPr lang="en-US" sz="2400" b="1" dirty="0"/>
          </a:p>
        </p:txBody>
      </p:sp>
    </p:spTree>
    <p:extLst>
      <p:ext uri="{BB962C8B-B14F-4D97-AF65-F5344CB8AC3E}">
        <p14:creationId xmlns:p14="http://schemas.microsoft.com/office/powerpoint/2010/main" val="2853767491"/>
      </p:ext>
    </p:extLst>
  </p:cSld>
  <p:clrMapOvr>
    <a:masterClrMapping/>
  </p:clrMapOvr>
  <mc:AlternateContent xmlns:mc="http://schemas.openxmlformats.org/markup-compatibility/2006" xmlns:p14="http://schemas.microsoft.com/office/powerpoint/2010/main">
    <mc:Choice Requires="p14">
      <p:transition spd="med" p14:dur="700">
        <p:fade thruBlk="1"/>
      </p:transition>
    </mc:Choice>
    <mc:Fallback xmlns="">
      <p:transition spd="med">
        <p:fade thruBlk="1"/>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Collaborate</a:t>
            </a:r>
            <a:endParaRPr lang="en-US" dirty="0"/>
          </a:p>
        </p:txBody>
      </p:sp>
      <p:pic>
        <p:nvPicPr>
          <p:cNvPr id="5" name="Content Placeholder 4" descr="LS012786.png"/>
          <p:cNvPicPr>
            <a:picLocks noGrp="1" noChangeAspect="1"/>
          </p:cNvPicPr>
          <p:nvPr>
            <p:ph idx="1"/>
          </p:nvPr>
        </p:nvPicPr>
        <p:blipFill>
          <a:blip r:embed="rId3" cstate="email">
            <a:extLst>
              <a:ext uri="{28A0092B-C50C-407E-A947-70E740481C1C}">
                <a14:useLocalDpi xmlns:a14="http://schemas.microsoft.com/office/drawing/2010/main" val="0"/>
              </a:ext>
            </a:extLst>
          </a:blip>
          <a:srcRect l="-13209" r="-13209"/>
          <a:stretch>
            <a:fillRect/>
          </a:stretch>
        </p:blipFill>
        <p:spPr/>
      </p:pic>
      <p:sp>
        <p:nvSpPr>
          <p:cNvPr id="4" name="Footer Placeholder 3"/>
          <p:cNvSpPr>
            <a:spLocks noGrp="1"/>
          </p:cNvSpPr>
          <p:nvPr>
            <p:ph type="ftr" sz="quarter" idx="11"/>
          </p:nvPr>
        </p:nvSpPr>
        <p:spPr/>
        <p:txBody>
          <a:bodyPr/>
          <a:lstStyle/>
          <a:p>
            <a:r>
              <a:rPr lang="en-US" dirty="0"/>
              <a:t>7th Annual Education Reach for Texans Convening, June 2016, El Paso, Texas</a:t>
            </a:r>
          </a:p>
        </p:txBody>
      </p:sp>
      <p:sp>
        <p:nvSpPr>
          <p:cNvPr id="6" name="TextBox 5"/>
          <p:cNvSpPr txBox="1"/>
          <p:nvPr/>
        </p:nvSpPr>
        <p:spPr>
          <a:xfrm>
            <a:off x="19300" y="3005906"/>
            <a:ext cx="2005677" cy="830997"/>
          </a:xfrm>
          <a:prstGeom prst="rect">
            <a:avLst/>
          </a:prstGeom>
          <a:noFill/>
        </p:spPr>
        <p:txBody>
          <a:bodyPr wrap="none" rtlCol="0">
            <a:spAutoFit/>
          </a:bodyPr>
          <a:lstStyle/>
          <a:p>
            <a:pPr algn="ctr"/>
            <a:r>
              <a:rPr lang="en-US" sz="2400" b="1" dirty="0" smtClean="0"/>
              <a:t>Get to Know</a:t>
            </a:r>
          </a:p>
          <a:p>
            <a:pPr algn="ctr"/>
            <a:r>
              <a:rPr lang="en-US" sz="2400" b="1" dirty="0" smtClean="0"/>
              <a:t>Each Other</a:t>
            </a:r>
            <a:endParaRPr lang="en-US" sz="2400" b="1" dirty="0"/>
          </a:p>
        </p:txBody>
      </p:sp>
      <p:sp>
        <p:nvSpPr>
          <p:cNvPr id="7" name="TextBox 6"/>
          <p:cNvSpPr txBox="1"/>
          <p:nvPr/>
        </p:nvSpPr>
        <p:spPr>
          <a:xfrm>
            <a:off x="5704636" y="1997895"/>
            <a:ext cx="2801218" cy="830997"/>
          </a:xfrm>
          <a:prstGeom prst="rect">
            <a:avLst/>
          </a:prstGeom>
          <a:noFill/>
        </p:spPr>
        <p:txBody>
          <a:bodyPr wrap="none" rtlCol="0">
            <a:spAutoFit/>
          </a:bodyPr>
          <a:lstStyle/>
          <a:p>
            <a:pPr algn="ctr"/>
            <a:r>
              <a:rPr lang="en-US" sz="2400" b="1" dirty="0" smtClean="0"/>
              <a:t>Learn the </a:t>
            </a:r>
          </a:p>
          <a:p>
            <a:pPr algn="ctr"/>
            <a:r>
              <a:rPr lang="en-US" sz="2400" b="1" dirty="0" smtClean="0"/>
              <a:t>Other’s Language</a:t>
            </a:r>
            <a:endParaRPr lang="en-US" sz="2400" b="1" dirty="0"/>
          </a:p>
        </p:txBody>
      </p:sp>
      <p:sp>
        <p:nvSpPr>
          <p:cNvPr id="8" name="TextBox 7"/>
          <p:cNvSpPr txBox="1"/>
          <p:nvPr/>
        </p:nvSpPr>
        <p:spPr>
          <a:xfrm>
            <a:off x="6023468" y="4106613"/>
            <a:ext cx="2789345" cy="830997"/>
          </a:xfrm>
          <a:prstGeom prst="rect">
            <a:avLst/>
          </a:prstGeom>
          <a:noFill/>
        </p:spPr>
        <p:txBody>
          <a:bodyPr wrap="none" rtlCol="0">
            <a:spAutoFit/>
          </a:bodyPr>
          <a:lstStyle/>
          <a:p>
            <a:pPr algn="ctr"/>
            <a:r>
              <a:rPr lang="en-US" sz="2400" b="1" dirty="0" smtClean="0"/>
              <a:t>Work Together on </a:t>
            </a:r>
          </a:p>
          <a:p>
            <a:pPr algn="ctr"/>
            <a:r>
              <a:rPr lang="en-US" sz="2400" b="1" dirty="0" smtClean="0"/>
              <a:t>Common Goals</a:t>
            </a:r>
            <a:endParaRPr lang="en-US" sz="2400" b="1" dirty="0"/>
          </a:p>
        </p:txBody>
      </p:sp>
    </p:spTree>
    <p:extLst>
      <p:ext uri="{BB962C8B-B14F-4D97-AF65-F5344CB8AC3E}">
        <p14:creationId xmlns:p14="http://schemas.microsoft.com/office/powerpoint/2010/main" val="2078327918"/>
      </p:ext>
    </p:extLst>
  </p:cSld>
  <p:clrMapOvr>
    <a:masterClrMapping/>
  </p:clrMapOvr>
  <mc:AlternateContent xmlns:mc="http://schemas.openxmlformats.org/markup-compatibility/2006" xmlns:p14="http://schemas.microsoft.com/office/powerpoint/2010/main">
    <mc:Choice Requires="p14">
      <p:transition spd="med" p14:dur="700">
        <p:fade thruBlk="1"/>
      </p:transition>
    </mc:Choice>
    <mc:Fallback xmlns="">
      <p:transition spd="med">
        <p:fade thruBlk="1"/>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Collaborative efforts</a:t>
            </a:r>
            <a:endParaRPr lang="en-US" dirty="0"/>
          </a:p>
        </p:txBody>
      </p:sp>
      <p:sp>
        <p:nvSpPr>
          <p:cNvPr id="4" name="Footer Placeholder 3"/>
          <p:cNvSpPr>
            <a:spLocks noGrp="1"/>
          </p:cNvSpPr>
          <p:nvPr>
            <p:ph type="ftr" sz="quarter" idx="11"/>
          </p:nvPr>
        </p:nvSpPr>
        <p:spPr/>
        <p:txBody>
          <a:bodyPr/>
          <a:lstStyle/>
          <a:p>
            <a:r>
              <a:rPr lang="en-US" dirty="0"/>
              <a:t>7th Annual Education Reach for Texans Convening, June 2016, El Paso, Texas</a:t>
            </a:r>
          </a:p>
        </p:txBody>
      </p:sp>
      <p:sp>
        <p:nvSpPr>
          <p:cNvPr id="5" name="Oval 4"/>
          <p:cNvSpPr/>
          <p:nvPr/>
        </p:nvSpPr>
        <p:spPr>
          <a:xfrm>
            <a:off x="1646691" y="1377086"/>
            <a:ext cx="4040582" cy="4196241"/>
          </a:xfrm>
          <a:prstGeom prst="ellipse">
            <a:avLst/>
          </a:prstGeom>
          <a:solidFill>
            <a:schemeClr val="accent5">
              <a:alpha val="26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 name="Oval 8"/>
          <p:cNvSpPr/>
          <p:nvPr/>
        </p:nvSpPr>
        <p:spPr>
          <a:xfrm>
            <a:off x="3666982" y="1377086"/>
            <a:ext cx="4040582" cy="4196241"/>
          </a:xfrm>
          <a:prstGeom prst="ellipse">
            <a:avLst/>
          </a:prstGeom>
          <a:solidFill>
            <a:schemeClr val="accent3">
              <a:alpha val="2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 name="Oval 10"/>
          <p:cNvSpPr/>
          <p:nvPr/>
        </p:nvSpPr>
        <p:spPr>
          <a:xfrm>
            <a:off x="2728310" y="2306507"/>
            <a:ext cx="4040582" cy="4196241"/>
          </a:xfrm>
          <a:prstGeom prst="ellipse">
            <a:avLst/>
          </a:prstGeom>
          <a:solidFill>
            <a:schemeClr val="accent2">
              <a:alpha val="21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2" name="Picture 11" descr="74590920.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001902" y="2461526"/>
            <a:ext cx="1234441" cy="2071895"/>
          </a:xfrm>
          <a:prstGeom prst="rect">
            <a:avLst/>
          </a:prstGeom>
        </p:spPr>
      </p:pic>
      <p:sp>
        <p:nvSpPr>
          <p:cNvPr id="13" name="TextBox 12"/>
          <p:cNvSpPr txBox="1"/>
          <p:nvPr/>
        </p:nvSpPr>
        <p:spPr>
          <a:xfrm rot="19143948">
            <a:off x="1874707" y="2046027"/>
            <a:ext cx="1929585" cy="830997"/>
          </a:xfrm>
          <a:prstGeom prst="rect">
            <a:avLst/>
          </a:prstGeom>
          <a:noFill/>
        </p:spPr>
        <p:txBody>
          <a:bodyPr wrap="none" rtlCol="0">
            <a:spAutoFit/>
          </a:bodyPr>
          <a:lstStyle/>
          <a:p>
            <a:r>
              <a:rPr lang="en-US" sz="2400" b="1" dirty="0" smtClean="0"/>
              <a:t>Colleges &amp; </a:t>
            </a:r>
            <a:br>
              <a:rPr lang="en-US" sz="2400" b="1" dirty="0" smtClean="0"/>
            </a:br>
            <a:r>
              <a:rPr lang="en-US" sz="2400" b="1" dirty="0" smtClean="0"/>
              <a:t>Universities</a:t>
            </a:r>
            <a:endParaRPr lang="en-US" sz="2400" b="1" dirty="0"/>
          </a:p>
        </p:txBody>
      </p:sp>
      <p:sp>
        <p:nvSpPr>
          <p:cNvPr id="15" name="TextBox 14"/>
          <p:cNvSpPr txBox="1"/>
          <p:nvPr/>
        </p:nvSpPr>
        <p:spPr>
          <a:xfrm rot="3086572">
            <a:off x="5519491" y="2354141"/>
            <a:ext cx="2379828" cy="461665"/>
          </a:xfrm>
          <a:prstGeom prst="rect">
            <a:avLst/>
          </a:prstGeom>
          <a:noFill/>
        </p:spPr>
        <p:txBody>
          <a:bodyPr wrap="none" rtlCol="0">
            <a:spAutoFit/>
          </a:bodyPr>
          <a:lstStyle/>
          <a:p>
            <a:r>
              <a:rPr lang="en-US" sz="2400" b="1" dirty="0" smtClean="0"/>
              <a:t>State Agencies</a:t>
            </a:r>
            <a:endParaRPr lang="en-US" sz="2400" b="1" dirty="0"/>
          </a:p>
        </p:txBody>
      </p:sp>
      <p:sp>
        <p:nvSpPr>
          <p:cNvPr id="16" name="TextBox 15"/>
          <p:cNvSpPr txBox="1"/>
          <p:nvPr/>
        </p:nvSpPr>
        <p:spPr>
          <a:xfrm>
            <a:off x="3377495" y="5554923"/>
            <a:ext cx="2841944" cy="830997"/>
          </a:xfrm>
          <a:prstGeom prst="rect">
            <a:avLst/>
          </a:prstGeom>
          <a:noFill/>
        </p:spPr>
        <p:txBody>
          <a:bodyPr wrap="none" rtlCol="0">
            <a:spAutoFit/>
          </a:bodyPr>
          <a:lstStyle/>
          <a:p>
            <a:pPr algn="ctr"/>
            <a:r>
              <a:rPr lang="en-US" sz="2400" b="1" dirty="0" smtClean="0"/>
              <a:t>Private Advocates</a:t>
            </a:r>
          </a:p>
          <a:p>
            <a:pPr algn="ctr"/>
            <a:r>
              <a:rPr lang="en-US" sz="2400" b="1" dirty="0" smtClean="0"/>
              <a:t>&amp; Funders</a:t>
            </a:r>
            <a:endParaRPr lang="en-US" sz="2400" b="1" dirty="0"/>
          </a:p>
        </p:txBody>
      </p:sp>
    </p:spTree>
    <p:extLst>
      <p:ext uri="{BB962C8B-B14F-4D97-AF65-F5344CB8AC3E}">
        <p14:creationId xmlns:p14="http://schemas.microsoft.com/office/powerpoint/2010/main" val="1270718358"/>
      </p:ext>
    </p:extLst>
  </p:cSld>
  <p:clrMapOvr>
    <a:masterClrMapping/>
  </p:clrMapOvr>
  <mc:AlternateContent xmlns:mc="http://schemas.openxmlformats.org/markup-compatibility/2006" xmlns:p14="http://schemas.microsoft.com/office/powerpoint/2010/main">
    <mc:Choice Requires="p14">
      <p:transition spd="med" p14:dur="700">
        <p:fade thruBlk="1"/>
      </p:transition>
    </mc:Choice>
    <mc:Fallback xmlns="">
      <p:transition spd="med">
        <p:fade thruBlk="1"/>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5874235" cy="1371600"/>
          </a:xfrm>
        </p:spPr>
        <p:txBody>
          <a:bodyPr>
            <a:normAutofit fontScale="90000"/>
          </a:bodyPr>
          <a:lstStyle/>
          <a:p>
            <a:r>
              <a:rPr lang="en-US" dirty="0" smtClean="0"/>
              <a:t>College &amp; University Programs in Texas</a:t>
            </a:r>
            <a:endParaRPr lang="en-US" dirty="0"/>
          </a:p>
        </p:txBody>
      </p:sp>
      <p:sp>
        <p:nvSpPr>
          <p:cNvPr id="3" name="Content Placeholder 2"/>
          <p:cNvSpPr>
            <a:spLocks noGrp="1"/>
          </p:cNvSpPr>
          <p:nvPr>
            <p:ph idx="1"/>
          </p:nvPr>
        </p:nvSpPr>
        <p:spPr/>
        <p:txBody>
          <a:bodyPr>
            <a:noAutofit/>
          </a:bodyPr>
          <a:lstStyle/>
          <a:p>
            <a:pPr marL="342900" indent="-342900">
              <a:buFont typeface="Arial"/>
              <a:buChar char="•"/>
            </a:pPr>
            <a:r>
              <a:rPr lang="en-US" sz="1400" dirty="0" smtClean="0"/>
              <a:t>Austin </a:t>
            </a:r>
            <a:r>
              <a:rPr lang="en-US" sz="1400" dirty="0"/>
              <a:t>Community College - </a:t>
            </a:r>
            <a:r>
              <a:rPr lang="en-US" sz="1400" b="0" dirty="0"/>
              <a:t>Foster Care Alumni Program</a:t>
            </a:r>
          </a:p>
          <a:p>
            <a:pPr marL="342900" indent="-342900">
              <a:buFont typeface="Arial"/>
              <a:buChar char="•"/>
            </a:pPr>
            <a:r>
              <a:rPr lang="en-US" sz="1400" dirty="0"/>
              <a:t>Dallas County Community College District - </a:t>
            </a:r>
            <a:r>
              <a:rPr lang="en-US" sz="1400" b="0" dirty="0"/>
              <a:t>Foster Care Initiative</a:t>
            </a:r>
          </a:p>
          <a:p>
            <a:pPr marL="342900" indent="-342900">
              <a:buFont typeface="Arial"/>
              <a:buChar char="•"/>
            </a:pPr>
            <a:r>
              <a:rPr lang="en-US" sz="1400" dirty="0"/>
              <a:t>Texas State University-San Marcos - </a:t>
            </a:r>
            <a:r>
              <a:rPr lang="en-US" sz="1400" b="0" dirty="0"/>
              <a:t>Foster Care Alumni Creating Education Success (FACES)</a:t>
            </a:r>
          </a:p>
          <a:p>
            <a:pPr marL="342900" indent="-342900">
              <a:buFont typeface="Arial"/>
              <a:buChar char="•"/>
            </a:pPr>
            <a:r>
              <a:rPr lang="en-US" sz="1400" dirty="0"/>
              <a:t>Texas Tech University - </a:t>
            </a:r>
            <a:r>
              <a:rPr lang="en-US" sz="1400" b="0" dirty="0"/>
              <a:t>Pioneers in Education: Generations Achieving Scholarship &amp; Unprecedented Success (PEGASUS) Program</a:t>
            </a:r>
          </a:p>
          <a:p>
            <a:pPr marL="342900" indent="-342900">
              <a:buFont typeface="Arial"/>
              <a:buChar char="•"/>
            </a:pPr>
            <a:r>
              <a:rPr lang="en-US" sz="1400" dirty="0"/>
              <a:t>Texas Woman’s University - </a:t>
            </a:r>
            <a:r>
              <a:rPr lang="en-US" sz="1400" b="0" dirty="0"/>
              <a:t>Frontiers Program</a:t>
            </a:r>
          </a:p>
          <a:p>
            <a:pPr marL="342900" indent="-342900">
              <a:buFont typeface="Arial"/>
              <a:buChar char="•"/>
            </a:pPr>
            <a:r>
              <a:rPr lang="en-US" sz="1400" dirty="0"/>
              <a:t>Sam Houston State University - </a:t>
            </a:r>
            <a:r>
              <a:rPr lang="en-US" sz="1400" b="0" dirty="0"/>
              <a:t>FORWARD Program</a:t>
            </a:r>
          </a:p>
          <a:p>
            <a:pPr marL="342900" indent="-342900">
              <a:buFont typeface="Arial"/>
              <a:buChar char="•"/>
            </a:pPr>
            <a:r>
              <a:rPr lang="en-US" sz="1400" dirty="0"/>
              <a:t>University of Houston - </a:t>
            </a:r>
            <a:r>
              <a:rPr lang="en-US" sz="1400" b="0" dirty="0"/>
              <a:t>Urban Experience Program (UEP)</a:t>
            </a:r>
          </a:p>
          <a:p>
            <a:pPr marL="342900" indent="-342900">
              <a:buFont typeface="Arial"/>
              <a:buChar char="•"/>
            </a:pPr>
            <a:r>
              <a:rPr lang="en-US" sz="1400" dirty="0"/>
              <a:t>University of North Texas - </a:t>
            </a:r>
            <a:r>
              <a:rPr lang="en-US" sz="1400" b="0" dirty="0"/>
              <a:t>Persevere </a:t>
            </a:r>
            <a:r>
              <a:rPr lang="en-US" sz="1400" b="0" dirty="0" err="1"/>
              <a:t>UNTil</a:t>
            </a:r>
            <a:r>
              <a:rPr lang="en-US" sz="1400" b="0" dirty="0"/>
              <a:t> Success Happens (PUSH)</a:t>
            </a:r>
          </a:p>
          <a:p>
            <a:pPr marL="342900" indent="-342900">
              <a:buFont typeface="Arial"/>
              <a:buChar char="•"/>
            </a:pPr>
            <a:r>
              <a:rPr lang="en-US" sz="1400" dirty="0"/>
              <a:t>University of Texas-Austin - </a:t>
            </a:r>
            <a:r>
              <a:rPr lang="en-US" sz="1400" b="0" dirty="0"/>
              <a:t>Horns Helping Horns</a:t>
            </a:r>
          </a:p>
          <a:p>
            <a:pPr marL="342900" indent="-342900">
              <a:buFont typeface="Arial"/>
              <a:buChar char="•"/>
            </a:pPr>
            <a:r>
              <a:rPr lang="en-US" sz="1400" dirty="0"/>
              <a:t>University of Texas at El Paso - </a:t>
            </a:r>
            <a:r>
              <a:rPr lang="en-US" sz="1400" b="0" dirty="0"/>
              <a:t>Foster Homeless Adopted Resources (FHAR)</a:t>
            </a:r>
          </a:p>
          <a:p>
            <a:pPr marL="342900" indent="-342900">
              <a:buFont typeface="Arial"/>
              <a:buChar char="•"/>
            </a:pPr>
            <a:r>
              <a:rPr lang="en-US" sz="1400" dirty="0"/>
              <a:t>University of Texas at San Antonio - </a:t>
            </a:r>
            <a:r>
              <a:rPr lang="en-US" sz="1400" b="0" dirty="0"/>
              <a:t>ACCESS Center</a:t>
            </a:r>
          </a:p>
          <a:p>
            <a:pPr marL="342900" indent="-342900">
              <a:buFont typeface="Arial"/>
              <a:buChar char="•"/>
            </a:pPr>
            <a:r>
              <a:rPr lang="en-US" sz="1400" dirty="0"/>
              <a:t>West Texas A&amp;M - </a:t>
            </a:r>
            <a:r>
              <a:rPr lang="en-US" sz="1400" b="0" dirty="0"/>
              <a:t>Buff </a:t>
            </a:r>
            <a:r>
              <a:rPr lang="en-US" sz="1400" b="0" dirty="0" smtClean="0"/>
              <a:t>Connections</a:t>
            </a:r>
            <a:endParaRPr lang="en-US" sz="1400" b="0" dirty="0"/>
          </a:p>
        </p:txBody>
      </p:sp>
      <p:sp>
        <p:nvSpPr>
          <p:cNvPr id="4" name="Footer Placeholder 3"/>
          <p:cNvSpPr>
            <a:spLocks noGrp="1"/>
          </p:cNvSpPr>
          <p:nvPr>
            <p:ph type="ftr" sz="quarter" idx="11"/>
          </p:nvPr>
        </p:nvSpPr>
        <p:spPr/>
        <p:txBody>
          <a:bodyPr/>
          <a:lstStyle/>
          <a:p>
            <a:r>
              <a:rPr lang="en-US" dirty="0"/>
              <a:t>7th Annual Education Reach for Texans Convening, June 2016, El Paso, Texas</a:t>
            </a:r>
          </a:p>
        </p:txBody>
      </p:sp>
    </p:spTree>
    <p:extLst>
      <p:ext uri="{BB962C8B-B14F-4D97-AF65-F5344CB8AC3E}">
        <p14:creationId xmlns:p14="http://schemas.microsoft.com/office/powerpoint/2010/main" val="3350861899"/>
      </p:ext>
    </p:extLst>
  </p:cSld>
  <p:clrMapOvr>
    <a:masterClrMapping/>
  </p:clrMapOvr>
  <mc:AlternateContent xmlns:mc="http://schemas.openxmlformats.org/markup-compatibility/2006" xmlns:p14="http://schemas.microsoft.com/office/powerpoint/2010/main">
    <mc:Choice Requires="p14">
      <p:transition spd="med" p14:dur="700">
        <p:fade thruBlk="1"/>
      </p:transition>
    </mc:Choice>
    <mc:Fallback xmlns="">
      <p:transition spd="med">
        <p:fade thruBlk="1"/>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R4T">
      <a:dk1>
        <a:srgbClr val="000000"/>
      </a:dk1>
      <a:lt1>
        <a:srgbClr val="FFFFFF"/>
      </a:lt1>
      <a:dk2>
        <a:srgbClr val="08498B"/>
      </a:dk2>
      <a:lt2>
        <a:srgbClr val="C8C8B1"/>
      </a:lt2>
      <a:accent1>
        <a:srgbClr val="7A7A7A"/>
      </a:accent1>
      <a:accent2>
        <a:srgbClr val="F5C201"/>
      </a:accent2>
      <a:accent3>
        <a:srgbClr val="526DB0"/>
      </a:accent3>
      <a:accent4>
        <a:srgbClr val="989AAC"/>
      </a:accent4>
      <a:accent5>
        <a:srgbClr val="3C9B32"/>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Essential.thmx</Template>
  <TotalTime>1166</TotalTime>
  <Words>1317</Words>
  <Application>Microsoft Macintosh PowerPoint</Application>
  <PresentationFormat>On-screen Show (4:3)</PresentationFormat>
  <Paragraphs>242</Paragraphs>
  <Slides>20</Slides>
  <Notes>18</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Essential</vt:lpstr>
      <vt:lpstr>Birth of a national Movement</vt:lpstr>
      <vt:lpstr>The Problem</vt:lpstr>
      <vt:lpstr>The Past</vt:lpstr>
      <vt:lpstr>Independent efforts</vt:lpstr>
      <vt:lpstr>An Idea</vt:lpstr>
      <vt:lpstr>facilitate</vt:lpstr>
      <vt:lpstr>Collaborate</vt:lpstr>
      <vt:lpstr>Collaborative efforts</vt:lpstr>
      <vt:lpstr>College &amp; University Programs in Texas</vt:lpstr>
      <vt:lpstr>Texas Institutions with Dedicated Staff</vt:lpstr>
      <vt:lpstr>Good Ideas Spread</vt:lpstr>
      <vt:lpstr>Variable structure</vt:lpstr>
      <vt:lpstr>Development  over Time</vt:lpstr>
      <vt:lpstr>National Coordination</vt:lpstr>
      <vt:lpstr>What Is the National Picture?</vt:lpstr>
      <vt:lpstr>States with Tuition Waivers</vt:lpstr>
      <vt:lpstr>Institutional or State programs</vt:lpstr>
      <vt:lpstr>The Future of Education Reach Board</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Clint Rodenfels</dc:creator>
  <cp:lastModifiedBy>Sheila  Bustillos-Reynolds</cp:lastModifiedBy>
  <cp:revision>44</cp:revision>
  <dcterms:created xsi:type="dcterms:W3CDTF">2014-05-26T18:49:40Z</dcterms:created>
  <dcterms:modified xsi:type="dcterms:W3CDTF">2016-07-19T17:51:36Z</dcterms:modified>
</cp:coreProperties>
</file>