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6" r:id="rId9"/>
    <p:sldId id="277" r:id="rId10"/>
    <p:sldId id="263" r:id="rId11"/>
    <p:sldId id="265" r:id="rId12"/>
    <p:sldId id="266" r:id="rId13"/>
    <p:sldId id="273" r:id="rId14"/>
    <p:sldId id="278" r:id="rId15"/>
    <p:sldId id="275" r:id="rId16"/>
    <p:sldId id="268" r:id="rId17"/>
    <p:sldId id="270" r:id="rId18"/>
    <p:sldId id="271" r:id="rId19"/>
    <p:sldId id="272" r:id="rId20"/>
    <p:sldId id="279" r:id="rId21"/>
    <p:sldId id="280" r:id="rId22"/>
    <p:sldId id="281" r:id="rId23"/>
    <p:sldId id="264" r:id="rId24"/>
    <p:sldId id="28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50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9BBB8-0CC4-4462-ABA3-3A8587208ED3}" type="datetimeFigureOut">
              <a:rPr lang="en-US" smtClean="0"/>
              <a:t>6/10/16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A27D9-F6CD-4707-9106-70CCD8B4A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78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223EC-CC62-4654-B123-E2220E6976F6}" type="datetime1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DD2A489-95C5-4D79-ACD6-5FCEDFF544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427B-D43C-4EDE-9DD0-D04D78E881B6}" type="datetime1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7628-4FD7-4008-BDB9-FE0031188748}" type="datetime1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49B1D-D0E2-4C32-9F1B-14E990EBB3C9}" type="datetime1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B3A5-5503-48A3-8AE5-53F4A1BD4ECE}" type="datetime1">
              <a:rPr lang="en-US" smtClean="0"/>
              <a:t>6/10/16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3721E-F1E3-4652-ABC9-42870C694584}" type="datetime1">
              <a:rPr lang="en-US" smtClean="0"/>
              <a:t>6/10/16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3A235-AD21-4322-AA9D-0A34B5063CA6}" type="datetime1">
              <a:rPr lang="en-US" smtClean="0"/>
              <a:t>6/10/16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03CD-21B5-429C-B288-3327985C4BC8}" type="datetime1">
              <a:rPr lang="en-US" smtClean="0"/>
              <a:t>6/10/16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3D41-C110-4ED9-BEEA-BCAAC8BC48CA}" type="datetime1">
              <a:rPr lang="en-US" smtClean="0"/>
              <a:t>6/10/16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168E-C98C-4EB8-BA4C-165D830E4967}" type="datetime1">
              <a:rPr lang="en-US" smtClean="0"/>
              <a:t>6/10/16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7A28E-2F09-4003-A1C6-87176F4CAB32}" type="datetime1">
              <a:rPr lang="en-US" smtClean="0"/>
              <a:t>6/10/16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DD2A489-95C5-4D79-ACD6-5FCEDFF5441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9E830408-C073-4E38-88DB-0E15D3921FD4}" type="datetime1">
              <a:rPr lang="en-US" smtClean="0"/>
              <a:t>6/10/16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DDD2A489-95C5-4D79-ACD6-5FCEDFF544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0"/>
            <a:ext cx="8839200" cy="3657599"/>
          </a:xfrm>
        </p:spPr>
        <p:txBody>
          <a:bodyPr anchor="t"/>
          <a:lstStyle/>
          <a:p>
            <a:r>
              <a:rPr lang="en-US" sz="4400" dirty="0"/>
              <a:t>effectively</a:t>
            </a:r>
            <a:br>
              <a:rPr lang="en-US" sz="4400" dirty="0"/>
            </a:br>
            <a:r>
              <a:rPr lang="en-US" sz="4400" dirty="0"/>
              <a:t>Managing finances and </a:t>
            </a:r>
            <a:r>
              <a:rPr lang="en-US" sz="4400" dirty="0" smtClean="0"/>
              <a:t>resources – </a:t>
            </a:r>
            <a:br>
              <a:rPr lang="en-US" sz="4400" dirty="0" smtClean="0"/>
            </a:br>
            <a:r>
              <a:rPr lang="en-US" sz="4400" dirty="0" smtClean="0"/>
              <a:t>Foster Care Student Services at ACC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153400" cy="2362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Steve </a:t>
            </a:r>
            <a:r>
              <a:rPr lang="en-US" sz="3600" dirty="0" err="1" smtClean="0"/>
              <a:t>christopher</a:t>
            </a:r>
            <a:endParaRPr lang="en-US" sz="3600" dirty="0" smtClean="0"/>
          </a:p>
          <a:p>
            <a:r>
              <a:rPr lang="en-US" sz="3600" dirty="0" smtClean="0"/>
              <a:t>Angelica </a:t>
            </a:r>
            <a:r>
              <a:rPr lang="en-US" sz="3600" dirty="0" err="1" smtClean="0"/>
              <a:t>Cancino</a:t>
            </a:r>
            <a:endParaRPr lang="en-US" sz="3600" dirty="0" smtClean="0"/>
          </a:p>
          <a:p>
            <a:r>
              <a:rPr lang="en-US" sz="3600" dirty="0" err="1" smtClean="0"/>
              <a:t>Roseana</a:t>
            </a:r>
            <a:r>
              <a:rPr lang="en-US" sz="3600" dirty="0" smtClean="0"/>
              <a:t> Lahti</a:t>
            </a:r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25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53400" cy="1523682"/>
          </a:xfrm>
        </p:spPr>
        <p:txBody>
          <a:bodyPr>
            <a:noAutofit/>
          </a:bodyPr>
          <a:lstStyle/>
          <a:p>
            <a:r>
              <a:rPr lang="en-US" sz="4400" dirty="0" smtClean="0"/>
              <a:t>Program restructure &amp; realignment - 2015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001000" cy="4373563"/>
          </a:xfrm>
        </p:spPr>
        <p:txBody>
          <a:bodyPr>
            <a:normAutofit/>
          </a:bodyPr>
          <a:lstStyle/>
          <a:p>
            <a:pPr algn="ctr"/>
            <a:r>
              <a:rPr lang="en-US" sz="3600" u="sng" dirty="0" smtClean="0"/>
              <a:t>Rationale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Organizational structure did not support robust service delivery;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Limited case management;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Academically-oriented staff – need social work orientation</a:t>
            </a:r>
            <a:r>
              <a:rPr lang="en-US" sz="3600" dirty="0" smtClean="0"/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5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599882"/>
          </a:xfrm>
        </p:spPr>
        <p:txBody>
          <a:bodyPr anchor="ctr">
            <a:noAutofit/>
          </a:bodyPr>
          <a:lstStyle/>
          <a:p>
            <a:pPr algn="ctr"/>
            <a:r>
              <a:rPr lang="en-US" sz="4400" dirty="0" smtClean="0"/>
              <a:t>CASE management OVERVIEW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4373563"/>
          </a:xfrm>
        </p:spPr>
        <p:txBody>
          <a:bodyPr>
            <a:noAutofit/>
          </a:bodyPr>
          <a:lstStyle/>
          <a:p>
            <a:pPr algn="ctr"/>
            <a:r>
              <a:rPr lang="en-US" sz="3600" u="sng" dirty="0"/>
              <a:t>Special </a:t>
            </a:r>
            <a:r>
              <a:rPr lang="en-US" sz="3600" u="sng" dirty="0" smtClean="0"/>
              <a:t>Skills: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Social work background/training;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Counseling </a:t>
            </a:r>
            <a:r>
              <a:rPr lang="en-US" sz="3600" b="0" dirty="0"/>
              <a:t>skills to address personal and </a:t>
            </a:r>
            <a:r>
              <a:rPr lang="en-US" sz="3600" b="0" dirty="0" smtClean="0"/>
              <a:t>academic issues;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Ability </a:t>
            </a:r>
            <a:r>
              <a:rPr lang="en-US" sz="3600" b="0" dirty="0"/>
              <a:t>to manage </a:t>
            </a:r>
            <a:r>
              <a:rPr lang="en-US" sz="3600" b="0" dirty="0" smtClean="0"/>
              <a:t>case load;</a:t>
            </a:r>
            <a:r>
              <a:rPr lang="en-US" sz="3600" b="0" dirty="0"/>
              <a:t> </a:t>
            </a:r>
            <a:endParaRPr lang="en-US" sz="3600" b="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Good boundaries;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0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467600" cy="1599882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/>
              <a:t>CASE </a:t>
            </a:r>
            <a:r>
              <a:rPr lang="en-US" sz="4400" dirty="0" smtClean="0"/>
              <a:t>management </a:t>
            </a:r>
            <a:r>
              <a:rPr lang="en-US" sz="4400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686800" cy="46482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3900" u="sng" dirty="0" smtClean="0"/>
              <a:t>Special Skills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900" b="0" dirty="0" smtClean="0"/>
              <a:t>Personable – ability to build relationships;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900" b="0" dirty="0" smtClean="0"/>
              <a:t>Open-minded, non-judgmental;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900" b="0" dirty="0" smtClean="0"/>
              <a:t>Patience and flexibility;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900" b="0" dirty="0" smtClean="0"/>
              <a:t>Proactive - ability </a:t>
            </a:r>
            <a:r>
              <a:rPr lang="en-US" sz="3900" b="0" dirty="0"/>
              <a:t>to anticipate potential issues or </a:t>
            </a:r>
            <a:r>
              <a:rPr lang="en-US" sz="3900" b="0" dirty="0" smtClean="0"/>
              <a:t>problems;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900" b="0" dirty="0" smtClean="0"/>
              <a:t>Knowledge </a:t>
            </a:r>
            <a:r>
              <a:rPr lang="en-US" sz="3900" b="0" dirty="0"/>
              <a:t>of community </a:t>
            </a:r>
            <a:r>
              <a:rPr lang="en-US" sz="3900" b="0" dirty="0" smtClean="0"/>
              <a:t>resources</a:t>
            </a:r>
            <a:r>
              <a:rPr lang="en-US" sz="3900" b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836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24800" cy="1599882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/>
              <a:t>CASE </a:t>
            </a:r>
            <a:r>
              <a:rPr lang="en-US" sz="4400" dirty="0" smtClean="0"/>
              <a:t>management </a:t>
            </a:r>
            <a:r>
              <a:rPr lang="en-US" sz="4400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48768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b="0" dirty="0" smtClean="0"/>
              <a:t>Students select – based on home campus/most convenient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b="0" dirty="0" smtClean="0"/>
              <a:t>Upon request, may </a:t>
            </a:r>
            <a:r>
              <a:rPr lang="en-US" sz="3600" b="0" dirty="0"/>
              <a:t>transfer </a:t>
            </a:r>
            <a:r>
              <a:rPr lang="en-US" sz="3600" b="0" dirty="0" smtClean="0"/>
              <a:t>to another campus;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b="0" dirty="0" smtClean="0"/>
              <a:t>Students remain </a:t>
            </a:r>
            <a:r>
              <a:rPr lang="en-US" sz="3600" b="0" dirty="0"/>
              <a:t>on a case load until </a:t>
            </a:r>
            <a:r>
              <a:rPr lang="en-US" sz="3600" b="0" dirty="0" smtClean="0"/>
              <a:t>graduation, </a:t>
            </a:r>
            <a:r>
              <a:rPr lang="en-US" sz="3600" b="0" dirty="0"/>
              <a:t>transfer </a:t>
            </a:r>
            <a:r>
              <a:rPr lang="en-US" sz="3600" b="0" dirty="0" smtClean="0"/>
              <a:t>or </a:t>
            </a:r>
            <a:r>
              <a:rPr lang="en-US" sz="3600" b="0" dirty="0"/>
              <a:t>if they do not </a:t>
            </a:r>
            <a:r>
              <a:rPr lang="en-US" sz="3600" b="0" dirty="0" smtClean="0"/>
              <a:t>return</a:t>
            </a:r>
            <a:endParaRPr lang="en-US" sz="3600" b="0" dirty="0"/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60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96200" cy="1523682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/>
              <a:t>CASE </a:t>
            </a:r>
            <a:r>
              <a:rPr lang="en-US" sz="4400" dirty="0" smtClean="0"/>
              <a:t>management </a:t>
            </a:r>
            <a:r>
              <a:rPr lang="en-US" sz="4400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534400" cy="4953000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Students must fill out an application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Intake interview/conversation, covers</a:t>
            </a:r>
          </a:p>
          <a:p>
            <a:pPr marL="1028700" lvl="1" indent="-571500"/>
            <a:r>
              <a:rPr lang="en-US" sz="3600" b="0" dirty="0" smtClean="0"/>
              <a:t>Academic background</a:t>
            </a:r>
          </a:p>
          <a:p>
            <a:pPr marL="1028700" lvl="1" indent="-571500"/>
            <a:r>
              <a:rPr lang="en-US" sz="3600" dirty="0" smtClean="0"/>
              <a:t>Personal and family background</a:t>
            </a:r>
          </a:p>
          <a:p>
            <a:pPr marL="1028700" lvl="1" indent="-571500"/>
            <a:r>
              <a:rPr lang="en-US" sz="3600" b="0" dirty="0" smtClean="0"/>
              <a:t>Finances</a:t>
            </a:r>
          </a:p>
          <a:p>
            <a:pPr marL="1028700" lvl="1" indent="-571500"/>
            <a:r>
              <a:rPr lang="en-US" sz="3600" dirty="0" smtClean="0"/>
              <a:t>Career goals</a:t>
            </a:r>
          </a:p>
          <a:p>
            <a:pPr marL="1028700" lvl="1" indent="-571500"/>
            <a:r>
              <a:rPr lang="en-US" sz="3600" b="0" dirty="0" smtClean="0"/>
              <a:t>Personal issues/challenges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900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96200" cy="1599882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/>
              <a:t>CASE </a:t>
            </a:r>
            <a:r>
              <a:rPr lang="en-US" sz="4400" dirty="0" smtClean="0"/>
              <a:t>management </a:t>
            </a:r>
            <a:r>
              <a:rPr lang="en-US" sz="4400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76800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Meetings start early in semester;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Level of case management based on intake interview and student academic profile;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/>
              <a:t>Methods </a:t>
            </a:r>
            <a:r>
              <a:rPr lang="en-US" sz="3600" b="0" dirty="0" smtClean="0"/>
              <a:t>- </a:t>
            </a:r>
            <a:r>
              <a:rPr lang="en-US" sz="3600" b="0" dirty="0"/>
              <a:t>keep it </a:t>
            </a:r>
            <a:r>
              <a:rPr lang="en-US" sz="3600" b="0" dirty="0" smtClean="0"/>
              <a:t>flexible -- </a:t>
            </a:r>
            <a:r>
              <a:rPr lang="en-US" sz="3600" b="0" dirty="0"/>
              <a:t>primarily face to </a:t>
            </a:r>
            <a:r>
              <a:rPr lang="en-US" sz="3600" b="0" dirty="0" smtClean="0"/>
              <a:t>face &amp; </a:t>
            </a:r>
            <a:r>
              <a:rPr lang="en-US" sz="3600" b="0" dirty="0"/>
              <a:t>phone, </a:t>
            </a:r>
            <a:r>
              <a:rPr lang="en-US" sz="3600" b="0" dirty="0" smtClean="0"/>
              <a:t>(email contacts reserved </a:t>
            </a:r>
            <a:r>
              <a:rPr lang="en-US" sz="3600" b="0" dirty="0"/>
              <a:t>for low </a:t>
            </a:r>
            <a:r>
              <a:rPr lang="en-US" sz="3600" b="0" dirty="0" smtClean="0"/>
              <a:t>need </a:t>
            </a:r>
            <a:r>
              <a:rPr lang="en-US" sz="3600" b="0" dirty="0"/>
              <a:t>students only</a:t>
            </a:r>
            <a:r>
              <a:rPr lang="en-US" sz="3600" b="0" dirty="0" smtClean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60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599882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/>
              <a:t>CASE </a:t>
            </a:r>
            <a:r>
              <a:rPr lang="en-US" sz="4400" dirty="0" smtClean="0"/>
              <a:t>management </a:t>
            </a:r>
            <a:r>
              <a:rPr lang="en-US" sz="4400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686800" cy="4373563"/>
          </a:xfrm>
        </p:spPr>
        <p:txBody>
          <a:bodyPr>
            <a:noAutofit/>
          </a:bodyPr>
          <a:lstStyle/>
          <a:p>
            <a:pPr algn="ctr"/>
            <a:r>
              <a:rPr lang="en-US" sz="3600" u="sng" dirty="0"/>
              <a:t>Case Management </a:t>
            </a:r>
            <a:r>
              <a:rPr lang="en-US" sz="3600" u="sng" dirty="0" smtClean="0"/>
              <a:t>Level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b="0" u="sng" dirty="0" smtClean="0"/>
              <a:t>High</a:t>
            </a:r>
            <a:r>
              <a:rPr lang="en-US" sz="3600" b="0" dirty="0" smtClean="0"/>
              <a:t> (every 2 – 3 weeks)</a:t>
            </a:r>
          </a:p>
          <a:p>
            <a:pPr marL="800100" lvl="1" indent="-342900"/>
            <a:r>
              <a:rPr lang="en-US" sz="3600" b="0" dirty="0"/>
              <a:t>First Semester, in developmental education courses, </a:t>
            </a:r>
            <a:endParaRPr lang="en-US" sz="3600" b="0" dirty="0" smtClean="0"/>
          </a:p>
          <a:p>
            <a:pPr marL="800100" lvl="1" indent="-342900"/>
            <a:r>
              <a:rPr lang="en-US" sz="3600" b="0" dirty="0" smtClean="0"/>
              <a:t>First </a:t>
            </a:r>
            <a:r>
              <a:rPr lang="en-US" sz="3600" b="0" dirty="0"/>
              <a:t>generation college student, </a:t>
            </a:r>
            <a:endParaRPr lang="en-US" sz="3600" b="0" dirty="0" smtClean="0"/>
          </a:p>
          <a:p>
            <a:pPr marL="800100" lvl="1" indent="-342900"/>
            <a:r>
              <a:rPr lang="en-US" sz="3600" b="0" dirty="0" smtClean="0"/>
              <a:t>Poor </a:t>
            </a:r>
            <a:r>
              <a:rPr lang="en-US" sz="3600" b="0" dirty="0"/>
              <a:t>academic history ( more than one </a:t>
            </a:r>
            <a:r>
              <a:rPr lang="en-US" sz="3600" b="0" dirty="0" smtClean="0"/>
              <a:t>W on record</a:t>
            </a:r>
            <a:r>
              <a:rPr lang="en-US" sz="3600" dirty="0" smtClean="0"/>
              <a:t>, </a:t>
            </a:r>
            <a:r>
              <a:rPr lang="en-US" sz="3600" b="0" dirty="0" smtClean="0"/>
              <a:t>2.0 </a:t>
            </a:r>
            <a:r>
              <a:rPr lang="en-US" sz="3600" b="0" dirty="0"/>
              <a:t>or less GPA), </a:t>
            </a:r>
            <a:endParaRPr lang="en-US" sz="3600" b="0" dirty="0" smtClean="0"/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97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96200" cy="1523682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/>
              <a:t>CASE </a:t>
            </a:r>
            <a:r>
              <a:rPr lang="en-US" sz="4400" dirty="0" smtClean="0"/>
              <a:t>management </a:t>
            </a:r>
            <a:r>
              <a:rPr lang="en-US" sz="4400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458200" cy="48006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3900" u="sng" dirty="0"/>
              <a:t>Case Management </a:t>
            </a:r>
            <a:r>
              <a:rPr lang="en-US" sz="3900" u="sng" dirty="0" smtClean="0"/>
              <a:t>Level</a:t>
            </a:r>
            <a:endParaRPr lang="en-US" sz="390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900" b="0" u="sng" dirty="0" smtClean="0"/>
              <a:t>High</a:t>
            </a:r>
            <a:r>
              <a:rPr lang="en-US" sz="3900" b="0" dirty="0" smtClean="0"/>
              <a:t> (every 2 – 3 weeks)</a:t>
            </a:r>
            <a:endParaRPr lang="en-US" sz="3900" b="0" dirty="0"/>
          </a:p>
          <a:p>
            <a:pPr marL="1028700" lvl="1" indent="-571500"/>
            <a:r>
              <a:rPr lang="en-US" sz="3900" dirty="0"/>
              <a:t>Under or close to being under Satisfactory Academic </a:t>
            </a:r>
            <a:r>
              <a:rPr lang="en-US" sz="3900" dirty="0" smtClean="0"/>
              <a:t>Progress;</a:t>
            </a:r>
          </a:p>
          <a:p>
            <a:pPr marL="1028700" lvl="1" indent="-571500"/>
            <a:r>
              <a:rPr lang="en-US" sz="3900" dirty="0" smtClean="0"/>
              <a:t>Presents </a:t>
            </a:r>
            <a:r>
              <a:rPr lang="en-US" sz="3900" dirty="0"/>
              <a:t>with personal challenges such as unstable housing, family conflict, lack of support, legal issues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68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96200" cy="1523682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/>
              <a:t>CASE </a:t>
            </a:r>
            <a:r>
              <a:rPr lang="en-US" sz="4400" dirty="0" smtClean="0"/>
              <a:t>management </a:t>
            </a:r>
            <a:r>
              <a:rPr lang="en-US" sz="4400" dirty="0"/>
              <a:t>OVERVIEW</a:t>
            </a:r>
            <a:endParaRPr lang="en-US" sz="4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534400" cy="47244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3600" u="sng" dirty="0"/>
              <a:t>Case Management </a:t>
            </a:r>
            <a:r>
              <a:rPr lang="en-US" sz="3600" u="sng" dirty="0" smtClean="0"/>
              <a:t>Level</a:t>
            </a:r>
            <a:endParaRPr lang="en-US" sz="3600" b="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u="sng" dirty="0" smtClean="0"/>
              <a:t>Moderate</a:t>
            </a:r>
            <a:r>
              <a:rPr lang="en-US" sz="3600" b="0" dirty="0" smtClean="0"/>
              <a:t> (every 5 - 6 weeks)</a:t>
            </a:r>
          </a:p>
          <a:p>
            <a:pPr marL="1028700" lvl="1" indent="-571500"/>
            <a:r>
              <a:rPr lang="en-US" sz="3600" dirty="0"/>
              <a:t>at least 3 semesters of good academic history (no Withdrawals and a </a:t>
            </a:r>
            <a:r>
              <a:rPr lang="en-US" sz="3600" dirty="0" smtClean="0"/>
              <a:t>&gt;2.5 </a:t>
            </a:r>
            <a:r>
              <a:rPr lang="en-US" sz="3600" dirty="0"/>
              <a:t>GPA), </a:t>
            </a:r>
            <a:endParaRPr lang="en-US" sz="3600" dirty="0" smtClean="0"/>
          </a:p>
          <a:p>
            <a:pPr marL="1028700" lvl="1" indent="-571500"/>
            <a:r>
              <a:rPr lang="en-US" sz="3600" dirty="0" smtClean="0"/>
              <a:t>TSI </a:t>
            </a:r>
            <a:r>
              <a:rPr lang="en-US" sz="3600" dirty="0"/>
              <a:t>complete (in no developmental courses), </a:t>
            </a:r>
            <a:endParaRPr lang="en-US" sz="3600" dirty="0" smtClean="0"/>
          </a:p>
          <a:p>
            <a:pPr marL="1028700" lvl="1" indent="-571500"/>
            <a:r>
              <a:rPr lang="en-US" sz="3600" dirty="0" smtClean="0"/>
              <a:t>No current </a:t>
            </a:r>
            <a:r>
              <a:rPr lang="en-US" sz="3600" dirty="0"/>
              <a:t>personal challenges or have managed challenges without </a:t>
            </a:r>
            <a:r>
              <a:rPr lang="en-US" sz="3600" dirty="0" smtClean="0"/>
              <a:t>impacting academic </a:t>
            </a:r>
            <a:r>
              <a:rPr lang="en-US" sz="3600" dirty="0"/>
              <a:t>life.</a:t>
            </a:r>
          </a:p>
          <a:p>
            <a:pPr algn="ctr"/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88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599882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/>
              <a:t>CASE </a:t>
            </a:r>
            <a:r>
              <a:rPr lang="en-US" sz="4400" dirty="0" smtClean="0"/>
              <a:t>management </a:t>
            </a:r>
            <a:r>
              <a:rPr lang="en-US" sz="4400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5181600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en-US" sz="7600" u="sng" dirty="0"/>
              <a:t>Case Management </a:t>
            </a:r>
            <a:r>
              <a:rPr lang="en-US" sz="7600" u="sng" dirty="0" smtClean="0"/>
              <a:t>Level</a:t>
            </a:r>
            <a:endParaRPr lang="en-US" sz="7600" b="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6700" b="0" u="sng" dirty="0" smtClean="0"/>
              <a:t>Low</a:t>
            </a:r>
            <a:r>
              <a:rPr lang="en-US" sz="6700" b="0" dirty="0" smtClean="0"/>
              <a:t> (3 times per semester)</a:t>
            </a:r>
          </a:p>
          <a:p>
            <a:pPr marL="800100" lvl="1" indent="-342900"/>
            <a:r>
              <a:rPr lang="en-US" sz="6700" b="0" dirty="0"/>
              <a:t>5 </a:t>
            </a:r>
            <a:r>
              <a:rPr lang="en-US" sz="6700" b="0" dirty="0" smtClean="0"/>
              <a:t>or </a:t>
            </a:r>
            <a:r>
              <a:rPr lang="en-US" sz="6700" b="0" dirty="0"/>
              <a:t>more </a:t>
            </a:r>
            <a:r>
              <a:rPr lang="en-US" sz="6700" b="0" dirty="0" smtClean="0"/>
              <a:t>semester of </a:t>
            </a:r>
            <a:r>
              <a:rPr lang="en-US" sz="6700" b="0" dirty="0"/>
              <a:t>no academic </a:t>
            </a:r>
            <a:r>
              <a:rPr lang="en-US" sz="6700" b="0" dirty="0" smtClean="0"/>
              <a:t>issues; </a:t>
            </a:r>
          </a:p>
          <a:p>
            <a:pPr marL="800100" lvl="1" indent="-342900"/>
            <a:r>
              <a:rPr lang="en-US" sz="6700" b="0" dirty="0" smtClean="0"/>
              <a:t>Accepted into </a:t>
            </a:r>
            <a:r>
              <a:rPr lang="en-US" sz="6700" b="0" dirty="0"/>
              <a:t>an intensive academic program </a:t>
            </a:r>
            <a:r>
              <a:rPr lang="en-US" sz="6700" b="0" dirty="0" smtClean="0"/>
              <a:t>with built </a:t>
            </a:r>
            <a:r>
              <a:rPr lang="en-US" sz="6700" b="0" dirty="0"/>
              <a:t>in supports (i.e. nursing</a:t>
            </a:r>
            <a:r>
              <a:rPr lang="en-US" sz="6700" b="0" dirty="0" smtClean="0"/>
              <a:t>); </a:t>
            </a:r>
          </a:p>
          <a:p>
            <a:pPr marL="800100" lvl="1" indent="-342900"/>
            <a:r>
              <a:rPr lang="en-US" sz="6700" b="0" dirty="0" smtClean="0"/>
              <a:t>Not </a:t>
            </a:r>
            <a:r>
              <a:rPr lang="en-US" sz="6700" b="0" dirty="0"/>
              <a:t>in </a:t>
            </a:r>
            <a:r>
              <a:rPr lang="en-US" sz="6700" b="0" dirty="0" smtClean="0"/>
              <a:t>crisis….veteran student who </a:t>
            </a:r>
            <a:r>
              <a:rPr lang="en-US" sz="6700" b="0" dirty="0"/>
              <a:t>knows how to navigate processes, resources, </a:t>
            </a:r>
            <a:r>
              <a:rPr lang="en-US" sz="6700" b="0" dirty="0" smtClean="0"/>
              <a:t>departments;</a:t>
            </a:r>
            <a:endParaRPr lang="en-US" sz="6700" dirty="0"/>
          </a:p>
          <a:p>
            <a:pPr marL="800100" lvl="1" indent="-342900"/>
            <a:r>
              <a:rPr lang="en-US" sz="6700" dirty="0" smtClean="0"/>
              <a:t>No personal crisis's or has demonstrated ability to manage them effectively.</a:t>
            </a:r>
          </a:p>
          <a:p>
            <a:pPr lvl="1" indent="0">
              <a:buNone/>
            </a:pPr>
            <a:endParaRPr lang="en-US" sz="3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211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72400" cy="1371600"/>
          </a:xfrm>
        </p:spPr>
        <p:txBody>
          <a:bodyPr anchor="t">
            <a:noAutofit/>
          </a:bodyPr>
          <a:lstStyle/>
          <a:p>
            <a:pPr algn="ctr"/>
            <a:r>
              <a:rPr lang="en-US" sz="4400" dirty="0" smtClean="0"/>
              <a:t>Background &amp;</a:t>
            </a:r>
            <a:br>
              <a:rPr lang="en-US" sz="4400" dirty="0" smtClean="0"/>
            </a:br>
            <a:r>
              <a:rPr lang="en-US" sz="4400" dirty="0" smtClean="0"/>
              <a:t>history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0" dirty="0" smtClean="0"/>
              <a:t>2006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b="0" dirty="0" smtClean="0"/>
              <a:t>Seed planted by Trustee requesting information on services to foster care students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b="0" dirty="0" smtClean="0"/>
              <a:t>Kathleen Christensen, VP of Student Services convened working group</a:t>
            </a:r>
            <a:endParaRPr lang="en-US" sz="3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98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599882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/>
              <a:t>CASE </a:t>
            </a:r>
            <a:r>
              <a:rPr lang="en-US" sz="4400" dirty="0" smtClean="0"/>
              <a:t>management </a:t>
            </a:r>
            <a:r>
              <a:rPr lang="en-US" sz="4400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u="sng" dirty="0" smtClean="0"/>
              <a:t>Meeting topics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Transactions (textbook/childcare vouchers, bus passes, etc.);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Course selection;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Goal setting;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Deadline reminders;</a:t>
            </a:r>
            <a:endParaRPr lang="en-US" sz="3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40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96200" cy="1371600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CASE </a:t>
            </a:r>
            <a:r>
              <a:rPr lang="en-US" sz="4400" dirty="0" smtClean="0"/>
              <a:t>Management </a:t>
            </a:r>
            <a:r>
              <a:rPr lang="en-US" sz="4400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953000"/>
          </a:xfrm>
        </p:spPr>
        <p:txBody>
          <a:bodyPr>
            <a:normAutofit/>
          </a:bodyPr>
          <a:lstStyle/>
          <a:p>
            <a:pPr algn="ctr"/>
            <a:r>
              <a:rPr lang="en-US" sz="3600" u="sng" dirty="0"/>
              <a:t>Meeting </a:t>
            </a:r>
            <a:r>
              <a:rPr lang="en-US" sz="3600" u="sng" dirty="0" smtClean="0"/>
              <a:t>topics</a:t>
            </a:r>
            <a:endParaRPr lang="en-US" sz="3600" b="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Academic progress discussion;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Syllabus review;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Coaching (as needed), including:</a:t>
            </a:r>
          </a:p>
          <a:p>
            <a:pPr marL="1028700" lvl="1" indent="-571500"/>
            <a:r>
              <a:rPr lang="en-US" sz="3600" b="0" dirty="0" smtClean="0"/>
              <a:t>Planning and organization</a:t>
            </a:r>
          </a:p>
          <a:p>
            <a:pPr marL="1028700" lvl="1" indent="-571500"/>
            <a:r>
              <a:rPr lang="en-US" sz="3600" b="0" dirty="0" smtClean="0"/>
              <a:t>Time management;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4443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24800" cy="1599882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/>
              <a:t>CASE Management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600" u="sng" dirty="0"/>
              <a:t>Meeting </a:t>
            </a:r>
            <a:r>
              <a:rPr lang="en-US" sz="3600" u="sng" dirty="0" smtClean="0"/>
              <a:t>topics</a:t>
            </a:r>
            <a:endParaRPr lang="en-US" sz="3600" b="0" dirty="0" smtClean="0"/>
          </a:p>
          <a:p>
            <a:pPr marL="571500" lvl="1" indent="-571500">
              <a:spcAft>
                <a:spcPts val="600"/>
              </a:spcAft>
              <a:buClrTx/>
            </a:pPr>
            <a:r>
              <a:rPr lang="en-US" sz="3600" dirty="0"/>
              <a:t>Appropriate use of resources, such as tutoring/learning lab,  library, etc.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Goal progress review</a:t>
            </a:r>
            <a:endParaRPr lang="en-US" sz="36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611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599882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 smtClean="0"/>
              <a:t>Keys to success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Organizational structure that supports robust service delivery;</a:t>
            </a:r>
          </a:p>
          <a:p>
            <a:endParaRPr lang="en-US" sz="3600" b="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Social work oriented staff;</a:t>
            </a:r>
          </a:p>
          <a:p>
            <a:endParaRPr lang="en-US" sz="3600" b="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CASE MANAGEMENT!!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789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3600" dirty="0" smtClean="0">
              <a:solidFill>
                <a:srgbClr val="FF0000"/>
              </a:solidFill>
            </a:endParaRPr>
          </a:p>
          <a:p>
            <a:pPr algn="ctr"/>
            <a:r>
              <a:rPr lang="en-US" sz="4400" dirty="0" smtClean="0">
                <a:solidFill>
                  <a:srgbClr val="CC0000"/>
                </a:solidFill>
              </a:rPr>
              <a:t>Questions??  Comments??</a:t>
            </a:r>
          </a:p>
          <a:p>
            <a:pPr algn="ctr"/>
            <a:endParaRPr lang="en-US" sz="4400" dirty="0">
              <a:solidFill>
                <a:srgbClr val="CC0000"/>
              </a:solidFill>
            </a:endParaRPr>
          </a:p>
          <a:p>
            <a:pPr algn="ctr"/>
            <a:r>
              <a:rPr lang="en-US" sz="4400" dirty="0" smtClean="0">
                <a:solidFill>
                  <a:srgbClr val="CC0000"/>
                </a:solidFill>
              </a:rPr>
              <a:t>Thank you!! </a:t>
            </a:r>
            <a:r>
              <a:rPr lang="en-US" sz="4400" dirty="0" smtClean="0">
                <a:solidFill>
                  <a:srgbClr val="CC0000"/>
                </a:solidFill>
                <a:sym typeface="Wingdings" panose="05000000000000000000" pitchFamily="2" charset="2"/>
              </a:rPr>
              <a:t></a:t>
            </a:r>
            <a:endParaRPr lang="en-US" sz="4400" dirty="0">
              <a:solidFill>
                <a:srgbClr val="CC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08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523682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/>
              <a:t>Background &amp;</a:t>
            </a:r>
            <a:br>
              <a:rPr lang="en-US" sz="4400" dirty="0"/>
            </a:br>
            <a:r>
              <a:rPr lang="en-US" sz="4400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077200" cy="4373563"/>
          </a:xfrm>
        </p:spPr>
        <p:txBody>
          <a:bodyPr>
            <a:normAutofit/>
          </a:bodyPr>
          <a:lstStyle/>
          <a:p>
            <a:pPr algn="ctr"/>
            <a:r>
              <a:rPr lang="en-US" sz="3600" b="0" dirty="0" smtClean="0"/>
              <a:t>2006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Conducted student focus groups</a:t>
            </a:r>
          </a:p>
          <a:p>
            <a:endParaRPr lang="en-US" sz="3600" b="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Cataloged local resources and local/state assistance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16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96200" cy="1523682"/>
          </a:xfrm>
        </p:spPr>
        <p:txBody>
          <a:bodyPr anchor="ctr">
            <a:noAutofit/>
          </a:bodyPr>
          <a:lstStyle/>
          <a:p>
            <a:pPr algn="ctr"/>
            <a:r>
              <a:rPr lang="en-US" sz="4400" dirty="0"/>
              <a:t>Background &amp;</a:t>
            </a:r>
            <a:br>
              <a:rPr lang="en-US" sz="4400" dirty="0"/>
            </a:br>
            <a:r>
              <a:rPr lang="en-US" sz="4400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153400" cy="4373563"/>
          </a:xfrm>
        </p:spPr>
        <p:txBody>
          <a:bodyPr>
            <a:normAutofit/>
          </a:bodyPr>
          <a:lstStyle/>
          <a:p>
            <a:pPr algn="ctr"/>
            <a:r>
              <a:rPr lang="en-US" sz="3600" b="0" dirty="0" smtClean="0"/>
              <a:t>2007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Conducted strategic planning with local/regional stakeholders</a:t>
            </a:r>
          </a:p>
          <a:p>
            <a:endParaRPr lang="en-US" sz="3600" b="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Attended conferences/webinars/ on-line training</a:t>
            </a:r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188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523682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/>
              <a:t>Background &amp;</a:t>
            </a:r>
            <a:br>
              <a:rPr lang="en-US" sz="4400" dirty="0"/>
            </a:br>
            <a:r>
              <a:rPr lang="en-US" sz="4400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458200" cy="4373563"/>
          </a:xfrm>
        </p:spPr>
        <p:txBody>
          <a:bodyPr>
            <a:normAutofit/>
          </a:bodyPr>
          <a:lstStyle/>
          <a:p>
            <a:pPr algn="ctr"/>
            <a:r>
              <a:rPr lang="en-US" sz="3600" b="0" dirty="0" smtClean="0"/>
              <a:t>2008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Formalized Campus Champions -assigned staff as campus point of contact;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Convened Foster Care Alumni Committee – local, regional &amp; state stakeholders</a:t>
            </a:r>
            <a:endParaRPr lang="en-US" sz="3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141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 anchor="ctr">
            <a:noAutofit/>
          </a:bodyPr>
          <a:lstStyle/>
          <a:p>
            <a:pPr algn="ctr"/>
            <a:r>
              <a:rPr lang="en-US" sz="4400" dirty="0" smtClean="0"/>
              <a:t>Components of services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077200" cy="4373563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Campus Champions as single point of contact;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Textbook/supplies assistance;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Bus passes;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Emergency financial assistance;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0" dirty="0" smtClean="0"/>
              <a:t>Luggage drive;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252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96200" cy="1371600"/>
          </a:xfrm>
        </p:spPr>
        <p:txBody>
          <a:bodyPr anchor="ctr">
            <a:noAutofit/>
          </a:bodyPr>
          <a:lstStyle/>
          <a:p>
            <a:pPr algn="ctr"/>
            <a:r>
              <a:rPr lang="en-US" sz="4400" dirty="0"/>
              <a:t>Components of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373563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b="0" dirty="0"/>
              <a:t>Special preparation &amp; orientation for new </a:t>
            </a:r>
            <a:r>
              <a:rPr lang="en-US" sz="3600" b="0" dirty="0" smtClean="0"/>
              <a:t>students;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b="0" dirty="0" smtClean="0"/>
              <a:t>Service coordination (through FCA Committee);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b="0" dirty="0" smtClean="0"/>
              <a:t>Problem solving and community referrals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600" b="0" dirty="0"/>
              <a:t>Meet and greets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4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 anchor="ctr">
            <a:noAutofit/>
          </a:bodyPr>
          <a:lstStyle/>
          <a:p>
            <a:pPr algn="ctr"/>
            <a:r>
              <a:rPr lang="en-US" sz="4400" dirty="0" smtClean="0"/>
              <a:t>Funding and resources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u="sng" dirty="0" smtClean="0"/>
              <a:t>Institutional support</a:t>
            </a:r>
          </a:p>
          <a:p>
            <a:pPr marL="1028700" lvl="1" indent="-571500"/>
            <a:r>
              <a:rPr lang="en-US" sz="3600" dirty="0" smtClean="0"/>
              <a:t>Staffing</a:t>
            </a:r>
          </a:p>
          <a:p>
            <a:pPr marL="1028700" lvl="1" indent="-571500"/>
            <a:r>
              <a:rPr lang="en-US" sz="3600" b="0" dirty="0" smtClean="0"/>
              <a:t>Infrastructure (offices, furniture, computers, IT/Business Office support, etc.)</a:t>
            </a:r>
          </a:p>
          <a:p>
            <a:pPr marL="1028700" lvl="1" indent="-571500"/>
            <a:r>
              <a:rPr lang="en-US" sz="3600" dirty="0" smtClean="0"/>
              <a:t>Childcare/textbooks</a:t>
            </a:r>
            <a:endParaRPr lang="en-US" sz="3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79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43800" cy="1599882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 smtClean="0"/>
              <a:t>Funding and resources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u="sng" dirty="0" smtClean="0"/>
              <a:t>Grants</a:t>
            </a:r>
          </a:p>
          <a:p>
            <a:pPr marL="1028700" lvl="1" indent="-571500"/>
            <a:r>
              <a:rPr lang="en-US" sz="3600" dirty="0" err="1" smtClean="0"/>
              <a:t>Mitte</a:t>
            </a:r>
            <a:r>
              <a:rPr lang="en-US" sz="3600" dirty="0" smtClean="0"/>
              <a:t> (textbooks/supplies)</a:t>
            </a:r>
          </a:p>
          <a:p>
            <a:pPr lvl="1" indent="0">
              <a:buNone/>
            </a:pPr>
            <a:endParaRPr lang="en-US" sz="3600" dirty="0" smtClean="0"/>
          </a:p>
          <a:p>
            <a:pPr marL="1028700" lvl="1" indent="-571500"/>
            <a:r>
              <a:rPr lang="en-US" sz="3600" b="0" dirty="0" smtClean="0"/>
              <a:t>Perkins (childcare/textbooks/ bus passes)</a:t>
            </a:r>
          </a:p>
          <a:p>
            <a:pPr lvl="1" indent="0">
              <a:buNone/>
            </a:pPr>
            <a:endParaRPr lang="en-US" sz="3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A489-95C5-4D79-ACD6-5FCEDFF5441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848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173</TotalTime>
  <Words>742</Words>
  <Application>Microsoft Macintosh PowerPoint</Application>
  <PresentationFormat>On-screen Show (4:3)</PresentationFormat>
  <Paragraphs>152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Essential</vt:lpstr>
      <vt:lpstr>effectively Managing finances and resources –  Foster Care Student Services at ACC </vt:lpstr>
      <vt:lpstr>Background &amp; history</vt:lpstr>
      <vt:lpstr>Background &amp; history</vt:lpstr>
      <vt:lpstr>Background &amp; history</vt:lpstr>
      <vt:lpstr>Background &amp; history</vt:lpstr>
      <vt:lpstr>Components of services</vt:lpstr>
      <vt:lpstr>Components of services</vt:lpstr>
      <vt:lpstr>Funding and resources</vt:lpstr>
      <vt:lpstr>Funding and resources</vt:lpstr>
      <vt:lpstr>Program restructure &amp; realignment - 2015</vt:lpstr>
      <vt:lpstr>CASE management OVERVIEW</vt:lpstr>
      <vt:lpstr>CASE management OVERVIEW</vt:lpstr>
      <vt:lpstr>CASE management OVERVIEW</vt:lpstr>
      <vt:lpstr>CASE management OVERVIEW</vt:lpstr>
      <vt:lpstr>CASE management OVERVIEW</vt:lpstr>
      <vt:lpstr>CASE management OVERVIEW</vt:lpstr>
      <vt:lpstr>CASE management OVERVIEW</vt:lpstr>
      <vt:lpstr>CASE management OVERVIEW</vt:lpstr>
      <vt:lpstr>CASE management OVERVIEW</vt:lpstr>
      <vt:lpstr>CASE management OVERVIEW</vt:lpstr>
      <vt:lpstr>CASE Management OVERVIEW</vt:lpstr>
      <vt:lpstr>CASE Management OVERVIEW</vt:lpstr>
      <vt:lpstr>Keys to success</vt:lpstr>
      <vt:lpstr>PowerPoint Presentation</vt:lpstr>
    </vt:vector>
  </TitlesOfParts>
  <Company>Austin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Foster Care  Student Services at Austin Community College</dc:title>
  <dc:creator>acc</dc:creator>
  <cp:lastModifiedBy>Sheila  Bustillos-Reynolds</cp:lastModifiedBy>
  <cp:revision>17</cp:revision>
  <dcterms:created xsi:type="dcterms:W3CDTF">2016-06-02T20:59:15Z</dcterms:created>
  <dcterms:modified xsi:type="dcterms:W3CDTF">2016-06-11T00:19:55Z</dcterms:modified>
</cp:coreProperties>
</file>