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695" r:id="rId1"/>
  </p:sldMasterIdLst>
  <p:notesMasterIdLst>
    <p:notesMasterId r:id="rId28"/>
  </p:notesMasterIdLst>
  <p:handoutMasterIdLst>
    <p:handoutMasterId r:id="rId29"/>
  </p:handoutMasterIdLst>
  <p:sldIdLst>
    <p:sldId id="256" r:id="rId2"/>
    <p:sldId id="290" r:id="rId3"/>
    <p:sldId id="304" r:id="rId4"/>
    <p:sldId id="305" r:id="rId5"/>
    <p:sldId id="310" r:id="rId6"/>
    <p:sldId id="306" r:id="rId7"/>
    <p:sldId id="302" r:id="rId8"/>
    <p:sldId id="296" r:id="rId9"/>
    <p:sldId id="295" r:id="rId10"/>
    <p:sldId id="297" r:id="rId11"/>
    <p:sldId id="298" r:id="rId12"/>
    <p:sldId id="299" r:id="rId13"/>
    <p:sldId id="300" r:id="rId14"/>
    <p:sldId id="301" r:id="rId15"/>
    <p:sldId id="311" r:id="rId16"/>
    <p:sldId id="312" r:id="rId17"/>
    <p:sldId id="313" r:id="rId18"/>
    <p:sldId id="314" r:id="rId19"/>
    <p:sldId id="315" r:id="rId20"/>
    <p:sldId id="316" r:id="rId21"/>
    <p:sldId id="317" r:id="rId22"/>
    <p:sldId id="318" r:id="rId23"/>
    <p:sldId id="319" r:id="rId24"/>
    <p:sldId id="320" r:id="rId25"/>
    <p:sldId id="321" r:id="rId26"/>
    <p:sldId id="29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DD3"/>
    <a:srgbClr val="A6B4C9"/>
    <a:srgbClr val="8FA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01" autoAdjust="0"/>
  </p:normalViewPr>
  <p:slideViewPr>
    <p:cSldViewPr snapToGrid="0" snapToObjects="1">
      <p:cViewPr>
        <p:scale>
          <a:sx n="96" d="100"/>
          <a:sy n="96" d="100"/>
        </p:scale>
        <p:origin x="-856" y="-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B7BF6C-D23E-1B41-83AA-2CCFC03879B8}" type="datetimeFigureOut">
              <a:rPr lang="en-US" smtClean="0"/>
              <a:pPr/>
              <a:t>6/2/14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969053-EDB6-944D-A43E-AEFD9326C2CE}" type="slidenum">
              <a:rPr lang="en-US" smtClean="0"/>
              <a:pPr/>
              <a:t>‹#›</a:t>
            </a:fld>
            <a:endParaRPr lang="en-US"/>
          </a:p>
        </p:txBody>
      </p:sp>
    </p:spTree>
    <p:extLst>
      <p:ext uri="{BB962C8B-B14F-4D97-AF65-F5344CB8AC3E}">
        <p14:creationId xmlns:p14="http://schemas.microsoft.com/office/powerpoint/2010/main" val="147945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9C252-2607-4E4F-A2D7-9D080ED89BB7}" type="datetimeFigureOut">
              <a:rPr lang="en-US" smtClean="0"/>
              <a:pPr/>
              <a:t>6/2/14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D8F12-0F8F-5A4D-9408-7B0E9FC91956}" type="slidenum">
              <a:rPr lang="en-US" smtClean="0"/>
              <a:pPr/>
              <a:t>‹#›</a:t>
            </a:fld>
            <a:endParaRPr lang="en-US"/>
          </a:p>
        </p:txBody>
      </p:sp>
    </p:spTree>
    <p:extLst>
      <p:ext uri="{BB962C8B-B14F-4D97-AF65-F5344CB8AC3E}">
        <p14:creationId xmlns:p14="http://schemas.microsoft.com/office/powerpoint/2010/main" val="3914413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ct val="100000"/>
              </a:lnSpc>
              <a:spcBef>
                <a:spcPts val="3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4AB02A5-4FE5-49D9-9E24-09F23B90C450}" type="datetimeFigureOut">
              <a:rPr lang="en-US" smtClean="0"/>
              <a:pPr/>
              <a:t>6/2/14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A3BF-91F5-9046-9CAD-3E0D88F68159}"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A3BF-91F5-9046-9CAD-3E0D88F68159}"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1353312"/>
          </a:xfrm>
        </p:spPr>
        <p:txBody>
          <a:bodyPr anchor="t" anchorCtr="0">
            <a:normAutofit/>
          </a:bodyPr>
          <a:lstStyle>
            <a:lvl1pPr algn="l">
              <a:defRPr sz="24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A3BF-91F5-9046-9CAD-3E0D88F68159}"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spcBef>
                <a:spcPts val="300"/>
              </a:spcBef>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A3BF-91F5-9046-9CAD-3E0D88F68159}"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spcBef>
                <a:spcPts val="300"/>
              </a:spcBef>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4ECFB2-FC52-6F43-AFBB-1516EE8A3DCE}" type="datetimeFigureOut">
              <a:rPr lang="en-US" smtClean="0"/>
              <a:pPr/>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A3BF-91F5-9046-9CAD-3E0D88F68159}"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4ECFB2-FC52-6F43-AFBB-1516EE8A3DCE}" type="datetimeFigureOut">
              <a:rPr lang="en-US" smtClean="0"/>
              <a:pPr/>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A3BF-91F5-9046-9CAD-3E0D88F68159}"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4ECFB2-FC52-6F43-AFBB-1516EE8A3DCE}" type="datetimeFigureOut">
              <a:rPr lang="en-US" smtClean="0"/>
              <a:pPr/>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A3BF-91F5-9046-9CAD-3E0D88F68159}"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34ECFB2-FC52-6F43-AFBB-1516EE8A3DCE}" type="datetimeFigureOut">
              <a:rPr lang="en-US" smtClean="0"/>
              <a:pPr/>
              <a:t>6/2/14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A3BF-91F5-9046-9CAD-3E0D88F681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spcBef>
                <a:spcPts val="300"/>
              </a:spcBef>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6/2/14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A3BF-91F5-9046-9CAD-3E0D88F68159}"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34ECFB2-FC52-6F43-AFBB-1516EE8A3DCE}" type="datetimeFigureOut">
              <a:rPr lang="en-US" smtClean="0"/>
              <a:pPr/>
              <a:t>6/2/14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EA3BF-91F5-9046-9CAD-3E0D88F68159}"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34ECFB2-FC52-6F43-AFBB-1516EE8A3DCE}" type="datetimeFigureOut">
              <a:rPr lang="en-US" smtClean="0"/>
              <a:pPr/>
              <a:t>6/2/14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EA3BF-91F5-9046-9CAD-3E0D88F68159}"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CFB2-FC52-6F43-AFBB-1516EE8A3DCE}" type="datetimeFigureOut">
              <a:rPr lang="en-US" smtClean="0"/>
              <a:pPr/>
              <a:t>6/2/14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EA3BF-91F5-9046-9CAD-3E0D88F681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ECFB2-FC52-6F43-AFBB-1516EE8A3DCE}" type="datetimeFigureOut">
              <a:rPr lang="en-US" smtClean="0"/>
              <a:pPr/>
              <a:t>6/2/14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fld id="{B34ECFB2-FC52-6F43-AFBB-1516EE8A3DCE}" type="datetimeFigureOut">
              <a:rPr lang="en-US" smtClean="0"/>
              <a:pPr/>
              <a:t>6/2/14</a:t>
            </a:fld>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12EEA3BF-91F5-9046-9CAD-3E0D88F6815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 id="2147486707" r:id="rId12"/>
    <p:sldLayoutId id="2147486708" r:id="rId13"/>
    <p:sldLayoutId id="2147486709" r:id="rId14"/>
    <p:sldLayoutId id="2147486710" r:id="rId15"/>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file://localhost/Users/christinelynnnorton/Pictures/iPhoto%20Library/Originals/2014/May%2029,%202014/IMG_4685.MOV" TargetMode="External"/><Relationship Id="rId2" Type="http://schemas.openxmlformats.org/officeDocument/2006/relationships/video" Target="file://localhost/Users/christinelynnnorton/Pictures/iPhoto%20Library/Originals/2014/May%2029,%202014/IMG_4685.M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naomivldz@txstate.edu" TargetMode="External"/><Relationship Id="rId4" Type="http://schemas.openxmlformats.org/officeDocument/2006/relationships/hyperlink" Target="mailto:tw15@txstate.edu"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mailto:cn19@txstat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910328" cy="4598356"/>
          </a:xfrm>
        </p:spPr>
        <p:txBody>
          <a:bodyPr/>
          <a:lstStyle/>
          <a:p>
            <a:endParaRPr lang="en-US" dirty="0"/>
          </a:p>
        </p:txBody>
      </p:sp>
      <p:sp>
        <p:nvSpPr>
          <p:cNvPr id="5" name="TextBox 4"/>
          <p:cNvSpPr txBox="1"/>
          <p:nvPr/>
        </p:nvSpPr>
        <p:spPr>
          <a:xfrm>
            <a:off x="4910328" y="1534657"/>
            <a:ext cx="3662172" cy="2893100"/>
          </a:xfrm>
          <a:prstGeom prst="rect">
            <a:avLst/>
          </a:prstGeom>
          <a:noFill/>
        </p:spPr>
        <p:txBody>
          <a:bodyPr wrap="square" rtlCol="0">
            <a:spAutoFit/>
          </a:bodyPr>
          <a:lstStyle/>
          <a:p>
            <a:r>
              <a:rPr lang="en-US" sz="3000" dirty="0" smtClean="0"/>
              <a:t>Foster Care Alumni (FCA) in Higher Education: The Potential of a Strengths Framework </a:t>
            </a:r>
          </a:p>
          <a:p>
            <a:endParaRPr lang="en-US" sz="3200" dirty="0">
              <a:solidFill>
                <a:schemeClr val="bg1"/>
              </a:solidFill>
            </a:endParaRPr>
          </a:p>
        </p:txBody>
      </p:sp>
      <p:pic>
        <p:nvPicPr>
          <p:cNvPr id="7" name="Picture 5" descr="P10700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801840" cy="459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FACES Advocates: MSW Interns</a:t>
            </a:r>
            <a:endParaRPr lang="en-US" dirty="0"/>
          </a:p>
        </p:txBody>
      </p:sp>
      <p:sp>
        <p:nvSpPr>
          <p:cNvPr id="3" name="Content Placeholder 2"/>
          <p:cNvSpPr>
            <a:spLocks noGrp="1"/>
          </p:cNvSpPr>
          <p:nvPr>
            <p:ph idx="1"/>
          </p:nvPr>
        </p:nvSpPr>
        <p:spPr>
          <a:xfrm>
            <a:off x="618565" y="1530626"/>
            <a:ext cx="7878788" cy="4850296"/>
          </a:xfrm>
        </p:spPr>
        <p:txBody>
          <a:bodyPr>
            <a:normAutofit/>
          </a:bodyPr>
          <a:lstStyle/>
          <a:p>
            <a:pPr>
              <a:spcBef>
                <a:spcPts val="0"/>
              </a:spcBef>
            </a:pPr>
            <a:r>
              <a:rPr lang="en-US" sz="2000" b="1" u="sng" dirty="0" smtClean="0"/>
              <a:t>Recruitment</a:t>
            </a:r>
          </a:p>
          <a:p>
            <a:pPr lvl="1">
              <a:spcBef>
                <a:spcPts val="0"/>
              </a:spcBef>
            </a:pPr>
            <a:r>
              <a:rPr lang="en-US" sz="2000" dirty="0"/>
              <a:t>Community work </a:t>
            </a:r>
            <a:r>
              <a:rPr lang="en-US" sz="2000" dirty="0" smtClean="0"/>
              <a:t>groups/events</a:t>
            </a:r>
          </a:p>
          <a:p>
            <a:pPr lvl="1">
              <a:spcBef>
                <a:spcPts val="0"/>
              </a:spcBef>
            </a:pPr>
            <a:r>
              <a:rPr lang="en-US" sz="2000" dirty="0" smtClean="0"/>
              <a:t>Campus visits: Bobcat Days</a:t>
            </a:r>
          </a:p>
          <a:p>
            <a:pPr lvl="1">
              <a:spcBef>
                <a:spcPts val="0"/>
              </a:spcBef>
            </a:pPr>
            <a:r>
              <a:rPr lang="en-US" sz="2000" dirty="0" smtClean="0"/>
              <a:t>Student panels</a:t>
            </a:r>
          </a:p>
          <a:p>
            <a:pPr>
              <a:spcBef>
                <a:spcPts val="0"/>
              </a:spcBef>
            </a:pPr>
            <a:r>
              <a:rPr lang="en-US" sz="2000" b="1" u="sng" dirty="0" smtClean="0"/>
              <a:t>Retention</a:t>
            </a:r>
          </a:p>
          <a:p>
            <a:pPr lvl="1">
              <a:spcBef>
                <a:spcPts val="0"/>
              </a:spcBef>
            </a:pPr>
            <a:r>
              <a:rPr lang="en-US" sz="2000" dirty="0" smtClean="0"/>
              <a:t>Provide individual support to FCA and mentors (!)</a:t>
            </a:r>
          </a:p>
          <a:p>
            <a:pPr lvl="1">
              <a:spcBef>
                <a:spcPts val="0"/>
              </a:spcBef>
            </a:pPr>
            <a:r>
              <a:rPr lang="en-US" sz="2000" dirty="0" smtClean="0"/>
              <a:t>Support FACES student organization</a:t>
            </a:r>
          </a:p>
          <a:p>
            <a:pPr lvl="1">
              <a:spcBef>
                <a:spcPts val="0"/>
              </a:spcBef>
            </a:pPr>
            <a:r>
              <a:rPr lang="en-US" sz="2000" dirty="0" smtClean="0"/>
              <a:t>Events</a:t>
            </a:r>
          </a:p>
          <a:p>
            <a:pPr lvl="1">
              <a:spcBef>
                <a:spcPts val="0"/>
              </a:spcBef>
            </a:pPr>
            <a:r>
              <a:rPr lang="en-US" sz="2000" dirty="0" smtClean="0"/>
              <a:t>Resources/referrals on campus/community</a:t>
            </a:r>
          </a:p>
          <a:p>
            <a:pPr lvl="1">
              <a:spcBef>
                <a:spcPts val="0"/>
              </a:spcBef>
            </a:pPr>
            <a:r>
              <a:rPr lang="en-US" sz="2000" dirty="0" smtClean="0"/>
              <a:t>Foster Care Advisory Council</a:t>
            </a:r>
          </a:p>
          <a:p>
            <a:pPr lvl="1">
              <a:spcBef>
                <a:spcPts val="0"/>
              </a:spcBef>
            </a:pPr>
            <a:r>
              <a:rPr lang="en-US" sz="2000" dirty="0" smtClean="0"/>
              <a:t>Research and Evaluation</a:t>
            </a:r>
          </a:p>
          <a:p>
            <a:pPr>
              <a:spcBef>
                <a:spcPts val="0"/>
              </a:spcBef>
            </a:pPr>
            <a:r>
              <a:rPr lang="en-US" sz="2000" b="1" u="sng" dirty="0"/>
              <a:t>Graduation and </a:t>
            </a:r>
            <a:r>
              <a:rPr lang="en-US" sz="2000" b="1" u="sng" dirty="0" smtClean="0"/>
              <a:t>Beyond</a:t>
            </a:r>
          </a:p>
          <a:p>
            <a:pPr lvl="1">
              <a:spcBef>
                <a:spcPts val="0"/>
              </a:spcBef>
            </a:pPr>
            <a:r>
              <a:rPr lang="en-US" sz="2000" dirty="0" smtClean="0"/>
              <a:t>Financial literacy event</a:t>
            </a:r>
          </a:p>
          <a:p>
            <a:pPr lvl="1">
              <a:spcBef>
                <a:spcPts val="0"/>
              </a:spcBef>
            </a:pPr>
            <a:r>
              <a:rPr lang="en-US" sz="2000" dirty="0" smtClean="0"/>
              <a:t>Career Services</a:t>
            </a:r>
          </a:p>
          <a:p>
            <a:pPr lvl="1">
              <a:spcBef>
                <a:spcPts val="0"/>
              </a:spcBef>
            </a:pPr>
            <a:r>
              <a:rPr lang="en-US" sz="2000" dirty="0" smtClean="0"/>
              <a:t>End of Year Awards and Recognition Banquet</a:t>
            </a:r>
            <a:endParaRPr lang="en-US" sz="2000" dirty="0"/>
          </a:p>
          <a:p>
            <a:endParaRPr lang="en-US" dirty="0"/>
          </a:p>
        </p:txBody>
      </p:sp>
    </p:spTree>
    <p:extLst>
      <p:ext uri="{BB962C8B-B14F-4D97-AF65-F5344CB8AC3E}">
        <p14:creationId xmlns:p14="http://schemas.microsoft.com/office/powerpoint/2010/main" val="2608630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Support Services: VPSA</a:t>
            </a:r>
            <a:endParaRPr lang="en-US" dirty="0"/>
          </a:p>
        </p:txBody>
      </p:sp>
      <p:sp>
        <p:nvSpPr>
          <p:cNvPr id="3" name="Content Placeholder 2"/>
          <p:cNvSpPr>
            <a:spLocks noGrp="1"/>
          </p:cNvSpPr>
          <p:nvPr>
            <p:ph idx="1"/>
          </p:nvPr>
        </p:nvSpPr>
        <p:spPr/>
        <p:txBody>
          <a:bodyPr>
            <a:normAutofit lnSpcReduction="10000"/>
          </a:bodyPr>
          <a:lstStyle/>
          <a:p>
            <a:pPr>
              <a:lnSpc>
                <a:spcPct val="120000"/>
              </a:lnSpc>
              <a:spcBef>
                <a:spcPts val="0"/>
              </a:spcBef>
            </a:pPr>
            <a:r>
              <a:rPr lang="en-US" b="1" u="sng" dirty="0" smtClean="0"/>
              <a:t>Mentoring</a:t>
            </a:r>
          </a:p>
          <a:p>
            <a:pPr lvl="1">
              <a:lnSpc>
                <a:spcPct val="120000"/>
              </a:lnSpc>
              <a:spcBef>
                <a:spcPts val="0"/>
              </a:spcBef>
            </a:pPr>
            <a:r>
              <a:rPr lang="en-US" dirty="0" smtClean="0"/>
              <a:t>Training</a:t>
            </a:r>
          </a:p>
          <a:p>
            <a:pPr lvl="1">
              <a:lnSpc>
                <a:spcPct val="120000"/>
              </a:lnSpc>
              <a:spcBef>
                <a:spcPts val="0"/>
              </a:spcBef>
            </a:pPr>
            <a:r>
              <a:rPr lang="en-US" dirty="0" smtClean="0"/>
              <a:t>Matching</a:t>
            </a:r>
          </a:p>
          <a:p>
            <a:pPr>
              <a:lnSpc>
                <a:spcPct val="120000"/>
              </a:lnSpc>
              <a:spcBef>
                <a:spcPts val="0"/>
              </a:spcBef>
            </a:pPr>
            <a:r>
              <a:rPr lang="en-US" b="1" u="sng" dirty="0" smtClean="0"/>
              <a:t>Recruitment</a:t>
            </a:r>
          </a:p>
          <a:p>
            <a:pPr lvl="1">
              <a:lnSpc>
                <a:spcPct val="120000"/>
              </a:lnSpc>
              <a:spcBef>
                <a:spcPts val="0"/>
              </a:spcBef>
            </a:pPr>
            <a:r>
              <a:rPr lang="en-US" dirty="0" smtClean="0"/>
              <a:t>Community work groups</a:t>
            </a:r>
          </a:p>
          <a:p>
            <a:pPr lvl="1">
              <a:lnSpc>
                <a:spcPct val="120000"/>
              </a:lnSpc>
              <a:spcBef>
                <a:spcPts val="0"/>
              </a:spcBef>
            </a:pPr>
            <a:r>
              <a:rPr lang="en-US" dirty="0" smtClean="0"/>
              <a:t>Campus visits: Bobcat Days</a:t>
            </a:r>
          </a:p>
          <a:p>
            <a:pPr lvl="1">
              <a:lnSpc>
                <a:spcPct val="120000"/>
              </a:lnSpc>
              <a:spcBef>
                <a:spcPts val="0"/>
              </a:spcBef>
            </a:pPr>
            <a:r>
              <a:rPr lang="en-US" dirty="0" smtClean="0"/>
              <a:t>Outreach</a:t>
            </a:r>
          </a:p>
          <a:p>
            <a:pPr>
              <a:lnSpc>
                <a:spcPct val="120000"/>
              </a:lnSpc>
              <a:spcBef>
                <a:spcPts val="0"/>
              </a:spcBef>
            </a:pPr>
            <a:r>
              <a:rPr lang="en-US" b="1" u="sng" dirty="0" smtClean="0"/>
              <a:t>Retention, Graduation and Beyond</a:t>
            </a:r>
          </a:p>
          <a:p>
            <a:pPr marL="631825" lvl="2" indent="-349250">
              <a:lnSpc>
                <a:spcPct val="120000"/>
              </a:lnSpc>
              <a:spcBef>
                <a:spcPts val="0"/>
              </a:spcBef>
            </a:pPr>
            <a:r>
              <a:rPr lang="en-US" dirty="0" smtClean="0"/>
              <a:t>Collaborate with FACES Advocates</a:t>
            </a:r>
          </a:p>
          <a:p>
            <a:pPr marL="631825" lvl="2" indent="-349250">
              <a:lnSpc>
                <a:spcPct val="120000"/>
              </a:lnSpc>
              <a:spcBef>
                <a:spcPts val="0"/>
              </a:spcBef>
            </a:pPr>
            <a:r>
              <a:rPr lang="en-US" dirty="0" smtClean="0"/>
              <a:t>Early Alerts</a:t>
            </a:r>
          </a:p>
          <a:p>
            <a:pPr marL="631825" lvl="2" indent="-349250">
              <a:lnSpc>
                <a:spcPct val="120000"/>
              </a:lnSpc>
              <a:spcBef>
                <a:spcPts val="0"/>
              </a:spcBef>
            </a:pPr>
            <a:r>
              <a:rPr lang="en-US" dirty="0" smtClean="0"/>
              <a:t>Events: Welcome events, mentor/mentee events, financial literacy, finals survival packets, awards and recognition banquet</a:t>
            </a:r>
          </a:p>
          <a:p>
            <a:pPr marL="631825" lvl="2" indent="-349250">
              <a:lnSpc>
                <a:spcPct val="120000"/>
              </a:lnSpc>
              <a:spcBef>
                <a:spcPts val="0"/>
              </a:spcBef>
            </a:pPr>
            <a:endParaRPr lang="en-US" dirty="0"/>
          </a:p>
          <a:p>
            <a:pPr lvl="1"/>
            <a:endParaRPr lang="en-US" dirty="0" smtClean="0"/>
          </a:p>
        </p:txBody>
      </p:sp>
    </p:spTree>
    <p:extLst>
      <p:ext uri="{BB962C8B-B14F-4D97-AF65-F5344CB8AC3E}">
        <p14:creationId xmlns:p14="http://schemas.microsoft.com/office/powerpoint/2010/main" val="30812859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Content Placeholder 2"/>
          <p:cNvSpPr>
            <a:spLocks noGrp="1"/>
          </p:cNvSpPr>
          <p:nvPr>
            <p:ph idx="1"/>
          </p:nvPr>
        </p:nvSpPr>
        <p:spPr/>
        <p:txBody>
          <a:bodyPr/>
          <a:lstStyle/>
          <a:p>
            <a:r>
              <a:rPr lang="en-US" dirty="0" smtClean="0"/>
              <a:t>Recruited by VPSA</a:t>
            </a:r>
          </a:p>
          <a:p>
            <a:r>
              <a:rPr lang="en-US" dirty="0" smtClean="0"/>
              <a:t>Special training: Casey, CPS, etc.</a:t>
            </a:r>
          </a:p>
          <a:p>
            <a:r>
              <a:rPr lang="en-US" dirty="0" smtClean="0"/>
              <a:t>Support from Advocates</a:t>
            </a:r>
          </a:p>
          <a:p>
            <a:r>
              <a:rPr lang="en-US" dirty="0" smtClean="0"/>
              <a:t>Events</a:t>
            </a:r>
          </a:p>
          <a:p>
            <a:r>
              <a:rPr lang="en-US" dirty="0" smtClean="0"/>
              <a:t>Benefits and Challenges</a:t>
            </a:r>
            <a:endParaRPr lang="en-US" dirty="0"/>
          </a:p>
        </p:txBody>
      </p:sp>
    </p:spTree>
    <p:extLst>
      <p:ext uri="{BB962C8B-B14F-4D97-AF65-F5344CB8AC3E}">
        <p14:creationId xmlns:p14="http://schemas.microsoft.com/office/powerpoint/2010/main" val="1907394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FACES Student Organization</a:t>
            </a:r>
            <a:endParaRPr lang="en-US" dirty="0"/>
          </a:p>
        </p:txBody>
      </p:sp>
      <p:sp>
        <p:nvSpPr>
          <p:cNvPr id="3" name="Content Placeholder 2"/>
          <p:cNvSpPr>
            <a:spLocks noGrp="1"/>
          </p:cNvSpPr>
          <p:nvPr>
            <p:ph idx="1"/>
          </p:nvPr>
        </p:nvSpPr>
        <p:spPr/>
        <p:txBody>
          <a:bodyPr/>
          <a:lstStyle/>
          <a:p>
            <a:r>
              <a:rPr lang="en-US" dirty="0" smtClean="0"/>
              <a:t>Creating Community and Social Connectedness!</a:t>
            </a:r>
          </a:p>
          <a:p>
            <a:pPr lvl="6"/>
            <a:r>
              <a:rPr lang="en-US" dirty="0" smtClean="0"/>
              <a:t>Officers</a:t>
            </a:r>
          </a:p>
          <a:p>
            <a:pPr lvl="6"/>
            <a:r>
              <a:rPr lang="en-US" dirty="0" smtClean="0"/>
              <a:t>Monthly meetings</a:t>
            </a:r>
          </a:p>
          <a:p>
            <a:pPr lvl="6"/>
            <a:r>
              <a:rPr lang="en-US" dirty="0" smtClean="0"/>
              <a:t>Events</a:t>
            </a:r>
          </a:p>
          <a:p>
            <a:pPr lvl="6"/>
            <a:r>
              <a:rPr lang="en-US" dirty="0" smtClean="0"/>
              <a:t>FB page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176670"/>
            <a:ext cx="2804160" cy="21031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71" t="-1839" r="64692" b="17227"/>
          <a:stretch/>
        </p:blipFill>
        <p:spPr>
          <a:xfrm>
            <a:off x="7400073" y="1695615"/>
            <a:ext cx="1097280" cy="20116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 t="13504" r="37210" b="23702"/>
          <a:stretch/>
        </p:blipFill>
        <p:spPr>
          <a:xfrm>
            <a:off x="1470989" y="3848431"/>
            <a:ext cx="3291840" cy="24688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5513" y="3848431"/>
            <a:ext cx="3291840" cy="2468880"/>
          </a:xfrm>
          <a:prstGeom prst="rect">
            <a:avLst/>
          </a:prstGeom>
        </p:spPr>
      </p:pic>
    </p:spTree>
    <p:extLst>
      <p:ext uri="{BB962C8B-B14F-4D97-AF65-F5344CB8AC3E}">
        <p14:creationId xmlns:p14="http://schemas.microsoft.com/office/powerpoint/2010/main" val="9731800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1104998"/>
          </a:xfrm>
        </p:spPr>
        <p:txBody>
          <a:bodyPr/>
          <a:lstStyle/>
          <a:p>
            <a:r>
              <a:rPr lang="en-US" dirty="0" smtClean="0"/>
              <a:t>Foster Care Advisory Council</a:t>
            </a:r>
            <a:endParaRPr lang="en-US" dirty="0"/>
          </a:p>
        </p:txBody>
      </p:sp>
      <p:sp>
        <p:nvSpPr>
          <p:cNvPr id="3" name="Content Placeholder 2"/>
          <p:cNvSpPr>
            <a:spLocks noGrp="1"/>
          </p:cNvSpPr>
          <p:nvPr>
            <p:ph idx="1"/>
          </p:nvPr>
        </p:nvSpPr>
        <p:spPr>
          <a:xfrm>
            <a:off x="618565" y="1212574"/>
            <a:ext cx="7878788" cy="5108713"/>
          </a:xfrm>
        </p:spPr>
        <p:txBody>
          <a:bodyPr>
            <a:normAutofit fontScale="70000" lnSpcReduction="20000"/>
          </a:bodyPr>
          <a:lstStyle/>
          <a:p>
            <a:r>
              <a:rPr lang="en-US" i="1" dirty="0" smtClean="0"/>
              <a:t>Creating a campus-wide network of support...</a:t>
            </a:r>
          </a:p>
          <a:p>
            <a:pPr lvl="1"/>
            <a:r>
              <a:rPr lang="en-US" sz="2000" dirty="0" smtClean="0"/>
              <a:t>VPSA			</a:t>
            </a:r>
          </a:p>
          <a:p>
            <a:pPr lvl="1"/>
            <a:r>
              <a:rPr lang="en-US" sz="2000" dirty="0" smtClean="0"/>
              <a:t>Social Work</a:t>
            </a:r>
          </a:p>
          <a:p>
            <a:pPr lvl="1"/>
            <a:r>
              <a:rPr lang="en-US" sz="2000" dirty="0" smtClean="0"/>
              <a:t>Sociology</a:t>
            </a:r>
          </a:p>
          <a:p>
            <a:pPr lvl="1"/>
            <a:r>
              <a:rPr lang="en-US" sz="2000" dirty="0" smtClean="0"/>
              <a:t>Title V PACE/MAC</a:t>
            </a:r>
          </a:p>
          <a:p>
            <a:pPr lvl="1"/>
            <a:r>
              <a:rPr lang="en-US" sz="2000" dirty="0" smtClean="0"/>
              <a:t>Center for Children and Families</a:t>
            </a:r>
          </a:p>
          <a:p>
            <a:pPr lvl="1"/>
            <a:r>
              <a:rPr lang="en-US" sz="2000" dirty="0" smtClean="0"/>
              <a:t>Housing and Residence Life</a:t>
            </a:r>
          </a:p>
          <a:p>
            <a:pPr lvl="1"/>
            <a:r>
              <a:rPr lang="en-US" sz="2000" dirty="0" smtClean="0"/>
              <a:t>Student Health Center</a:t>
            </a:r>
          </a:p>
          <a:p>
            <a:pPr lvl="1"/>
            <a:r>
              <a:rPr lang="en-US" sz="2000" dirty="0" smtClean="0"/>
              <a:t>Counseling Center</a:t>
            </a:r>
          </a:p>
          <a:p>
            <a:pPr lvl="1"/>
            <a:r>
              <a:rPr lang="en-US" sz="2000" dirty="0" smtClean="0"/>
              <a:t>Admissions</a:t>
            </a:r>
          </a:p>
          <a:p>
            <a:pPr lvl="1"/>
            <a:r>
              <a:rPr lang="en-US" sz="2000" dirty="0" smtClean="0"/>
              <a:t>Financial Aid</a:t>
            </a:r>
          </a:p>
          <a:p>
            <a:pPr lvl="1"/>
            <a:r>
              <a:rPr lang="en-US" sz="2000" dirty="0" smtClean="0"/>
              <a:t>PACE</a:t>
            </a:r>
          </a:p>
          <a:p>
            <a:pPr lvl="1"/>
            <a:r>
              <a:rPr lang="en-US" sz="2000" dirty="0" smtClean="0"/>
              <a:t>Student Business Office</a:t>
            </a:r>
          </a:p>
          <a:p>
            <a:pPr lvl="1"/>
            <a:r>
              <a:rPr lang="en-US" sz="2000" dirty="0" smtClean="0"/>
              <a:t>Student Learning and Assistance Center</a:t>
            </a:r>
          </a:p>
          <a:p>
            <a:pPr lvl="1"/>
            <a:r>
              <a:rPr lang="en-US" sz="2000" dirty="0" smtClean="0"/>
              <a:t>Office of Multicultural Student Affairs</a:t>
            </a:r>
          </a:p>
          <a:p>
            <a:pPr lvl="1"/>
            <a:r>
              <a:rPr lang="en-US" sz="2000" dirty="0" smtClean="0"/>
              <a:t>Office of Disability Services</a:t>
            </a:r>
          </a:p>
          <a:p>
            <a:pPr lvl="1"/>
            <a:r>
              <a:rPr lang="en-US" sz="2000" dirty="0" smtClean="0"/>
              <a:t>Office of Community Relations</a:t>
            </a:r>
          </a:p>
          <a:p>
            <a:pPr lvl="1"/>
            <a:r>
              <a:rPr lang="en-US" sz="2000" dirty="0" smtClean="0"/>
              <a:t>P-16 Initiative</a:t>
            </a:r>
          </a:p>
          <a:p>
            <a:pPr lvl="1"/>
            <a:r>
              <a:rPr lang="en-US" sz="2000" dirty="0" smtClean="0"/>
              <a:t>Staff Attorney</a:t>
            </a:r>
          </a:p>
          <a:p>
            <a:pPr lvl="1"/>
            <a:r>
              <a:rPr lang="en-US" sz="2000" dirty="0" smtClean="0"/>
              <a:t>CASA, Lifeworks, TCCWB</a:t>
            </a:r>
          </a:p>
          <a:p>
            <a:pPr lvl="1"/>
            <a:endParaRPr lang="en-US" sz="2000" dirty="0" smtClean="0"/>
          </a:p>
          <a:p>
            <a:pPr lvl="1"/>
            <a:endParaRPr lang="en-US" dirty="0" smtClean="0"/>
          </a:p>
          <a:p>
            <a:pPr lvl="1"/>
            <a:endParaRPr lang="en-US" dirty="0"/>
          </a:p>
        </p:txBody>
      </p:sp>
    </p:spTree>
    <p:extLst>
      <p:ext uri="{BB962C8B-B14F-4D97-AF65-F5344CB8AC3E}">
        <p14:creationId xmlns:p14="http://schemas.microsoft.com/office/powerpoint/2010/main" val="10231690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1030187"/>
          </a:xfrm>
        </p:spPr>
        <p:txBody>
          <a:bodyPr>
            <a:noAutofit/>
          </a:bodyPr>
          <a:lstStyle/>
          <a:p>
            <a:r>
              <a:rPr lang="en-US" sz="3600" dirty="0" smtClean="0"/>
              <a:t>FACES-Incorporating a Strengths Perspective</a:t>
            </a:r>
            <a:endParaRPr lang="en-US" sz="3600" dirty="0"/>
          </a:p>
        </p:txBody>
      </p:sp>
      <p:sp>
        <p:nvSpPr>
          <p:cNvPr id="3" name="Content Placeholder 2"/>
          <p:cNvSpPr>
            <a:spLocks noGrp="1"/>
          </p:cNvSpPr>
          <p:nvPr>
            <p:ph idx="1"/>
          </p:nvPr>
        </p:nvSpPr>
        <p:spPr>
          <a:xfrm>
            <a:off x="618565" y="1600200"/>
            <a:ext cx="7878788" cy="5107311"/>
          </a:xfrm>
        </p:spPr>
        <p:txBody>
          <a:bodyPr>
            <a:normAutofit fontScale="85000" lnSpcReduction="20000"/>
          </a:bodyPr>
          <a:lstStyle/>
          <a:p>
            <a:r>
              <a:rPr lang="en-US" dirty="0" smtClean="0"/>
              <a:t>Coordinator and Advocates Trained in a Strengths Perspective</a:t>
            </a:r>
          </a:p>
          <a:p>
            <a:pPr lvl="1"/>
            <a:r>
              <a:rPr lang="en-US" dirty="0" smtClean="0"/>
              <a:t>Already succeeded, here to celebrate and continue success</a:t>
            </a:r>
          </a:p>
          <a:p>
            <a:pPr lvl="1"/>
            <a:r>
              <a:rPr lang="en-US" dirty="0" smtClean="0"/>
              <a:t>“Smooth seas do not good sailors make.”</a:t>
            </a:r>
          </a:p>
          <a:p>
            <a:r>
              <a:rPr lang="en-US" dirty="0" smtClean="0"/>
              <a:t>FACES </a:t>
            </a:r>
            <a:r>
              <a:rPr lang="en-US" dirty="0"/>
              <a:t>students involved in program </a:t>
            </a:r>
            <a:r>
              <a:rPr lang="en-US" dirty="0" smtClean="0"/>
              <a:t>design</a:t>
            </a:r>
            <a:endParaRPr lang="en-US" dirty="0"/>
          </a:p>
          <a:p>
            <a:pPr lvl="1"/>
            <a:r>
              <a:rPr lang="en-US" dirty="0"/>
              <a:t>Selected the name</a:t>
            </a:r>
          </a:p>
          <a:p>
            <a:pPr lvl="1"/>
            <a:r>
              <a:rPr lang="en-US" dirty="0"/>
              <a:t>Initial Advocate was </a:t>
            </a:r>
            <a:r>
              <a:rPr lang="en-US" dirty="0" smtClean="0"/>
              <a:t>FCA</a:t>
            </a:r>
          </a:p>
          <a:p>
            <a:pPr lvl="1"/>
            <a:r>
              <a:rPr lang="en-US" dirty="0" smtClean="0"/>
              <a:t>Student group</a:t>
            </a:r>
            <a:endParaRPr lang="en-US" dirty="0"/>
          </a:p>
          <a:p>
            <a:r>
              <a:rPr lang="en-US" dirty="0" smtClean="0"/>
              <a:t>Program activities designed to identify strengths</a:t>
            </a:r>
          </a:p>
          <a:p>
            <a:pPr lvl="1"/>
            <a:r>
              <a:rPr lang="en-US" dirty="0"/>
              <a:t>Ropes </a:t>
            </a:r>
            <a:r>
              <a:rPr lang="en-US" dirty="0" smtClean="0"/>
              <a:t>Course/Retreat</a:t>
            </a:r>
          </a:p>
          <a:p>
            <a:pPr lvl="1"/>
            <a:r>
              <a:rPr lang="en-US" dirty="0"/>
              <a:t>Community </a:t>
            </a:r>
            <a:r>
              <a:rPr lang="en-US" dirty="0" smtClean="0"/>
              <a:t>Service/Community Outreach</a:t>
            </a:r>
          </a:p>
          <a:p>
            <a:r>
              <a:rPr lang="en-US" dirty="0"/>
              <a:t>Student accomplishments (large and small) formally recognized</a:t>
            </a:r>
          </a:p>
          <a:p>
            <a:pPr lvl="1"/>
            <a:r>
              <a:rPr lang="en-US" dirty="0" smtClean="0"/>
              <a:t>Newsletter (no longer)</a:t>
            </a:r>
          </a:p>
          <a:p>
            <a:pPr lvl="1"/>
            <a:r>
              <a:rPr lang="en-US" dirty="0"/>
              <a:t>Facebook page</a:t>
            </a:r>
          </a:p>
          <a:p>
            <a:pPr lvl="1"/>
            <a:r>
              <a:rPr lang="en-US" dirty="0"/>
              <a:t>Awards </a:t>
            </a:r>
            <a:r>
              <a:rPr lang="en-US" dirty="0" smtClean="0"/>
              <a:t>Event</a:t>
            </a:r>
          </a:p>
          <a:p>
            <a:pPr marL="349250" lvl="1" indent="0">
              <a:buNone/>
            </a:pPr>
            <a:endParaRPr lang="en-US" dirty="0"/>
          </a:p>
        </p:txBody>
      </p:sp>
    </p:spTree>
    <p:extLst>
      <p:ext uri="{BB962C8B-B14F-4D97-AF65-F5344CB8AC3E}">
        <p14:creationId xmlns:p14="http://schemas.microsoft.com/office/powerpoint/2010/main" val="13848618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a Strengths Perspective</a:t>
            </a:r>
            <a:endParaRPr lang="en-US" dirty="0"/>
          </a:p>
        </p:txBody>
      </p:sp>
      <p:sp>
        <p:nvSpPr>
          <p:cNvPr id="3" name="Content Placeholder 2"/>
          <p:cNvSpPr>
            <a:spLocks noGrp="1"/>
          </p:cNvSpPr>
          <p:nvPr>
            <p:ph idx="1"/>
          </p:nvPr>
        </p:nvSpPr>
        <p:spPr>
          <a:xfrm>
            <a:off x="357162" y="1600200"/>
            <a:ext cx="8140191" cy="4639235"/>
          </a:xfrm>
        </p:spPr>
        <p:txBody>
          <a:bodyPr>
            <a:normAutofit/>
          </a:bodyPr>
          <a:lstStyle/>
          <a:p>
            <a:r>
              <a:rPr lang="en-US" sz="2800" dirty="0" smtClean="0"/>
              <a:t>Data</a:t>
            </a:r>
          </a:p>
          <a:p>
            <a:pPr lvl="1"/>
            <a:r>
              <a:rPr lang="en-US" sz="2800" dirty="0" smtClean="0"/>
              <a:t>Field Research</a:t>
            </a:r>
          </a:p>
          <a:p>
            <a:pPr lvl="1"/>
            <a:r>
              <a:rPr lang="en-US" sz="2800" dirty="0" smtClean="0"/>
              <a:t>Focus groups</a:t>
            </a:r>
          </a:p>
          <a:p>
            <a:pPr lvl="1"/>
            <a:r>
              <a:rPr lang="en-US" sz="2800" dirty="0" smtClean="0"/>
              <a:t>In-depth Interviews</a:t>
            </a:r>
          </a:p>
          <a:p>
            <a:pPr lvl="1"/>
            <a:r>
              <a:rPr lang="en-US" sz="2800" dirty="0" smtClean="0"/>
              <a:t>Surveys</a:t>
            </a:r>
          </a:p>
          <a:p>
            <a:pPr lvl="1"/>
            <a:r>
              <a:rPr lang="en-US" sz="2800" dirty="0" smtClean="0"/>
              <a:t>Academic Data</a:t>
            </a:r>
            <a:endParaRPr lang="en-US" sz="2800" dirty="0"/>
          </a:p>
        </p:txBody>
      </p:sp>
      <p:pic>
        <p:nvPicPr>
          <p:cNvPr id="5" name="Picture 4"/>
          <p:cNvPicPr>
            <a:picLocks noChangeAspect="1"/>
          </p:cNvPicPr>
          <p:nvPr/>
        </p:nvPicPr>
        <p:blipFill>
          <a:blip r:embed="rId2"/>
          <a:stretch>
            <a:fillRect/>
          </a:stretch>
        </p:blipFill>
        <p:spPr>
          <a:xfrm>
            <a:off x="4418222" y="2024159"/>
            <a:ext cx="4725777" cy="4780921"/>
          </a:xfrm>
          <a:prstGeom prst="rect">
            <a:avLst/>
          </a:prstGeom>
        </p:spPr>
      </p:pic>
    </p:spTree>
    <p:extLst>
      <p:ext uri="{BB962C8B-B14F-4D97-AF65-F5344CB8AC3E}">
        <p14:creationId xmlns:p14="http://schemas.microsoft.com/office/powerpoint/2010/main" val="41837586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a:t>
            </a:r>
            <a:endParaRPr lang="en-US" dirty="0"/>
          </a:p>
        </p:txBody>
      </p:sp>
      <p:sp>
        <p:nvSpPr>
          <p:cNvPr id="3" name="Content Placeholder 2"/>
          <p:cNvSpPr>
            <a:spLocks noGrp="1"/>
          </p:cNvSpPr>
          <p:nvPr>
            <p:ph idx="1"/>
          </p:nvPr>
        </p:nvSpPr>
        <p:spPr/>
        <p:txBody>
          <a:bodyPr/>
          <a:lstStyle/>
          <a:p>
            <a:r>
              <a:rPr lang="en-US" dirty="0" smtClean="0"/>
              <a:t>Redefining Identities</a:t>
            </a:r>
          </a:p>
          <a:p>
            <a:r>
              <a:rPr lang="en-US" dirty="0" smtClean="0"/>
              <a:t>Supporting Autonomy</a:t>
            </a:r>
          </a:p>
          <a:p>
            <a:r>
              <a:rPr lang="en-US" dirty="0" smtClean="0"/>
              <a:t>Utilizing Assets</a:t>
            </a:r>
            <a:endParaRPr lang="en-US" dirty="0"/>
          </a:p>
        </p:txBody>
      </p:sp>
    </p:spTree>
    <p:extLst>
      <p:ext uri="{BB962C8B-B14F-4D97-AF65-F5344CB8AC3E}">
        <p14:creationId xmlns:p14="http://schemas.microsoft.com/office/powerpoint/2010/main" val="26759673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Identities</a:t>
            </a:r>
            <a:endParaRPr lang="en-US" dirty="0"/>
          </a:p>
        </p:txBody>
      </p:sp>
      <p:sp>
        <p:nvSpPr>
          <p:cNvPr id="3" name="Content Placeholder 2"/>
          <p:cNvSpPr>
            <a:spLocks noGrp="1"/>
          </p:cNvSpPr>
          <p:nvPr>
            <p:ph idx="1"/>
          </p:nvPr>
        </p:nvSpPr>
        <p:spPr/>
        <p:txBody>
          <a:bodyPr/>
          <a:lstStyle/>
          <a:p>
            <a:r>
              <a:rPr lang="en-US" dirty="0" smtClean="0"/>
              <a:t>Experiences in Foster Care</a:t>
            </a:r>
          </a:p>
          <a:p>
            <a:pPr lvl="1"/>
            <a:r>
              <a:rPr lang="en-US" dirty="0" smtClean="0"/>
              <a:t>Stigma</a:t>
            </a:r>
          </a:p>
          <a:p>
            <a:pPr lvl="1"/>
            <a:r>
              <a:rPr lang="en-US" dirty="0" smtClean="0"/>
              <a:t>Defined by trauma and tragedy</a:t>
            </a:r>
          </a:p>
          <a:p>
            <a:pPr lvl="1"/>
            <a:r>
              <a:rPr lang="en-US" dirty="0" smtClean="0"/>
              <a:t>Deficit identities</a:t>
            </a:r>
          </a:p>
          <a:p>
            <a:pPr lvl="2"/>
            <a:r>
              <a:rPr lang="en-US" dirty="0" smtClean="0"/>
              <a:t>“Didn’t consider myself college material”</a:t>
            </a:r>
          </a:p>
          <a:p>
            <a:pPr lvl="2"/>
            <a:r>
              <a:rPr lang="en-US" dirty="0" smtClean="0"/>
              <a:t>“No one thought I could go to college”</a:t>
            </a:r>
          </a:p>
          <a:p>
            <a:pPr lvl="2"/>
            <a:r>
              <a:rPr lang="en-US" dirty="0" smtClean="0"/>
              <a:t>“It’s all negative. All the information for foster kids is negative. Everything that is in the news is negative. There’s </a:t>
            </a:r>
            <a:r>
              <a:rPr lang="en-US" i="1" dirty="0" smtClean="0"/>
              <a:t>nothing</a:t>
            </a:r>
            <a:r>
              <a:rPr lang="en-US" dirty="0" smtClean="0"/>
              <a:t> positive that you can see or hear regarding foster care.”</a:t>
            </a:r>
            <a:endParaRPr lang="en-US" dirty="0"/>
          </a:p>
        </p:txBody>
      </p:sp>
    </p:spTree>
    <p:extLst>
      <p:ext uri="{BB962C8B-B14F-4D97-AF65-F5344CB8AC3E}">
        <p14:creationId xmlns:p14="http://schemas.microsoft.com/office/powerpoint/2010/main" val="6443628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Identities</a:t>
            </a:r>
            <a:endParaRPr lang="en-US" dirty="0"/>
          </a:p>
        </p:txBody>
      </p:sp>
      <p:sp>
        <p:nvSpPr>
          <p:cNvPr id="3" name="Content Placeholder 2"/>
          <p:cNvSpPr>
            <a:spLocks noGrp="1"/>
          </p:cNvSpPr>
          <p:nvPr>
            <p:ph idx="1"/>
          </p:nvPr>
        </p:nvSpPr>
        <p:spPr/>
        <p:txBody>
          <a:bodyPr/>
          <a:lstStyle/>
          <a:p>
            <a:r>
              <a:rPr lang="en-US" dirty="0" smtClean="0"/>
              <a:t>FACES</a:t>
            </a:r>
          </a:p>
          <a:p>
            <a:pPr lvl="1"/>
            <a:r>
              <a:rPr lang="en-US" dirty="0" smtClean="0"/>
              <a:t>Difficult to recruit students to participate</a:t>
            </a:r>
          </a:p>
          <a:p>
            <a:pPr lvl="1"/>
            <a:r>
              <a:rPr lang="en-US" dirty="0" smtClean="0"/>
              <a:t>Program positioning is critical</a:t>
            </a:r>
          </a:p>
          <a:p>
            <a:pPr lvl="2"/>
            <a:r>
              <a:rPr lang="en-US" dirty="0"/>
              <a:t>“I spent my whole high school career trying not to be ‘foster care’. So I was like, why are they still bothering me? How did they know I was foster care at college?</a:t>
            </a:r>
            <a:r>
              <a:rPr lang="en-US" dirty="0" smtClean="0"/>
              <a:t>!. Then I met everyone and learned that FACES is more about celebrating us. Everyone was so talkative and friendly. I want to be involved now.”</a:t>
            </a:r>
          </a:p>
          <a:p>
            <a:pPr lvl="2"/>
            <a:r>
              <a:rPr lang="en-US" dirty="0" smtClean="0"/>
              <a:t>“We have to show them that we are normal people”</a:t>
            </a:r>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947729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950757"/>
          </a:xfrm>
        </p:spPr>
        <p:txBody>
          <a:bodyPr>
            <a:normAutofit fontScale="90000"/>
          </a:bodyPr>
          <a:lstStyle/>
          <a:p>
            <a:r>
              <a:rPr lang="en-US" sz="6000" dirty="0" smtClean="0"/>
              <a:t/>
            </a:r>
            <a:br>
              <a:rPr lang="en-US" sz="6000" dirty="0" smtClean="0"/>
            </a:br>
            <a:r>
              <a:rPr lang="en-US" sz="6000" dirty="0" smtClean="0"/>
              <a:t/>
            </a:r>
            <a:br>
              <a:rPr lang="en-US" sz="6000" dirty="0" smtClean="0"/>
            </a:br>
            <a:r>
              <a:rPr lang="en-US" dirty="0" smtClean="0"/>
              <a:t/>
            </a:r>
            <a:br>
              <a:rPr lang="en-US" dirty="0" smtClean="0"/>
            </a:br>
            <a:r>
              <a:rPr lang="en-US" dirty="0" smtClean="0"/>
              <a:t>Outline</a:t>
            </a:r>
            <a:endParaRPr lang="en-US" sz="6000" dirty="0"/>
          </a:p>
        </p:txBody>
      </p:sp>
      <p:sp>
        <p:nvSpPr>
          <p:cNvPr id="3" name="Content Placeholder 2"/>
          <p:cNvSpPr>
            <a:spLocks noGrp="1"/>
          </p:cNvSpPr>
          <p:nvPr>
            <p:ph idx="1"/>
          </p:nvPr>
        </p:nvSpPr>
        <p:spPr>
          <a:xfrm>
            <a:off x="0" y="1600200"/>
            <a:ext cx="9143999" cy="4639235"/>
          </a:xfrm>
        </p:spPr>
        <p:txBody>
          <a:bodyPr>
            <a:normAutofit/>
          </a:bodyPr>
          <a:lstStyle/>
          <a:p>
            <a:r>
              <a:rPr lang="en-US" sz="3200" dirty="0" smtClean="0"/>
              <a:t> Strengths Perspective </a:t>
            </a:r>
          </a:p>
          <a:p>
            <a:pPr lvl="1"/>
            <a:r>
              <a:rPr lang="en-US" sz="3000" dirty="0" smtClean="0"/>
              <a:t>What is it?</a:t>
            </a:r>
            <a:endParaRPr lang="en-US" sz="3000" dirty="0"/>
          </a:p>
          <a:p>
            <a:pPr lvl="1"/>
            <a:r>
              <a:rPr lang="en-US" sz="3000" dirty="0" smtClean="0"/>
              <a:t>How can it be  incorporated into a support program?</a:t>
            </a:r>
          </a:p>
          <a:p>
            <a:r>
              <a:rPr lang="en-US" sz="3200" dirty="0" smtClean="0"/>
              <a:t>Assessing the benefits of a strengths perspective</a:t>
            </a:r>
          </a:p>
          <a:p>
            <a:r>
              <a:rPr lang="en-US" sz="3200" dirty="0" smtClean="0"/>
              <a:t>A demonstration</a:t>
            </a:r>
          </a:p>
          <a:p>
            <a:endParaRPr lang="en-US" sz="3200" dirty="0" smtClean="0"/>
          </a:p>
        </p:txBody>
      </p:sp>
      <p:pic>
        <p:nvPicPr>
          <p:cNvPr id="4" name="Picture 3"/>
          <p:cNvPicPr>
            <a:picLocks noChangeAspect="1"/>
          </p:cNvPicPr>
          <p:nvPr/>
        </p:nvPicPr>
        <p:blipFill>
          <a:blip r:embed="rId2"/>
          <a:stretch>
            <a:fillRect/>
          </a:stretch>
        </p:blipFill>
        <p:spPr>
          <a:xfrm>
            <a:off x="3624529" y="4195070"/>
            <a:ext cx="5519470" cy="266293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Autonomy</a:t>
            </a:r>
            <a:endParaRPr lang="en-US" dirty="0"/>
          </a:p>
        </p:txBody>
      </p:sp>
      <p:sp>
        <p:nvSpPr>
          <p:cNvPr id="3" name="Content Placeholder 2"/>
          <p:cNvSpPr>
            <a:spLocks noGrp="1"/>
          </p:cNvSpPr>
          <p:nvPr>
            <p:ph idx="1"/>
          </p:nvPr>
        </p:nvSpPr>
        <p:spPr>
          <a:xfrm>
            <a:off x="0" y="1600200"/>
            <a:ext cx="9144000" cy="4639235"/>
          </a:xfrm>
        </p:spPr>
        <p:txBody>
          <a:bodyPr>
            <a:normAutofit lnSpcReduction="10000"/>
          </a:bodyPr>
          <a:lstStyle/>
          <a:p>
            <a:r>
              <a:rPr lang="en-US" dirty="0" smtClean="0"/>
              <a:t>Experiences in Foster Care</a:t>
            </a:r>
          </a:p>
          <a:p>
            <a:pPr lvl="1"/>
            <a:r>
              <a:rPr lang="en-US" dirty="0"/>
              <a:t>Lack of autonomy</a:t>
            </a:r>
          </a:p>
          <a:p>
            <a:pPr lvl="2"/>
            <a:r>
              <a:rPr lang="en-US" dirty="0"/>
              <a:t>“Having decisions made at the last second for you with no</a:t>
            </a:r>
            <a:r>
              <a:rPr lang="en-US" dirty="0" smtClean="0"/>
              <a:t> fore-</a:t>
            </a:r>
            <a:r>
              <a:rPr lang="en-US" dirty="0"/>
              <a:t>thought or fore mention</a:t>
            </a:r>
            <a:r>
              <a:rPr lang="en-US" dirty="0" smtClean="0"/>
              <a:t>”</a:t>
            </a:r>
          </a:p>
          <a:p>
            <a:r>
              <a:rPr lang="en-US" dirty="0" smtClean="0"/>
              <a:t>FACES</a:t>
            </a:r>
          </a:p>
          <a:p>
            <a:pPr lvl="1"/>
            <a:r>
              <a:rPr lang="en-US" dirty="0" smtClean="0"/>
              <a:t>“Nothing about us, without us”</a:t>
            </a:r>
          </a:p>
          <a:p>
            <a:pPr lvl="1"/>
            <a:r>
              <a:rPr lang="en-US" dirty="0" smtClean="0"/>
              <a:t>Mentoring program was complex</a:t>
            </a:r>
          </a:p>
          <a:p>
            <a:pPr lvl="2"/>
            <a:r>
              <a:rPr lang="en-US" dirty="0"/>
              <a:t>“The only thing is, do we have a choice, that would relieve </a:t>
            </a:r>
            <a:r>
              <a:rPr lang="en-US" dirty="0" smtClean="0"/>
              <a:t>a lot </a:t>
            </a:r>
            <a:r>
              <a:rPr lang="en-US" dirty="0"/>
              <a:t>of tension…..It feels like, oh no, I</a:t>
            </a:r>
            <a:r>
              <a:rPr lang="fr-FR" dirty="0"/>
              <a:t>’</a:t>
            </a:r>
            <a:r>
              <a:rPr lang="en-US" dirty="0"/>
              <a:t>m assigned someone to work with me now. I think we need to alleviate that because we’re real touchy about stuff like that.</a:t>
            </a:r>
            <a:r>
              <a:rPr lang="en-US" dirty="0" smtClean="0"/>
              <a:t>”</a:t>
            </a:r>
          </a:p>
          <a:p>
            <a:pPr lvl="1"/>
            <a:r>
              <a:rPr lang="en-US" dirty="0" smtClean="0"/>
              <a:t>Student group-empowered campus leaders</a:t>
            </a:r>
          </a:p>
        </p:txBody>
      </p:sp>
    </p:spTree>
    <p:extLst>
      <p:ext uri="{BB962C8B-B14F-4D97-AF65-F5344CB8AC3E}">
        <p14:creationId xmlns:p14="http://schemas.microsoft.com/office/powerpoint/2010/main" val="9739702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Utilizing Assets</a:t>
            </a:r>
            <a:endParaRPr lang="en-US" dirty="0"/>
          </a:p>
        </p:txBody>
      </p:sp>
      <p:sp>
        <p:nvSpPr>
          <p:cNvPr id="3" name="Content Placeholder 2"/>
          <p:cNvSpPr>
            <a:spLocks noGrp="1"/>
          </p:cNvSpPr>
          <p:nvPr>
            <p:ph idx="1"/>
          </p:nvPr>
        </p:nvSpPr>
        <p:spPr>
          <a:xfrm>
            <a:off x="0" y="1600200"/>
            <a:ext cx="9144000" cy="4639235"/>
          </a:xfrm>
        </p:spPr>
        <p:txBody>
          <a:bodyPr/>
          <a:lstStyle/>
          <a:p>
            <a:r>
              <a:rPr lang="en-US" dirty="0" smtClean="0"/>
              <a:t>Foster Care Experiences</a:t>
            </a:r>
          </a:p>
          <a:p>
            <a:pPr lvl="1"/>
            <a:r>
              <a:rPr lang="en-US" dirty="0"/>
              <a:t>Mental Health System-Deficit Focused</a:t>
            </a:r>
          </a:p>
          <a:p>
            <a:pPr lvl="1"/>
            <a:r>
              <a:rPr lang="en-US" dirty="0"/>
              <a:t>No strengths assessments </a:t>
            </a:r>
            <a:r>
              <a:rPr lang="en-US" dirty="0" smtClean="0"/>
              <a:t>conducted</a:t>
            </a:r>
          </a:p>
          <a:p>
            <a:r>
              <a:rPr lang="en-US" dirty="0" smtClean="0"/>
              <a:t>FACES</a:t>
            </a:r>
          </a:p>
          <a:p>
            <a:pPr lvl="1"/>
            <a:r>
              <a:rPr lang="en-US" dirty="0" smtClean="0"/>
              <a:t>Awards</a:t>
            </a:r>
          </a:p>
          <a:p>
            <a:pPr lvl="2"/>
            <a:r>
              <a:rPr lang="en-US" dirty="0"/>
              <a:t>“Being recognized for improving my grades……It meant a lot that staff took the time to appreciate that I’m trying to make it here.</a:t>
            </a:r>
            <a:r>
              <a:rPr lang="en-US" dirty="0" smtClean="0"/>
              <a:t>”</a:t>
            </a:r>
          </a:p>
          <a:p>
            <a:pPr lvl="1"/>
            <a:r>
              <a:rPr lang="en-US" dirty="0" smtClean="0"/>
              <a:t>Outreach</a:t>
            </a:r>
          </a:p>
          <a:p>
            <a:pPr lvl="2"/>
            <a:r>
              <a:rPr lang="en-US" dirty="0" smtClean="0"/>
              <a:t>“I feel like I’m giving back!”</a:t>
            </a:r>
          </a:p>
          <a:p>
            <a:pPr lvl="1"/>
            <a:r>
              <a:rPr lang="en-US" dirty="0" smtClean="0"/>
              <a:t>Community of Support</a:t>
            </a:r>
          </a:p>
        </p:txBody>
      </p:sp>
    </p:spTree>
    <p:extLst>
      <p:ext uri="{BB962C8B-B14F-4D97-AF65-F5344CB8AC3E}">
        <p14:creationId xmlns:p14="http://schemas.microsoft.com/office/powerpoint/2010/main" val="25314094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Utilizing Assets</a:t>
            </a:r>
            <a:endParaRPr lang="en-US" dirty="0"/>
          </a:p>
        </p:txBody>
      </p:sp>
      <p:sp>
        <p:nvSpPr>
          <p:cNvPr id="3" name="Content Placeholder 2"/>
          <p:cNvSpPr>
            <a:spLocks noGrp="1"/>
          </p:cNvSpPr>
          <p:nvPr>
            <p:ph idx="1"/>
          </p:nvPr>
        </p:nvSpPr>
        <p:spPr>
          <a:xfrm>
            <a:off x="0" y="1878026"/>
            <a:ext cx="9144000" cy="4639235"/>
          </a:xfrm>
        </p:spPr>
        <p:txBody>
          <a:bodyPr/>
          <a:lstStyle/>
          <a:p>
            <a:r>
              <a:rPr lang="en-US" dirty="0" smtClean="0"/>
              <a:t>“We are able to show other potential FACES, look, you’re on this side of the fence, but we’re on this side of the fence. Once you get past that threshold, you’ll be just like us. You have that chance for healing, to be accepted, to be with people who truly understand you. I like that we can go out and show other foster kids that change is coming and its going to be a beautiful thing when you get here.”</a:t>
            </a:r>
            <a:endParaRPr lang="en-US" dirty="0"/>
          </a:p>
        </p:txBody>
      </p:sp>
    </p:spTree>
    <p:extLst>
      <p:ext uri="{BB962C8B-B14F-4D97-AF65-F5344CB8AC3E}">
        <p14:creationId xmlns:p14="http://schemas.microsoft.com/office/powerpoint/2010/main" val="39829454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249" y="-119068"/>
            <a:ext cx="8376201" cy="1045154"/>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800" kern="1200">
                <a:solidFill>
                  <a:schemeClr val="tx1"/>
                </a:solidFill>
                <a:latin typeface="+mj-lt"/>
                <a:ea typeface="+mj-ea"/>
                <a:cs typeface="+mj-cs"/>
              </a:defRPr>
            </a:lvl1pPr>
          </a:lstStyle>
          <a:p>
            <a:r>
              <a:rPr lang="en-US" dirty="0" smtClean="0">
                <a:latin typeface="Rockwell" charset="0"/>
                <a:ea typeface="ＭＳ Ｐゴシック" charset="0"/>
              </a:rPr>
              <a:t>Academic Outcomes</a:t>
            </a:r>
            <a:endParaRPr lang="en-US" dirty="0">
              <a:latin typeface="Rockwell" charset="0"/>
              <a:ea typeface="ＭＳ Ｐゴシック"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692270323"/>
              </p:ext>
            </p:extLst>
          </p:nvPr>
        </p:nvGraphicFramePr>
        <p:xfrm>
          <a:off x="287445" y="1098507"/>
          <a:ext cx="8856555" cy="5495107"/>
        </p:xfrm>
        <a:graphic>
          <a:graphicData uri="http://schemas.openxmlformats.org/drawingml/2006/table">
            <a:tbl>
              <a:tblPr/>
              <a:tblGrid>
                <a:gridCol w="5026694"/>
                <a:gridCol w="1963616"/>
                <a:gridCol w="1866245"/>
              </a:tblGrid>
              <a:tr h="768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Rockwell" pitchFamily="-109" charset="0"/>
                        <a:cs typeface="Arial" charset="0"/>
                      </a:endParaRPr>
                    </a:p>
                  </a:txBody>
                  <a:tcPr horzOverflow="overflow">
                    <a:lnL w="12700" cap="flat" cmpd="sng" algn="ctr">
                      <a:solidFill>
                        <a:srgbClr val="653065"/>
                      </a:solidFill>
                      <a:prstDash val="solid"/>
                      <a:round/>
                      <a:headEnd type="none" w="med" len="med"/>
                      <a:tailEnd type="none" w="med" len="med"/>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Rockwell" pitchFamily="-109" charset="0"/>
                          <a:cs typeface="Arial" charset="0"/>
                        </a:rPr>
                        <a:t>Pre FACES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Rockwell" pitchFamily="-109" charset="0"/>
                          <a:cs typeface="Arial" charset="0"/>
                        </a:rPr>
                        <a:t>(2010-2011)</a:t>
                      </a:r>
                    </a:p>
                  </a:txBody>
                  <a:tcPr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Rockwell" pitchFamily="-109" charset="0"/>
                          <a:cs typeface="Arial" charset="0"/>
                        </a:rPr>
                        <a:t>Post FACES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Rockwell" pitchFamily="-109" charset="0"/>
                          <a:cs typeface="Arial" charset="0"/>
                        </a:rPr>
                        <a:t>(2012-2013)</a:t>
                      </a:r>
                    </a:p>
                  </a:txBody>
                  <a:tcPr horzOverflow="overflow">
                    <a:lnL>
                      <a:noFill/>
                    </a:lnL>
                    <a:lnR w="12700" cap="flat" cmpd="sng" algn="ctr">
                      <a:solidFill>
                        <a:srgbClr val="653065"/>
                      </a:solidFill>
                      <a:prstDash val="solid"/>
                      <a:round/>
                      <a:headEnd type="none" w="med" len="med"/>
                      <a:tailEnd type="none" w="med" len="med"/>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solidFill>
                      <a:schemeClr val="accent1"/>
                    </a:solidFill>
                  </a:tcPr>
                </a:tc>
              </a:tr>
              <a:tr h="182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GPA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Foster Care Alumni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Foster Care Alumni Freshmen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Texas State General Student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Texas State Freshmen</a:t>
                      </a:r>
                    </a:p>
                  </a:txBody>
                  <a:tcPr horzOverflow="overflow">
                    <a:lnL w="12700" cap="flat" cmpd="sng" algn="ctr">
                      <a:solidFill>
                        <a:srgbClr val="653065"/>
                      </a:solidFill>
                      <a:prstDash val="solid"/>
                      <a:round/>
                      <a:headEnd type="none" w="med" len="med"/>
                      <a:tailEnd type="none" w="med" len="med"/>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2.35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1.92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2.81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2.84</a:t>
                      </a:r>
                    </a:p>
                  </a:txBody>
                  <a:tcPr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1.81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2.73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2.67</a:t>
                      </a:r>
                    </a:p>
                  </a:txBody>
                  <a:tcPr horzOverflow="overflow">
                    <a:lnL>
                      <a:noFill/>
                    </a:lnL>
                    <a:lnR w="12700" cap="flat" cmpd="sng" algn="ctr">
                      <a:solidFill>
                        <a:srgbClr val="653065"/>
                      </a:solidFill>
                      <a:prstDash val="solid"/>
                      <a:round/>
                      <a:headEnd type="none" w="med" len="med"/>
                      <a:tailEnd type="none" w="med" len="med"/>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r>
              <a:tr h="127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First Time Freshmen Retention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Foster Care Alumni Freshmen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Texas State Freshmen</a:t>
                      </a:r>
                    </a:p>
                  </a:txBody>
                  <a:tcPr horzOverflow="overflow">
                    <a:lnL w="12700" cap="flat" cmpd="sng" algn="ctr">
                      <a:solidFill>
                        <a:srgbClr val="653065"/>
                      </a:solidFill>
                      <a:prstDash val="solid"/>
                      <a:round/>
                      <a:headEnd type="none" w="med" len="med"/>
                      <a:tailEnd type="none" w="med" len="med"/>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67.0%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78.7%</a:t>
                      </a:r>
                    </a:p>
                  </a:txBody>
                  <a:tcPr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84.2%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76.4%</a:t>
                      </a:r>
                    </a:p>
                  </a:txBody>
                  <a:tcPr horzOverflow="overflow">
                    <a:lnL>
                      <a:noFill/>
                    </a:lnL>
                    <a:lnR w="12700" cap="flat" cmpd="sng" algn="ctr">
                      <a:solidFill>
                        <a:srgbClr val="653065"/>
                      </a:solidFill>
                      <a:prstDash val="solid"/>
                      <a:round/>
                      <a:headEnd type="none" w="med" len="med"/>
                      <a:tailEnd type="none" w="med" len="med"/>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r>
              <a:tr h="1623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Graduation Rates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Foster Care Alumni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Texas State General Student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     Previous Research on FCA</a:t>
                      </a:r>
                    </a:p>
                  </a:txBody>
                  <a:tcPr horzOverflow="overflow">
                    <a:lnL w="12700" cap="flat" cmpd="sng" algn="ctr">
                      <a:solidFill>
                        <a:srgbClr val="653065"/>
                      </a:solidFill>
                      <a:prstDash val="solid"/>
                      <a:round/>
                      <a:headEnd type="none" w="med" len="med"/>
                      <a:tailEnd type="none" w="med" len="med"/>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56%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56%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26%</a:t>
                      </a:r>
                    </a:p>
                  </a:txBody>
                  <a:tcPr horzOverflow="overflow">
                    <a:lnL>
                      <a:noFill/>
                    </a:lnL>
                    <a:lnR>
                      <a:noFill/>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64%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Rockwell" pitchFamily="-109" charset="0"/>
                          <a:cs typeface="Arial" charset="0"/>
                        </a:rPr>
                        <a:t>56%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Rockwell" pitchFamily="-109" charset="0"/>
                        <a:cs typeface="Arial" charset="0"/>
                      </a:endParaRPr>
                    </a:p>
                  </a:txBody>
                  <a:tcPr horzOverflow="overflow">
                    <a:lnL>
                      <a:noFill/>
                    </a:lnL>
                    <a:lnR w="12700" cap="flat" cmpd="sng" algn="ctr">
                      <a:solidFill>
                        <a:srgbClr val="653065"/>
                      </a:solidFill>
                      <a:prstDash val="solid"/>
                      <a:round/>
                      <a:headEnd type="none" w="med" len="med"/>
                      <a:tailEnd type="none" w="med" len="med"/>
                    </a:lnR>
                    <a:lnT w="12700" cap="flat" cmpd="sng" algn="ctr">
                      <a:solidFill>
                        <a:srgbClr val="653065"/>
                      </a:solidFill>
                      <a:prstDash val="solid"/>
                      <a:round/>
                      <a:headEnd type="none" w="med" len="med"/>
                      <a:tailEnd type="none" w="med" len="med"/>
                    </a:lnT>
                    <a:lnB w="12700" cap="flat" cmpd="sng" algn="ctr">
                      <a:solidFill>
                        <a:srgbClr val="653065"/>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23511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Success</a:t>
            </a:r>
            <a:endParaRPr lang="en-US" dirty="0"/>
          </a:p>
        </p:txBody>
      </p:sp>
      <p:sp>
        <p:nvSpPr>
          <p:cNvPr id="3" name="Content Placeholder 2"/>
          <p:cNvSpPr>
            <a:spLocks noGrp="1"/>
          </p:cNvSpPr>
          <p:nvPr>
            <p:ph idx="1"/>
          </p:nvPr>
        </p:nvSpPr>
        <p:spPr>
          <a:xfrm>
            <a:off x="145510" y="1600200"/>
            <a:ext cx="8836444" cy="4869174"/>
          </a:xfrm>
        </p:spPr>
        <p:txBody>
          <a:bodyPr>
            <a:normAutofit/>
          </a:bodyPr>
          <a:lstStyle/>
          <a:p>
            <a:r>
              <a:rPr lang="en-US" sz="2800" dirty="0" smtClean="0"/>
              <a:t>Human Agency</a:t>
            </a:r>
          </a:p>
          <a:p>
            <a:r>
              <a:rPr lang="en-US" sz="2800" dirty="0" smtClean="0"/>
              <a:t>Supportive Campus Environment</a:t>
            </a:r>
          </a:p>
          <a:p>
            <a:r>
              <a:rPr lang="en-US" sz="2800" dirty="0" smtClean="0"/>
              <a:t>Structural Change to Reduce Family Privilege Disparities</a:t>
            </a:r>
            <a:endParaRPr lang="en-US" sz="2800" dirty="0"/>
          </a:p>
        </p:txBody>
      </p:sp>
      <p:pic>
        <p:nvPicPr>
          <p:cNvPr id="5" name="Picture 4"/>
          <p:cNvPicPr>
            <a:picLocks noChangeAspect="1"/>
          </p:cNvPicPr>
          <p:nvPr/>
        </p:nvPicPr>
        <p:blipFill>
          <a:blip r:embed="rId2"/>
          <a:stretch>
            <a:fillRect/>
          </a:stretch>
        </p:blipFill>
        <p:spPr>
          <a:xfrm>
            <a:off x="0" y="3744034"/>
            <a:ext cx="9144000" cy="2725339"/>
          </a:xfrm>
          <a:prstGeom prst="rect">
            <a:avLst/>
          </a:prstGeom>
        </p:spPr>
      </p:pic>
    </p:spTree>
    <p:extLst>
      <p:ext uri="{BB962C8B-B14F-4D97-AF65-F5344CB8AC3E}">
        <p14:creationId xmlns:p14="http://schemas.microsoft.com/office/powerpoint/2010/main" val="25839952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Jessica</a:t>
            </a:r>
            <a:endParaRPr lang="en-US" dirty="0"/>
          </a:p>
        </p:txBody>
      </p:sp>
      <p:pic>
        <p:nvPicPr>
          <p:cNvPr id="4" name="IMG_4685.MOV">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3253879" y="1600200"/>
            <a:ext cx="2609255" cy="4638675"/>
          </a:xfrm>
        </p:spPr>
      </p:pic>
    </p:spTree>
    <p:extLst>
      <p:ext uri="{BB962C8B-B14F-4D97-AF65-F5344CB8AC3E}">
        <p14:creationId xmlns:p14="http://schemas.microsoft.com/office/powerpoint/2010/main" val="9647530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582333"/>
            <a:ext cx="9144000" cy="4275667"/>
          </a:xfrm>
        </p:spPr>
        <p:txBody>
          <a:bodyPr>
            <a:normAutofit/>
          </a:bodyPr>
          <a:lstStyle/>
          <a:p>
            <a:pPr>
              <a:buNone/>
            </a:pPr>
            <a:r>
              <a:rPr lang="en-US" dirty="0" smtClean="0"/>
              <a:t>For information about FACES contact:</a:t>
            </a:r>
          </a:p>
          <a:p>
            <a:pPr>
              <a:buNone/>
            </a:pPr>
            <a:r>
              <a:rPr lang="en-US" dirty="0" smtClean="0"/>
              <a:t>	-Programming: Dr. Christine Norton </a:t>
            </a:r>
            <a:r>
              <a:rPr lang="en-US" dirty="0" smtClean="0">
                <a:hlinkClick r:id="rId2"/>
              </a:rPr>
              <a:t>cn19@txstate.edu</a:t>
            </a:r>
            <a:r>
              <a:rPr lang="en-US" dirty="0" smtClean="0"/>
              <a:t> or Naomi Valdez, VPSA/FACES Retention Specialist </a:t>
            </a:r>
            <a:r>
              <a:rPr lang="en-US" dirty="0" smtClean="0">
                <a:hlinkClick r:id="rId3"/>
              </a:rPr>
              <a:t>naomivldz@txstate.edu</a:t>
            </a:r>
            <a:endParaRPr lang="en-US" dirty="0" smtClean="0"/>
          </a:p>
          <a:p>
            <a:pPr>
              <a:buNone/>
            </a:pPr>
            <a:r>
              <a:rPr lang="en-US" dirty="0" smtClean="0"/>
              <a:t>	-Research/Evaluation: Dr. Toni Watt </a:t>
            </a:r>
            <a:r>
              <a:rPr lang="en-US" dirty="0" smtClean="0">
                <a:hlinkClick r:id="rId4"/>
              </a:rPr>
              <a:t>tw15@txstate.edu</a:t>
            </a:r>
            <a:endParaRPr lang="en-US" dirty="0" smtClean="0"/>
          </a:p>
          <a:p>
            <a:pPr>
              <a:buNone/>
            </a:pPr>
            <a:r>
              <a:rPr lang="en-US" sz="2000" dirty="0" smtClean="0">
                <a:latin typeface="Lucida Calligraphy"/>
              </a:rPr>
              <a:t>   </a:t>
            </a:r>
          </a:p>
          <a:p>
            <a:pPr>
              <a:buNone/>
            </a:pPr>
            <a:r>
              <a:rPr lang="en-US" sz="2000" dirty="0" smtClean="0">
                <a:latin typeface="Lucida Calligraphy"/>
              </a:rPr>
              <a:t>	There are some people who live in a dream world, and there are some who face reality; and then there are those who turn one into the other.</a:t>
            </a:r>
          </a:p>
          <a:p>
            <a:pPr lvl="1">
              <a:buNone/>
            </a:pPr>
            <a:r>
              <a:rPr lang="en-US" sz="2000" dirty="0" smtClean="0"/>
              <a:t>	 							~ Douglas Everett</a:t>
            </a:r>
            <a:endParaRPr lang="en-US" sz="2000" dirty="0"/>
          </a:p>
        </p:txBody>
      </p:sp>
      <p:pic>
        <p:nvPicPr>
          <p:cNvPr id="4" name="Picture 3"/>
          <p:cNvPicPr>
            <a:picLocks noChangeAspect="1"/>
          </p:cNvPicPr>
          <p:nvPr/>
        </p:nvPicPr>
        <p:blipFill>
          <a:blip r:embed="rId5"/>
          <a:stretch>
            <a:fillRect/>
          </a:stretch>
        </p:blipFill>
        <p:spPr>
          <a:xfrm>
            <a:off x="0" y="0"/>
            <a:ext cx="9144000" cy="25823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4294967295"/>
          </p:nvPr>
        </p:nvSpPr>
        <p:spPr>
          <a:xfrm>
            <a:off x="0" y="2275527"/>
            <a:ext cx="8981954" cy="4339376"/>
          </a:xfrm>
        </p:spPr>
        <p:txBody>
          <a:bodyPr>
            <a:normAutofit/>
          </a:bodyPr>
          <a:lstStyle/>
          <a:p>
            <a:pPr marL="0" indent="0" algn="ctr">
              <a:lnSpc>
                <a:spcPct val="150000"/>
              </a:lnSpc>
              <a:buNone/>
            </a:pPr>
            <a:r>
              <a:rPr lang="en-US" dirty="0" smtClean="0"/>
              <a:t>A Strengths Perspective: focuses on what is “right” with people rather than on what is wrong. It identifies, builds upon, and amplifies people’s strengths, resilience, and resources. While it recognizes and acknowledges people’s problems (such as mental illness, physical disability, poverty, legal troubles), the strengths perspective views these as challenges and as needs to be addressed, not as deficits, pathologies, or character flaws. </a:t>
            </a:r>
            <a:endParaRPr lang="en-US" dirty="0"/>
          </a:p>
        </p:txBody>
      </p:sp>
      <p:pic>
        <p:nvPicPr>
          <p:cNvPr id="5" name="Picture 4"/>
          <p:cNvPicPr>
            <a:picLocks noChangeAspect="1"/>
          </p:cNvPicPr>
          <p:nvPr/>
        </p:nvPicPr>
        <p:blipFill>
          <a:blip r:embed="rId2"/>
          <a:stretch>
            <a:fillRect/>
          </a:stretch>
        </p:blipFill>
        <p:spPr>
          <a:xfrm>
            <a:off x="0" y="107576"/>
            <a:ext cx="9144000" cy="2167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1096336"/>
          </a:xfrm>
        </p:spPr>
        <p:txBody>
          <a:bodyPr>
            <a:normAutofit/>
          </a:bodyPr>
          <a:lstStyle/>
          <a:p>
            <a:r>
              <a:rPr lang="en-US" sz="4000" dirty="0" smtClean="0"/>
              <a:t>Evidence</a:t>
            </a:r>
            <a:endParaRPr lang="en-US" sz="4000" dirty="0"/>
          </a:p>
        </p:txBody>
      </p:sp>
      <p:sp>
        <p:nvSpPr>
          <p:cNvPr id="3" name="Content Placeholder 2"/>
          <p:cNvSpPr>
            <a:spLocks noGrp="1"/>
          </p:cNvSpPr>
          <p:nvPr>
            <p:ph idx="1"/>
          </p:nvPr>
        </p:nvSpPr>
        <p:spPr>
          <a:xfrm>
            <a:off x="0" y="1600200"/>
            <a:ext cx="9143999" cy="4639235"/>
          </a:xfrm>
        </p:spPr>
        <p:txBody>
          <a:bodyPr/>
          <a:lstStyle/>
          <a:p>
            <a:r>
              <a:rPr lang="en-US" dirty="0" smtClean="0"/>
              <a:t>Supported by research from many fields:</a:t>
            </a:r>
          </a:p>
          <a:p>
            <a:pPr lvl="1"/>
            <a:r>
              <a:rPr lang="en-US" dirty="0"/>
              <a:t>Social Work-Strengths </a:t>
            </a:r>
          </a:p>
          <a:p>
            <a:pPr lvl="1"/>
            <a:r>
              <a:rPr lang="en-US" dirty="0"/>
              <a:t>Sociology-Self-fulfilling prophecy/Social construction of reality</a:t>
            </a:r>
          </a:p>
          <a:p>
            <a:pPr lvl="1"/>
            <a:r>
              <a:rPr lang="en-US" dirty="0"/>
              <a:t>Biology-Placebo effect</a:t>
            </a:r>
          </a:p>
          <a:p>
            <a:pPr lvl="1"/>
            <a:r>
              <a:rPr lang="en-US" dirty="0"/>
              <a:t>Psychology-</a:t>
            </a:r>
            <a:r>
              <a:rPr lang="en-US" dirty="0" smtClean="0"/>
              <a:t>Positive</a:t>
            </a:r>
          </a:p>
          <a:p>
            <a:r>
              <a:rPr lang="en-US" dirty="0" smtClean="0"/>
              <a:t>“If men define situations to be real, they are real in their consequences.”</a:t>
            </a:r>
          </a:p>
          <a:p>
            <a:pPr lvl="1"/>
            <a:r>
              <a:rPr lang="en-US" dirty="0" smtClean="0"/>
              <a:t>-</a:t>
            </a:r>
            <a:r>
              <a:rPr lang="en-US" i="1" dirty="0" smtClean="0"/>
              <a:t>W.I. Thomas</a:t>
            </a:r>
          </a:p>
          <a:p>
            <a:pPr lvl="1"/>
            <a:endParaRPr lang="en-US" dirty="0"/>
          </a:p>
        </p:txBody>
      </p:sp>
      <p:pic>
        <p:nvPicPr>
          <p:cNvPr id="4" name="Picture 3"/>
          <p:cNvPicPr>
            <a:picLocks noChangeAspect="1"/>
          </p:cNvPicPr>
          <p:nvPr/>
        </p:nvPicPr>
        <p:blipFill>
          <a:blip r:embed="rId2"/>
          <a:stretch>
            <a:fillRect/>
          </a:stretch>
        </p:blipFill>
        <p:spPr>
          <a:xfrm>
            <a:off x="2791152" y="4484904"/>
            <a:ext cx="6352848" cy="23730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US" dirty="0"/>
          </a:p>
        </p:txBody>
      </p:sp>
      <p:sp>
        <p:nvSpPr>
          <p:cNvPr id="3" name="Content Placeholder 2"/>
          <p:cNvSpPr>
            <a:spLocks noGrp="1"/>
          </p:cNvSpPr>
          <p:nvPr>
            <p:ph idx="1"/>
          </p:nvPr>
        </p:nvSpPr>
        <p:spPr>
          <a:xfrm>
            <a:off x="0" y="1600200"/>
            <a:ext cx="9143999" cy="4639235"/>
          </a:xfrm>
        </p:spPr>
        <p:txBody>
          <a:bodyPr/>
          <a:lstStyle/>
          <a:p>
            <a:r>
              <a:rPr lang="en-US" b="1" dirty="0"/>
              <a:t>Man is his own star; and the soul that can</a:t>
            </a:r>
            <a:br>
              <a:rPr lang="en-US" b="1" dirty="0"/>
            </a:br>
            <a:r>
              <a:rPr lang="en-US" b="1" dirty="0"/>
              <a:t>Render an honest and a perfect man,</a:t>
            </a:r>
            <a:br>
              <a:rPr lang="en-US" b="1" dirty="0"/>
            </a:br>
            <a:r>
              <a:rPr lang="en-US" b="1" dirty="0"/>
              <a:t>Commands all light, all influence, all fate;</a:t>
            </a:r>
            <a:br>
              <a:rPr lang="en-US" b="1" dirty="0"/>
            </a:br>
            <a:r>
              <a:rPr lang="en-US" b="1" dirty="0"/>
              <a:t>Nothing to him falls early or too late.</a:t>
            </a:r>
            <a:br>
              <a:rPr lang="en-US" b="1" dirty="0"/>
            </a:br>
            <a:r>
              <a:rPr lang="en-US" b="1" dirty="0"/>
              <a:t>Our acts our angels are, or good or ill,</a:t>
            </a:r>
            <a:br>
              <a:rPr lang="en-US" b="1" dirty="0"/>
            </a:br>
            <a:r>
              <a:rPr lang="en-US" b="1" dirty="0"/>
              <a:t>Our fatal shadows that walk by us still.”</a:t>
            </a:r>
            <a:endParaRPr lang="en-US" b="1" dirty="0" smtClean="0"/>
          </a:p>
          <a:p>
            <a:pPr lvl="1">
              <a:buNone/>
            </a:pPr>
            <a:r>
              <a:rPr lang="en-US" b="1" dirty="0" smtClean="0"/>
              <a:t>					~ Emerson </a:t>
            </a:r>
            <a:endParaRPr lang="en-US" b="1" dirty="0"/>
          </a:p>
          <a:p>
            <a:pPr marL="0" indent="0">
              <a:buNone/>
            </a:pPr>
            <a:endParaRPr lang="en-US" dirty="0"/>
          </a:p>
        </p:txBody>
      </p:sp>
    </p:spTree>
    <p:extLst>
      <p:ext uri="{BB962C8B-B14F-4D97-AF65-F5344CB8AC3E}">
        <p14:creationId xmlns:p14="http://schemas.microsoft.com/office/powerpoint/2010/main" val="3943137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1122796"/>
          </a:xfrm>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349250" lvl="1" indent="0" algn="ctr">
              <a:buNone/>
            </a:pPr>
            <a:endParaRPr lang="en-US" sz="3200" dirty="0" smtClean="0"/>
          </a:p>
          <a:p>
            <a:pPr marL="349250" lvl="1" indent="0" algn="ctr">
              <a:buNone/>
            </a:pPr>
            <a:r>
              <a:rPr lang="en-US" sz="3200" dirty="0" smtClean="0"/>
              <a:t>What does it look like in practice?</a:t>
            </a:r>
          </a:p>
          <a:p>
            <a:pPr marL="349250" lvl="1" indent="0" algn="ctr">
              <a:buNone/>
            </a:pPr>
            <a:endParaRPr lang="en-US" sz="3200" dirty="0" smtClean="0"/>
          </a:p>
          <a:p>
            <a:pPr marL="349250" lvl="1" indent="0" algn="ctr">
              <a:buNone/>
            </a:pPr>
            <a:endParaRPr lang="en-US" sz="3200" dirty="0"/>
          </a:p>
          <a:p>
            <a:pPr marL="349250" lvl="1" indent="0" algn="ctr">
              <a:buNone/>
            </a:pPr>
            <a:r>
              <a:rPr lang="en-US" sz="3200" dirty="0" smtClean="0"/>
              <a:t>Does it make a difference?</a:t>
            </a:r>
          </a:p>
          <a:p>
            <a:pPr marL="349250" lvl="1" indent="0">
              <a:buNone/>
            </a:pPr>
            <a:endParaRPr lang="en-US" dirty="0"/>
          </a:p>
          <a:p>
            <a:pPr marL="349250"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1188945"/>
          </a:xfrm>
        </p:spPr>
        <p:txBody>
          <a:bodyPr>
            <a:normAutofit/>
          </a:bodyPr>
          <a:lstStyle/>
          <a:p>
            <a:r>
              <a:rPr lang="en-US" dirty="0" smtClean="0"/>
              <a:t>Practice Guidelines</a:t>
            </a:r>
            <a:endParaRPr lang="en-US" dirty="0"/>
          </a:p>
        </p:txBody>
      </p:sp>
      <p:sp>
        <p:nvSpPr>
          <p:cNvPr id="3" name="Content Placeholder 2"/>
          <p:cNvSpPr>
            <a:spLocks noGrp="1"/>
          </p:cNvSpPr>
          <p:nvPr>
            <p:ph idx="1"/>
          </p:nvPr>
        </p:nvSpPr>
        <p:spPr>
          <a:xfrm>
            <a:off x="618565" y="1600201"/>
            <a:ext cx="7878788" cy="3572654"/>
          </a:xfrm>
        </p:spPr>
        <p:txBody>
          <a:bodyPr/>
          <a:lstStyle/>
          <a:p>
            <a:pPr lvl="1"/>
            <a:r>
              <a:rPr lang="en-US" dirty="0" smtClean="0"/>
              <a:t>Develop roster of resources and assets</a:t>
            </a:r>
          </a:p>
          <a:p>
            <a:pPr lvl="1"/>
            <a:r>
              <a:rPr lang="en-US" dirty="0" smtClean="0"/>
              <a:t>Celebrate lessons and successes</a:t>
            </a:r>
          </a:p>
          <a:p>
            <a:pPr lvl="1"/>
            <a:r>
              <a:rPr lang="en-US" dirty="0" smtClean="0"/>
              <a:t>Seek out survivor’s pride</a:t>
            </a:r>
          </a:p>
          <a:p>
            <a:pPr lvl="1"/>
            <a:r>
              <a:rPr lang="en-US" dirty="0" smtClean="0"/>
              <a:t>Dream for and imagine the future</a:t>
            </a:r>
          </a:p>
          <a:p>
            <a:pPr lvl="1"/>
            <a:r>
              <a:rPr lang="en-US" dirty="0" smtClean="0"/>
              <a:t>Think small but think success</a:t>
            </a:r>
          </a:p>
          <a:p>
            <a:pPr lvl="1"/>
            <a:r>
              <a:rPr lang="en-US" dirty="0" smtClean="0"/>
              <a:t>Seek out and employ the client’s theory of success</a:t>
            </a:r>
          </a:p>
          <a:p>
            <a:pPr lvl="1"/>
            <a:r>
              <a:rPr lang="en-US" dirty="0" smtClean="0"/>
              <a:t>Look around, look ahead, but not back</a:t>
            </a:r>
          </a:p>
        </p:txBody>
      </p:sp>
      <p:sp>
        <p:nvSpPr>
          <p:cNvPr id="4" name="TextBox 3"/>
          <p:cNvSpPr txBox="1"/>
          <p:nvPr/>
        </p:nvSpPr>
        <p:spPr>
          <a:xfrm>
            <a:off x="462986" y="5582978"/>
            <a:ext cx="8034901" cy="646331"/>
          </a:xfrm>
          <a:prstGeom prst="rect">
            <a:avLst/>
          </a:prstGeom>
          <a:noFill/>
        </p:spPr>
        <p:txBody>
          <a:bodyPr wrap="square" rtlCol="0">
            <a:spAutoFit/>
          </a:bodyPr>
          <a:lstStyle/>
          <a:p>
            <a:pPr lvl="1"/>
            <a:r>
              <a:rPr lang="en-US" dirty="0" err="1"/>
              <a:t>Saleebey</a:t>
            </a:r>
            <a:r>
              <a:rPr lang="en-US" dirty="0"/>
              <a:t>, D. (2000). Power in the People: Strengths and Hope. Advances in Social Work, 1(2), 127-136.</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0"/>
            <a:ext cx="7856538" cy="102373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smtClean="0"/>
              <a:t>FACES Program Components</a:t>
            </a:r>
            <a:endParaRPr lang="en-US" dirty="0"/>
          </a:p>
        </p:txBody>
      </p:sp>
      <p:sp>
        <p:nvSpPr>
          <p:cNvPr id="3" name="Content Placeholder 2"/>
          <p:cNvSpPr>
            <a:spLocks noGrp="1"/>
          </p:cNvSpPr>
          <p:nvPr>
            <p:ph idx="1"/>
          </p:nvPr>
        </p:nvSpPr>
        <p:spPr/>
        <p:txBody>
          <a:bodyPr>
            <a:normAutofit fontScale="70000" lnSpcReduction="20000"/>
          </a:bodyPr>
          <a:lstStyle/>
          <a:p>
            <a:pPr lvl="1"/>
            <a:r>
              <a:rPr lang="en-US" sz="2800" dirty="0" smtClean="0"/>
              <a:t>Faculty </a:t>
            </a:r>
            <a:r>
              <a:rPr lang="en-US" sz="2800" dirty="0"/>
              <a:t>Program </a:t>
            </a:r>
            <a:r>
              <a:rPr lang="en-US" sz="2800" dirty="0" smtClean="0"/>
              <a:t>Coordinator*</a:t>
            </a:r>
          </a:p>
          <a:p>
            <a:pPr lvl="1"/>
            <a:r>
              <a:rPr lang="en-US" sz="2800" dirty="0" smtClean="0"/>
              <a:t>3 </a:t>
            </a:r>
            <a:r>
              <a:rPr lang="en-US" sz="2800" dirty="0"/>
              <a:t>SW Graduate </a:t>
            </a:r>
            <a:r>
              <a:rPr lang="en-US" sz="2800" dirty="0" smtClean="0"/>
              <a:t>Students-Advocates* </a:t>
            </a:r>
          </a:p>
          <a:p>
            <a:pPr lvl="1"/>
            <a:r>
              <a:rPr lang="en-US" sz="2800" dirty="0" smtClean="0"/>
              <a:t>Title V PACE/MAC Partnership (Book Lending Library)</a:t>
            </a:r>
          </a:p>
          <a:p>
            <a:pPr lvl="1"/>
            <a:r>
              <a:rPr lang="en-US" sz="2800" dirty="0" smtClean="0"/>
              <a:t>FACES Liaison (PACE/MAC)**</a:t>
            </a:r>
          </a:p>
          <a:p>
            <a:pPr lvl="1"/>
            <a:r>
              <a:rPr lang="en-US" sz="2800" dirty="0" smtClean="0"/>
              <a:t>Student </a:t>
            </a:r>
            <a:r>
              <a:rPr lang="en-US" sz="2800" dirty="0"/>
              <a:t>Support Services: VPSA</a:t>
            </a:r>
          </a:p>
          <a:p>
            <a:pPr lvl="1"/>
            <a:r>
              <a:rPr lang="en-US" sz="2800" dirty="0"/>
              <a:t>Trained Mentors</a:t>
            </a:r>
          </a:p>
          <a:p>
            <a:pPr lvl="1"/>
            <a:r>
              <a:rPr lang="en-US" sz="2800" dirty="0"/>
              <a:t>FACES student organization</a:t>
            </a:r>
          </a:p>
          <a:p>
            <a:pPr lvl="1"/>
            <a:r>
              <a:rPr lang="en-US" sz="2800" dirty="0"/>
              <a:t>Foster Care Advisory Council</a:t>
            </a:r>
          </a:p>
          <a:p>
            <a:pPr lvl="1"/>
            <a:r>
              <a:rPr lang="en-US" sz="2800" dirty="0" smtClean="0"/>
              <a:t>Special Events: Mentor/mentee; FACES student group, etc.</a:t>
            </a:r>
          </a:p>
          <a:p>
            <a:pPr lvl="1"/>
            <a:r>
              <a:rPr lang="en-US" sz="2800" dirty="0" smtClean="0"/>
              <a:t>Research/Evaluation***</a:t>
            </a:r>
          </a:p>
          <a:p>
            <a:pPr marL="349250" lvl="1" indent="0">
              <a:buNone/>
            </a:pPr>
            <a:endParaRPr lang="en-US" sz="2800" dirty="0" smtClean="0"/>
          </a:p>
          <a:p>
            <a:pPr marL="349250" lvl="1" indent="0">
              <a:buNone/>
            </a:pPr>
            <a:r>
              <a:rPr lang="en-US" sz="1800" dirty="0" smtClean="0"/>
              <a:t>*Formerly supported </a:t>
            </a:r>
            <a:r>
              <a:rPr lang="en-US" sz="1800" dirty="0"/>
              <a:t>by TG Public Benefit Grant, the Center for Children and Families and the </a:t>
            </a:r>
            <a:r>
              <a:rPr lang="en-US" sz="1800" dirty="0" smtClean="0"/>
              <a:t>SSW. Currently supported by Title V Dept. of Education HSI Grant.</a:t>
            </a:r>
          </a:p>
          <a:p>
            <a:pPr marL="349250" lvl="1" indent="0">
              <a:buNone/>
            </a:pPr>
            <a:r>
              <a:rPr lang="en-US" sz="1800" dirty="0" smtClean="0"/>
              <a:t>**Supported by Title V Dept. of Education HSI Grant.</a:t>
            </a:r>
          </a:p>
          <a:p>
            <a:pPr marL="349250" lvl="1" indent="0">
              <a:buNone/>
            </a:pPr>
            <a:r>
              <a:rPr lang="en-US" sz="1800" dirty="0" smtClean="0"/>
              <a:t>**Formerly supported by TG Public Benefit Grant and the Sociology Department.</a:t>
            </a:r>
            <a:endParaRPr lang="en-US" sz="1800" dirty="0"/>
          </a:p>
          <a:p>
            <a:pPr marL="349250" lvl="1" indent="0">
              <a:buNone/>
            </a:pPr>
            <a:endParaRPr lang="en-US" sz="2800" dirty="0"/>
          </a:p>
        </p:txBody>
      </p:sp>
    </p:spTree>
    <p:extLst>
      <p:ext uri="{BB962C8B-B14F-4D97-AF65-F5344CB8AC3E}">
        <p14:creationId xmlns:p14="http://schemas.microsoft.com/office/powerpoint/2010/main" val="1908630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Coordinator</a:t>
            </a:r>
            <a:endParaRPr lang="en-US" dirty="0"/>
          </a:p>
        </p:txBody>
      </p:sp>
      <p:sp>
        <p:nvSpPr>
          <p:cNvPr id="3" name="Content Placeholder 2"/>
          <p:cNvSpPr>
            <a:spLocks noGrp="1"/>
          </p:cNvSpPr>
          <p:nvPr>
            <p:ph idx="1"/>
          </p:nvPr>
        </p:nvSpPr>
        <p:spPr/>
        <p:txBody>
          <a:bodyPr/>
          <a:lstStyle/>
          <a:p>
            <a:r>
              <a:rPr lang="en-US" dirty="0" smtClean="0"/>
              <a:t>Coordinate with VPSA on student support services</a:t>
            </a:r>
          </a:p>
          <a:p>
            <a:r>
              <a:rPr lang="en-US" dirty="0" smtClean="0"/>
              <a:t>Supervise MSW interns</a:t>
            </a:r>
          </a:p>
          <a:p>
            <a:r>
              <a:rPr lang="en-US" dirty="0" smtClean="0"/>
              <a:t>Serve as Faculty Advisor for FACES student org</a:t>
            </a:r>
          </a:p>
          <a:p>
            <a:r>
              <a:rPr lang="en-US" dirty="0" smtClean="0"/>
              <a:t>Foster Care Advisory Council Chair</a:t>
            </a:r>
          </a:p>
          <a:p>
            <a:r>
              <a:rPr lang="en-US" dirty="0" smtClean="0"/>
              <a:t>Trainings: On campus/community</a:t>
            </a:r>
          </a:p>
          <a:p>
            <a:r>
              <a:rPr lang="en-US" dirty="0" smtClean="0"/>
              <a:t>Mentor</a:t>
            </a:r>
          </a:p>
          <a:p>
            <a:r>
              <a:rPr lang="en-US" dirty="0" smtClean="0"/>
              <a:t>1 course release (grant funded)</a:t>
            </a:r>
          </a:p>
        </p:txBody>
      </p:sp>
    </p:spTree>
    <p:extLst>
      <p:ext uri="{BB962C8B-B14F-4D97-AF65-F5344CB8AC3E}">
        <p14:creationId xmlns:p14="http://schemas.microsoft.com/office/powerpoint/2010/main" val="2047046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1977</TotalTime>
  <Words>1238</Words>
  <Application>Microsoft Macintosh PowerPoint</Application>
  <PresentationFormat>On-screen Show (4:3)</PresentationFormat>
  <Paragraphs>232</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Exhibit</vt:lpstr>
      <vt:lpstr>PowerPoint Presentation</vt:lpstr>
      <vt:lpstr>   Outline</vt:lpstr>
      <vt:lpstr>PowerPoint Presentation</vt:lpstr>
      <vt:lpstr>Evidence</vt:lpstr>
      <vt:lpstr>Inspiration</vt:lpstr>
      <vt:lpstr>Challenges</vt:lpstr>
      <vt:lpstr>Practice Guidelines</vt:lpstr>
      <vt:lpstr>          FACES Program Components</vt:lpstr>
      <vt:lpstr>Program Coordinator</vt:lpstr>
      <vt:lpstr>FACES Advocates: MSW Interns</vt:lpstr>
      <vt:lpstr>Student Support Services: VPSA</vt:lpstr>
      <vt:lpstr>Mentoring</vt:lpstr>
      <vt:lpstr>FACES Student Organization</vt:lpstr>
      <vt:lpstr>Foster Care Advisory Council</vt:lpstr>
      <vt:lpstr>FACES-Incorporating a Strengths Perspective</vt:lpstr>
      <vt:lpstr>Evaluating a Strengths Perspective</vt:lpstr>
      <vt:lpstr>Qualitative Data</vt:lpstr>
      <vt:lpstr>Redefining Identities</vt:lpstr>
      <vt:lpstr>Redefining Identities</vt:lpstr>
      <vt:lpstr>Supporting Autonomy</vt:lpstr>
      <vt:lpstr>Utilizing Assets</vt:lpstr>
      <vt:lpstr>Utilizing Assets</vt:lpstr>
      <vt:lpstr>PowerPoint Presentation</vt:lpstr>
      <vt:lpstr>FCA Success</vt:lpstr>
      <vt:lpstr>Jessica</vt:lpstr>
      <vt:lpstr>PowerPoint Presentation</vt:lpstr>
    </vt:vector>
  </TitlesOfParts>
  <Company>Texas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State User</dc:creator>
  <cp:lastModifiedBy>Texas State User</cp:lastModifiedBy>
  <cp:revision>120</cp:revision>
  <cp:lastPrinted>2012-05-21T18:29:00Z</cp:lastPrinted>
  <dcterms:created xsi:type="dcterms:W3CDTF">2014-05-30T02:32:53Z</dcterms:created>
  <dcterms:modified xsi:type="dcterms:W3CDTF">2014-06-02T16:47:43Z</dcterms:modified>
</cp:coreProperties>
</file>