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3"/>
  </p:notesMasterIdLst>
  <p:sldIdLst>
    <p:sldId id="269" r:id="rId2"/>
    <p:sldId id="270" r:id="rId3"/>
    <p:sldId id="265" r:id="rId4"/>
    <p:sldId id="274" r:id="rId5"/>
    <p:sldId id="268" r:id="rId6"/>
    <p:sldId id="264" r:id="rId7"/>
    <p:sldId id="260" r:id="rId8"/>
    <p:sldId id="273" r:id="rId9"/>
    <p:sldId id="257" r:id="rId10"/>
    <p:sldId id="258" r:id="rId11"/>
    <p:sldId id="27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9900"/>
    <a:srgbClr val="990000"/>
    <a:srgbClr val="FF6600"/>
    <a:srgbClr val="02173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59C6652-680D-48D5-814F-47DC28897FA0}" type="datetimeFigureOut">
              <a:rPr lang="en-US"/>
              <a:pPr>
                <a:defRPr/>
              </a:pPr>
              <a:t>6/2/2013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834120D-4E4D-4CB2-8EFD-BED77A02E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Welcome, to all those who are interested in becoming a Bearkat! We are so excited to have you here! My name is Scholar Colbourn and I work in the First Year Experience office. Our office houses the Sam Houston State University Forward Program.</a:t>
            </a:r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013CF06-C423-4393-8704-7333D3DBBC69}" type="slidenum">
              <a:rPr lang="en-US" sz="1200">
                <a:latin typeface="Calibri" pitchFamily="34" charset="0"/>
              </a:rPr>
              <a:pPr algn="r"/>
              <a:t>1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9945F7-D80B-4E92-9ECD-34D0D3723DB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2CF6F2A-4C64-4148-89F4-79C194C77B6D}" type="slidenum">
              <a:rPr lang="en-US" sz="1200">
                <a:latin typeface="+mn-lt"/>
              </a:rPr>
              <a:pPr algn="r">
                <a:defRPr/>
              </a:pPr>
              <a:t>8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9A0FD7-675F-49A9-9858-3E5A588AC46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055568-1873-4967-91EB-65272E13415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9"/>
          <p:cNvSpPr/>
          <p:nvPr/>
        </p:nvSpPr>
        <p:spPr>
          <a:xfrm rot="20707748">
            <a:off x="-617538" y="-652463"/>
            <a:ext cx="6664326" cy="3943351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11"/>
          <p:cNvSpPr/>
          <p:nvPr/>
        </p:nvSpPr>
        <p:spPr>
          <a:xfrm rot="20707748">
            <a:off x="6167438" y="-441325"/>
            <a:ext cx="3127375" cy="2425700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10"/>
          <p:cNvSpPr/>
          <p:nvPr/>
        </p:nvSpPr>
        <p:spPr>
          <a:xfrm rot="20707748">
            <a:off x="7143750" y="2001838"/>
            <a:ext cx="2679700" cy="4945062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ounded Rectangle 8"/>
          <p:cNvSpPr/>
          <p:nvPr/>
        </p:nvSpPr>
        <p:spPr>
          <a:xfrm rot="20707748">
            <a:off x="-206375" y="3322638"/>
            <a:ext cx="7378700" cy="4557712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5" y="3632676"/>
            <a:ext cx="5985159" cy="1606102"/>
          </a:xfrm>
        </p:spPr>
        <p:txBody>
          <a:bodyPr/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6" y="5027231"/>
            <a:ext cx="4655297" cy="1128495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 rot="20700000">
            <a:off x="6742113" y="2312988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AF80D52-18D8-45A7-8574-9F9FBF956B90}" type="datetimeFigureOut">
              <a:rPr lang="en-US"/>
              <a:pPr>
                <a:defRPr/>
              </a:pPr>
              <a:t>6/2/2013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 rot="20700000">
            <a:off x="6551613" y="1528763"/>
            <a:ext cx="24653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 rot="20700000">
            <a:off x="6451600" y="1162050"/>
            <a:ext cx="2133600" cy="420688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9717C19-6A27-4F0B-8A28-3FAC8A5F2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1"/>
          <p:cNvSpPr/>
          <p:nvPr/>
        </p:nvSpPr>
        <p:spPr>
          <a:xfrm rot="20707748">
            <a:off x="-895350" y="-766763"/>
            <a:ext cx="8332788" cy="5894388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12"/>
          <p:cNvSpPr/>
          <p:nvPr/>
        </p:nvSpPr>
        <p:spPr>
          <a:xfrm rot="20707748">
            <a:off x="65088" y="5089525"/>
            <a:ext cx="8528050" cy="2911475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13"/>
          <p:cNvSpPr/>
          <p:nvPr/>
        </p:nvSpPr>
        <p:spPr>
          <a:xfrm rot="20707748">
            <a:off x="8534400" y="3840163"/>
            <a:ext cx="1011238" cy="2994025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ounded Rectangle 14"/>
          <p:cNvSpPr/>
          <p:nvPr/>
        </p:nvSpPr>
        <p:spPr>
          <a:xfrm rot="20707748">
            <a:off x="7588250" y="-322263"/>
            <a:ext cx="1976438" cy="407352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4" y="4760431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5" y="984582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 rot="20700000">
            <a:off x="6996113" y="6238875"/>
            <a:ext cx="1524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A845-3A02-4A7E-9D0D-F25777D4EAAC}" type="datetimeFigureOut">
              <a:rPr lang="en-US"/>
              <a:pPr>
                <a:defRPr/>
              </a:pPr>
              <a:t>6/2/2013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 rot="20700000">
            <a:off x="5321300" y="6094413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 rot="20700000">
            <a:off x="8181975" y="3246438"/>
            <a:ext cx="90805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90F23F2-ED1B-4C6A-8F56-79139FB26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1"/>
          <p:cNvSpPr/>
          <p:nvPr/>
        </p:nvSpPr>
        <p:spPr>
          <a:xfrm rot="20707748">
            <a:off x="-882650" y="-625475"/>
            <a:ext cx="7440613" cy="7346950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12"/>
          <p:cNvSpPr/>
          <p:nvPr/>
        </p:nvSpPr>
        <p:spPr>
          <a:xfrm rot="20707748">
            <a:off x="3227388" y="6273800"/>
            <a:ext cx="4395787" cy="1168400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13"/>
          <p:cNvSpPr/>
          <p:nvPr/>
        </p:nvSpPr>
        <p:spPr>
          <a:xfrm rot="20707748">
            <a:off x="7659688" y="5459413"/>
            <a:ext cx="1709737" cy="1538287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ounded Rectangle 14"/>
          <p:cNvSpPr/>
          <p:nvPr/>
        </p:nvSpPr>
        <p:spPr>
          <a:xfrm rot="20707748">
            <a:off x="6665913" y="-490538"/>
            <a:ext cx="3067050" cy="5811838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3" y="1075674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 rot="20700000">
            <a:off x="7753350" y="5888038"/>
            <a:ext cx="1244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55A6F98-A944-4F38-BA7F-4E31B1E50250}" type="datetimeFigureOut">
              <a:rPr lang="en-US"/>
              <a:pPr>
                <a:defRPr/>
              </a:pPr>
              <a:t>6/2/2013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 rot="20700000">
            <a:off x="4997450" y="6188075"/>
            <a:ext cx="238125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 rot="20700000">
            <a:off x="7689850" y="5641975"/>
            <a:ext cx="1244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36F6D29-8FC4-4135-807C-66099333F4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8"/>
          <p:cNvSpPr/>
          <p:nvPr/>
        </p:nvSpPr>
        <p:spPr>
          <a:xfrm rot="907748">
            <a:off x="-865188" y="850900"/>
            <a:ext cx="3614738" cy="6151563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12"/>
          <p:cNvSpPr/>
          <p:nvPr/>
        </p:nvSpPr>
        <p:spPr>
          <a:xfrm rot="907748">
            <a:off x="17463" y="-511175"/>
            <a:ext cx="3735387" cy="1387475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13"/>
          <p:cNvSpPr/>
          <p:nvPr/>
        </p:nvSpPr>
        <p:spPr>
          <a:xfrm rot="907748">
            <a:off x="2146300" y="6589713"/>
            <a:ext cx="1981200" cy="536575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ounded Rectangle 14"/>
          <p:cNvSpPr/>
          <p:nvPr/>
        </p:nvSpPr>
        <p:spPr>
          <a:xfrm rot="907748">
            <a:off x="3184525" y="-554038"/>
            <a:ext cx="6783388" cy="7826376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3" y="2921989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30" y="959717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688" y="608013"/>
            <a:ext cx="1789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5DF06-7C9E-4FF2-97F2-FF7C4769EC00}" type="datetimeFigureOut">
              <a:rPr lang="en-US"/>
              <a:pPr>
                <a:defRPr/>
              </a:pPr>
              <a:t>6/2/2013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563" y="6176963"/>
            <a:ext cx="23923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238" y="300038"/>
            <a:ext cx="22875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90074-906E-4F0B-BAE6-33A8E54B3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6"/>
          <p:cNvSpPr/>
          <p:nvPr/>
        </p:nvSpPr>
        <p:spPr>
          <a:xfrm rot="900000">
            <a:off x="-57150" y="-1017588"/>
            <a:ext cx="7412038" cy="3438526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17"/>
          <p:cNvSpPr/>
          <p:nvPr/>
        </p:nvSpPr>
        <p:spPr>
          <a:xfrm rot="900000">
            <a:off x="-776288" y="2417763"/>
            <a:ext cx="6997701" cy="5080000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18"/>
          <p:cNvSpPr/>
          <p:nvPr/>
        </p:nvSpPr>
        <p:spPr>
          <a:xfrm rot="900000">
            <a:off x="6337300" y="3775075"/>
            <a:ext cx="3103563" cy="3544888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ounded Rectangle 19"/>
          <p:cNvSpPr/>
          <p:nvPr/>
        </p:nvSpPr>
        <p:spPr>
          <a:xfrm rot="900000">
            <a:off x="7327900" y="-104775"/>
            <a:ext cx="2351088" cy="3821113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7" y="2921829"/>
            <a:ext cx="5690855" cy="1570680"/>
          </a:xfrm>
        </p:spPr>
        <p:txBody>
          <a:bodyPr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2"/>
            <a:ext cx="5271544" cy="1500187"/>
          </a:xfrm>
        </p:spPr>
        <p:txBody>
          <a:bodyPr anchor="t"/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638" y="3760788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D1679B6-73E3-4CAB-B2CA-5790841DBFC3}" type="datetimeFigureOut">
              <a:rPr lang="en-US"/>
              <a:pPr>
                <a:defRPr/>
              </a:pPr>
              <a:t>6/2/2013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438" y="3170238"/>
            <a:ext cx="19272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7088" y="2660650"/>
            <a:ext cx="682625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70F4358-AF95-4AB2-8838-30C195B4C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6"/>
          <p:cNvSpPr/>
          <p:nvPr/>
        </p:nvSpPr>
        <p:spPr>
          <a:xfrm rot="20707748">
            <a:off x="-882650" y="-625475"/>
            <a:ext cx="7439025" cy="7343775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17"/>
          <p:cNvSpPr/>
          <p:nvPr/>
        </p:nvSpPr>
        <p:spPr>
          <a:xfrm rot="20707748">
            <a:off x="3236913" y="6275388"/>
            <a:ext cx="4387850" cy="1165225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ounded Rectangle 18"/>
          <p:cNvSpPr/>
          <p:nvPr/>
        </p:nvSpPr>
        <p:spPr>
          <a:xfrm rot="20707748">
            <a:off x="7661275" y="5462588"/>
            <a:ext cx="1708150" cy="1535112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ounded Rectangle 19"/>
          <p:cNvSpPr/>
          <p:nvPr/>
        </p:nvSpPr>
        <p:spPr>
          <a:xfrm rot="20707748">
            <a:off x="6667500" y="-490538"/>
            <a:ext cx="3065463" cy="5811838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4" y="2231025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2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1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 rot="20700000">
            <a:off x="7756525" y="5888038"/>
            <a:ext cx="1241425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4BD22A4-DCFF-4A9C-B041-00D32E4640D8}" type="datetimeFigureOut">
              <a:rPr lang="en-US"/>
              <a:pPr>
                <a:defRPr/>
              </a:pPr>
              <a:t>6/2/2013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 rot="20700000">
            <a:off x="4054475" y="5494338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 rot="20700000">
            <a:off x="7689850" y="5643563"/>
            <a:ext cx="1241425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1923664-0B2D-4EEC-93B0-832480CE7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52"/>
          <p:cNvSpPr/>
          <p:nvPr/>
        </p:nvSpPr>
        <p:spPr>
          <a:xfrm rot="20707748">
            <a:off x="-882650" y="-625475"/>
            <a:ext cx="7439025" cy="7343775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ounded Rectangle 53"/>
          <p:cNvSpPr/>
          <p:nvPr/>
        </p:nvSpPr>
        <p:spPr>
          <a:xfrm rot="20707748">
            <a:off x="3236913" y="6275388"/>
            <a:ext cx="4387850" cy="1165225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54"/>
          <p:cNvSpPr/>
          <p:nvPr/>
        </p:nvSpPr>
        <p:spPr>
          <a:xfrm rot="20707748">
            <a:off x="7661275" y="5462588"/>
            <a:ext cx="1708150" cy="1535112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ounded Rectangle 55"/>
          <p:cNvSpPr/>
          <p:nvPr/>
        </p:nvSpPr>
        <p:spPr>
          <a:xfrm rot="20707748">
            <a:off x="6667500" y="-490538"/>
            <a:ext cx="3065463" cy="5811838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2" y="1406871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7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10" y="687504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9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>
          <a:xfrm rot="20700000">
            <a:off x="7753350" y="5888038"/>
            <a:ext cx="1244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A4ADE40-82F5-4FC4-B74B-9EDE1D615235}" type="datetimeFigureOut">
              <a:rPr lang="en-US"/>
              <a:pPr>
                <a:defRPr/>
              </a:pPr>
              <a:t>6/2/2013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>
          <a:xfrm rot="20700000">
            <a:off x="4051300" y="5495925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 rot="20700000">
            <a:off x="7689850" y="5641975"/>
            <a:ext cx="1244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28427A7-657F-4C33-A7DC-4D00C6689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0"/>
          <p:cNvSpPr/>
          <p:nvPr/>
        </p:nvSpPr>
        <p:spPr>
          <a:xfrm rot="907748">
            <a:off x="-865188" y="850900"/>
            <a:ext cx="3614738" cy="6151563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ounded Rectangle 21"/>
          <p:cNvSpPr/>
          <p:nvPr/>
        </p:nvSpPr>
        <p:spPr>
          <a:xfrm rot="907748">
            <a:off x="17463" y="-511175"/>
            <a:ext cx="3735387" cy="1387475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22"/>
          <p:cNvSpPr/>
          <p:nvPr/>
        </p:nvSpPr>
        <p:spPr>
          <a:xfrm rot="907748">
            <a:off x="2146300" y="6589713"/>
            <a:ext cx="1981200" cy="536575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23"/>
          <p:cNvSpPr/>
          <p:nvPr/>
        </p:nvSpPr>
        <p:spPr>
          <a:xfrm rot="907748">
            <a:off x="3184525" y="-554038"/>
            <a:ext cx="6783388" cy="7826376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2275" y="612775"/>
            <a:ext cx="17922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85F1A-9E7C-49C7-BAFF-A42B8E349A55}" type="datetimeFigureOut">
              <a:rPr lang="en-US"/>
              <a:pPr>
                <a:defRPr/>
              </a:pPr>
              <a:t>6/2/2013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963" y="6100763"/>
            <a:ext cx="30511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2063" y="301625"/>
            <a:ext cx="2286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0DC61-3733-424F-B28F-1AB5B2F6D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 rot="900000">
            <a:off x="-371475" y="-1217613"/>
            <a:ext cx="8577263" cy="6343651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ounded Rectangle 12"/>
          <p:cNvSpPr/>
          <p:nvPr/>
        </p:nvSpPr>
        <p:spPr>
          <a:xfrm rot="900000">
            <a:off x="-449263" y="5208588"/>
            <a:ext cx="7470776" cy="2486025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ounded Rectangle 13"/>
          <p:cNvSpPr/>
          <p:nvPr/>
        </p:nvSpPr>
        <p:spPr>
          <a:xfrm rot="900000">
            <a:off x="7192963" y="6483350"/>
            <a:ext cx="1931987" cy="63500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14"/>
          <p:cNvSpPr/>
          <p:nvPr/>
        </p:nvSpPr>
        <p:spPr>
          <a:xfrm rot="900000">
            <a:off x="8126413" y="92075"/>
            <a:ext cx="1879600" cy="6415088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575" y="592772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ED47B6D-413C-4115-9208-88FAB362E18E}" type="datetimeFigureOut">
              <a:rPr lang="en-US"/>
              <a:pPr>
                <a:defRPr/>
              </a:pPr>
              <a:t>6/2/2013</a:t>
            </a:fld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550" y="5988050"/>
            <a:ext cx="3124200" cy="293688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363" y="5570538"/>
            <a:ext cx="715962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BD10869-374A-4E40-9B7C-6CF04D882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2"/>
          <p:cNvSpPr/>
          <p:nvPr/>
        </p:nvSpPr>
        <p:spPr>
          <a:xfrm rot="20707748">
            <a:off x="-896938" y="-623888"/>
            <a:ext cx="7286626" cy="60404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13"/>
          <p:cNvSpPr/>
          <p:nvPr/>
        </p:nvSpPr>
        <p:spPr>
          <a:xfrm rot="20707748">
            <a:off x="65088" y="5378450"/>
            <a:ext cx="7442200" cy="2476500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ounded Rectangle 14"/>
          <p:cNvSpPr/>
          <p:nvPr/>
        </p:nvSpPr>
        <p:spPr>
          <a:xfrm rot="20707748">
            <a:off x="7661275" y="5459413"/>
            <a:ext cx="1708150" cy="1538287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ounded Rectangle 15"/>
          <p:cNvSpPr/>
          <p:nvPr/>
        </p:nvSpPr>
        <p:spPr>
          <a:xfrm rot="20707748">
            <a:off x="6673850" y="-490538"/>
            <a:ext cx="3059113" cy="5810251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9" y="997934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4" y="5144590"/>
            <a:ext cx="3930375" cy="988131"/>
          </a:xfrm>
        </p:spPr>
        <p:txBody>
          <a:bodyPr/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 rot="20700000">
            <a:off x="7753350" y="5888038"/>
            <a:ext cx="1244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9FB3A50-466B-472E-9DA9-2E59320E44A8}" type="datetimeFigureOut">
              <a:rPr lang="en-US"/>
              <a:pPr>
                <a:defRPr/>
              </a:pPr>
              <a:t>6/2/2013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 rot="20700000">
            <a:off x="4264025" y="6099175"/>
            <a:ext cx="3062288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 rot="20700000">
            <a:off x="7689850" y="5641975"/>
            <a:ext cx="1244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656D199-048C-44DB-909C-BC95CC541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 rot="900000">
            <a:off x="-533400" y="-979488"/>
            <a:ext cx="6672263" cy="6821488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15"/>
          <p:cNvSpPr/>
          <p:nvPr/>
        </p:nvSpPr>
        <p:spPr>
          <a:xfrm rot="900000">
            <a:off x="-284163" y="5969000"/>
            <a:ext cx="5300663" cy="1497013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ounded Rectangle 16"/>
          <p:cNvSpPr/>
          <p:nvPr/>
        </p:nvSpPr>
        <p:spPr>
          <a:xfrm rot="900000">
            <a:off x="6931025" y="-242888"/>
            <a:ext cx="2433638" cy="1384301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ounded Rectangle 17"/>
          <p:cNvSpPr/>
          <p:nvPr/>
        </p:nvSpPr>
        <p:spPr>
          <a:xfrm rot="900000">
            <a:off x="5899150" y="1282700"/>
            <a:ext cx="3843338" cy="61785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4" y="2744936"/>
            <a:ext cx="5036383" cy="1997131"/>
          </a:xfrm>
        </p:spPr>
        <p:txBody>
          <a:bodyPr anchor="t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2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/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938" y="571500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E9E1E45-F165-488C-A2BF-AC6E7E2E2E65}" type="datetimeFigureOut">
              <a:rPr lang="en-US"/>
              <a:pPr>
                <a:defRPr/>
              </a:pPr>
              <a:t>6/2/2013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700" y="5162550"/>
            <a:ext cx="297656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913" y="390525"/>
            <a:ext cx="196215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73944C5-1662-4A7E-88F2-7B4A68ADB2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Scan1080Base.png"/>
          <p:cNvPicPr>
            <a:picLocks noChangeAspect="1"/>
          </p:cNvPicPr>
          <p:nvPr/>
        </p:nvPicPr>
        <p:blipFill>
          <a:blip r:embed="rId13">
            <a:lum bright="-3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893" y="2807493"/>
            <a:ext cx="5321300" cy="18399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613" cy="4783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2B33502F-6454-45F7-94D9-733FDACF1796}" type="datetimeFigureOut">
              <a:rPr lang="en-US"/>
              <a:pPr>
                <a:defRPr/>
              </a:pPr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0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2788" y="5318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F28D0A-DD3F-4815-B568-8AD9BB205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</p:sldLayoutIdLst>
  <p:transition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125" indent="-365125" algn="l" rtl="0" eaLnBrk="0" fontAlgn="base" hangingPunct="0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0250" indent="-365125" algn="l" rtl="0" eaLnBrk="0" fontAlgn="base" hangingPunct="0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6963" indent="-319088" algn="l" rtl="0" eaLnBrk="0" fontAlgn="base" hangingPunct="0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3050" algn="l" rtl="0" eaLnBrk="0" fontAlgn="base" hangingPunct="0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4650" indent="-273050" algn="l" rtl="0" eaLnBrk="0" fontAlgn="base" hangingPunct="0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su.edu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tej003@shsu.edu" TargetMode="Externa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 rot="20700000">
            <a:off x="-6350" y="2016125"/>
            <a:ext cx="6396038" cy="112871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algn="r" eaLnBrk="1" hangingPunct="1">
              <a:buFont typeface="Wingdings" pitchFamily="2" charset="2"/>
              <a:buNone/>
              <a:defRPr/>
            </a:pPr>
            <a:r>
              <a:rPr lang="en-US" sz="3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Best Practices and Techniques to Identify,  Track, &amp; Retain Students</a:t>
            </a:r>
            <a:r>
              <a:rPr lang="en-US" smtClean="0">
                <a:effectLst/>
              </a:rPr>
              <a:t> </a:t>
            </a:r>
          </a:p>
        </p:txBody>
      </p:sp>
      <p:sp>
        <p:nvSpPr>
          <p:cNvPr id="14338" name="Text Box 8"/>
          <p:cNvSpPr txBox="1">
            <a:spLocks noChangeArrowheads="1"/>
          </p:cNvSpPr>
          <p:nvPr/>
        </p:nvSpPr>
        <p:spPr bwMode="auto">
          <a:xfrm>
            <a:off x="762000" y="5334000"/>
            <a:ext cx="60960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Presented by:</a:t>
            </a:r>
          </a:p>
          <a:p>
            <a:pPr>
              <a:spcBef>
                <a:spcPct val="50000"/>
              </a:spcBef>
            </a:pPr>
            <a:r>
              <a:rPr lang="en-US" b="1"/>
              <a:t>Dr. Christine Norton (Texas State University) </a:t>
            </a:r>
          </a:p>
          <a:p>
            <a:pPr>
              <a:spcBef>
                <a:spcPct val="50000"/>
              </a:spcBef>
            </a:pPr>
            <a:r>
              <a:rPr lang="en-US" b="1"/>
              <a:t>Terri Jaggers (Sam Houston State University)</a:t>
            </a:r>
          </a:p>
        </p:txBody>
      </p:sp>
      <p:pic>
        <p:nvPicPr>
          <p:cNvPr id="14339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5486400"/>
            <a:ext cx="11430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10" descr="tsu_600x5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3962400"/>
            <a:ext cx="1333500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21734"/>
            </a:gs>
            <a:gs pos="100000">
              <a:schemeClr val="bg2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 rot="17100000">
            <a:off x="-631824" y="2925762"/>
            <a:ext cx="5067300" cy="16922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73E87"/>
                  </a:outerShdw>
                </a:effectLst>
              </a:rPr>
              <a:t>Question/Answer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type="body" idx="4294967295"/>
          </p:nvPr>
        </p:nvSpPr>
        <p:spPr>
          <a:xfrm>
            <a:off x="3657600" y="2438400"/>
            <a:ext cx="5270500" cy="3905250"/>
          </a:xfr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en-US" smtClean="0">
                <a:effectLst>
                  <a:outerShdw blurRad="38100" dist="38100" dir="2700000" algn="tl">
                    <a:srgbClr val="073E87"/>
                  </a:outerShdw>
                </a:effectLst>
              </a:rPr>
              <a:t>Has your college/university successfully implemented a unique practice you can share?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smtClean="0">
              <a:effectLst>
                <a:outerShdw blurRad="38100" dist="38100" dir="2700000" algn="tl">
                  <a:srgbClr val="073E87"/>
                </a:outerShdw>
              </a:effectLst>
            </a:endParaRP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en-US" smtClean="0">
                <a:effectLst>
                  <a:outerShdw blurRad="38100" dist="38100" dir="2700000" algn="tl">
                    <a:srgbClr val="073E87"/>
                  </a:outerShdw>
                </a:effectLst>
              </a:rPr>
              <a:t>Are there any barriers you have faced that you would like to discuss?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sz="2000" smtClean="0">
              <a:effectLst>
                <a:outerShdw blurRad="38100" dist="38100" dir="2700000" algn="tl">
                  <a:srgbClr val="073E87"/>
                </a:outerShdw>
              </a:effectLst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000" smtClean="0">
                <a:effectLst>
                  <a:outerShdw blurRad="38100" dist="38100" dir="2700000" algn="tl">
                    <a:srgbClr val="073E87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217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533400" y="685800"/>
            <a:ext cx="5029200" cy="673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Contact Information:</a:t>
            </a:r>
          </a:p>
          <a:p>
            <a:pPr>
              <a:spcBef>
                <a:spcPct val="50000"/>
              </a:spcBef>
            </a:pPr>
            <a:endParaRPr lang="en-US" sz="1200"/>
          </a:p>
          <a:p>
            <a:pPr>
              <a:spcBef>
                <a:spcPct val="50000"/>
              </a:spcBef>
            </a:pPr>
            <a:r>
              <a:rPr lang="en-US"/>
              <a:t>	</a:t>
            </a:r>
            <a:r>
              <a:rPr lang="en-US" sz="2000"/>
              <a:t>Christine Lynn Norton</a:t>
            </a:r>
            <a:r>
              <a:rPr lang="en-US" sz="1400"/>
              <a:t>, PhD, LCSW</a:t>
            </a:r>
          </a:p>
          <a:p>
            <a:pPr>
              <a:spcBef>
                <a:spcPct val="50000"/>
              </a:spcBef>
            </a:pPr>
            <a:r>
              <a:rPr lang="en-US" sz="1400"/>
              <a:t>	</a:t>
            </a:r>
            <a:r>
              <a:rPr lang="en-US" sz="1600"/>
              <a:t>Assistant Professor, School of Social Work</a:t>
            </a:r>
          </a:p>
          <a:p>
            <a:pPr>
              <a:spcBef>
                <a:spcPct val="50000"/>
              </a:spcBef>
            </a:pPr>
            <a:r>
              <a:rPr lang="en-US" sz="1600"/>
              <a:t>	Texas State University, San Marcos</a:t>
            </a:r>
          </a:p>
          <a:p>
            <a:pPr>
              <a:spcBef>
                <a:spcPct val="50000"/>
              </a:spcBef>
            </a:pPr>
            <a:r>
              <a:rPr lang="en-US" sz="1600"/>
              <a:t>	512-245-4562</a:t>
            </a:r>
          </a:p>
          <a:p>
            <a:pPr>
              <a:spcBef>
                <a:spcPct val="50000"/>
              </a:spcBef>
            </a:pPr>
            <a:r>
              <a:rPr lang="en-US" sz="1600"/>
              <a:t>	Email:  CN19@txstate.edu</a:t>
            </a:r>
          </a:p>
          <a:p>
            <a:endParaRPr lang="en-US" sz="1600"/>
          </a:p>
          <a:p>
            <a:endParaRPr lang="en-US" sz="1600"/>
          </a:p>
          <a:p>
            <a:endParaRPr lang="en-US" sz="1400"/>
          </a:p>
          <a:p>
            <a:endParaRPr lang="en-US" sz="1400"/>
          </a:p>
          <a:p>
            <a:pPr>
              <a:lnSpc>
                <a:spcPct val="150000"/>
              </a:lnSpc>
            </a:pPr>
            <a:r>
              <a:rPr lang="en-US" sz="1400"/>
              <a:t>	</a:t>
            </a:r>
            <a:r>
              <a:rPr lang="en-US" sz="2000"/>
              <a:t>Terri Jaggers</a:t>
            </a:r>
          </a:p>
          <a:p>
            <a:pPr>
              <a:lnSpc>
                <a:spcPct val="150000"/>
              </a:lnSpc>
            </a:pPr>
            <a:r>
              <a:rPr lang="en-US" sz="1400"/>
              <a:t>	</a:t>
            </a:r>
            <a:r>
              <a:rPr lang="en-US" sz="1600"/>
              <a:t>Adjunct Professor, Communication Studies</a:t>
            </a:r>
          </a:p>
          <a:p>
            <a:pPr>
              <a:lnSpc>
                <a:spcPct val="150000"/>
              </a:lnSpc>
            </a:pPr>
            <a:r>
              <a:rPr lang="en-US" sz="1600"/>
              <a:t>	Sam Houston State University</a:t>
            </a:r>
          </a:p>
          <a:p>
            <a:pPr>
              <a:lnSpc>
                <a:spcPct val="150000"/>
              </a:lnSpc>
            </a:pPr>
            <a:r>
              <a:rPr lang="en-US" sz="1600"/>
              <a:t>	936-294-4318</a:t>
            </a:r>
          </a:p>
          <a:p>
            <a:pPr>
              <a:lnSpc>
                <a:spcPct val="150000"/>
              </a:lnSpc>
            </a:pPr>
            <a:r>
              <a:rPr lang="en-US" sz="1600"/>
              <a:t>	Email:  tej003@shsu.edu </a:t>
            </a:r>
          </a:p>
          <a:p>
            <a:pPr>
              <a:lnSpc>
                <a:spcPct val="150000"/>
              </a:lnSpc>
            </a:pPr>
            <a:endParaRPr lang="en-US" sz="1600"/>
          </a:p>
          <a:p>
            <a:pPr>
              <a:spcBef>
                <a:spcPct val="50000"/>
              </a:spcBef>
            </a:pPr>
            <a:endParaRPr lang="en-US" sz="1600"/>
          </a:p>
          <a:p>
            <a:pPr>
              <a:spcBef>
                <a:spcPct val="50000"/>
              </a:spcBef>
            </a:pPr>
            <a:endParaRPr lang="en-US" sz="1400"/>
          </a:p>
          <a:p>
            <a:pPr>
              <a:spcBef>
                <a:spcPct val="50000"/>
              </a:spcBef>
            </a:pP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217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5"/>
          <p:cNvSpPr txBox="1">
            <a:spLocks noChangeArrowheads="1"/>
          </p:cNvSpPr>
          <p:nvPr/>
        </p:nvSpPr>
        <p:spPr bwMode="auto">
          <a:xfrm>
            <a:off x="304800" y="381000"/>
            <a:ext cx="487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Rockwell"/>
              </a:rPr>
              <a:t>Overview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990600" y="2286000"/>
            <a:ext cx="7620000" cy="4572000"/>
          </a:xfrm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of Programs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50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en-US" sz="240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Texas State University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en-US" sz="240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Sam Houston State University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Best Practices &amp; Techniques to Identify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students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50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en-US" sz="240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Internal Boards/Committees </a:t>
            </a:r>
            <a:r>
              <a:rPr lang="en-US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(FACES, Forward)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en-US" sz="240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Community Advisory Board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Tracking and Retaining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5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en-US" sz="240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TSU Grant, TSU Student Association</a:t>
            </a:r>
            <a:r>
              <a:rPr lang="en-US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en-US" sz="240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SHSU’s </a:t>
            </a:r>
            <a:r>
              <a:rPr lang="en-US" sz="2400" i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Pay It Forward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Questions/Answers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i="1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50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895600"/>
            <a:ext cx="5691188" cy="87153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320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TSU Overview</a:t>
            </a:r>
          </a:p>
        </p:txBody>
      </p:sp>
      <p:pic>
        <p:nvPicPr>
          <p:cNvPr id="30725" name="Picture 5" descr="texas_state_university_logo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304800"/>
            <a:ext cx="49530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-76200" y="3695700"/>
            <a:ext cx="922020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	Contact Info:</a:t>
            </a:r>
          </a:p>
          <a:p>
            <a:pPr>
              <a:spcBef>
                <a:spcPct val="50000"/>
              </a:spcBef>
            </a:pPr>
            <a:r>
              <a:rPr lang="en-US"/>
              <a:t>		</a:t>
            </a:r>
            <a:r>
              <a:rPr lang="en-US" sz="2000"/>
              <a:t>Christine Lynn Norton</a:t>
            </a:r>
            <a:r>
              <a:rPr lang="en-US"/>
              <a:t>, PhD, LCSW</a:t>
            </a:r>
          </a:p>
          <a:p>
            <a:pPr>
              <a:spcBef>
                <a:spcPct val="50000"/>
              </a:spcBef>
            </a:pPr>
            <a:r>
              <a:rPr lang="en-US"/>
              <a:t>		Assistant Professor, School of Social Work</a:t>
            </a:r>
          </a:p>
          <a:p>
            <a:pPr>
              <a:spcBef>
                <a:spcPct val="50000"/>
              </a:spcBef>
            </a:pPr>
            <a:r>
              <a:rPr lang="en-US"/>
              <a:t>		Texas State University, San Marcos</a:t>
            </a:r>
          </a:p>
          <a:p>
            <a:pPr>
              <a:spcBef>
                <a:spcPct val="50000"/>
              </a:spcBef>
            </a:pPr>
            <a:r>
              <a:rPr lang="en-US"/>
              <a:t>		512-245-4562</a:t>
            </a:r>
          </a:p>
          <a:p>
            <a:pPr>
              <a:spcBef>
                <a:spcPct val="50000"/>
              </a:spcBef>
            </a:pPr>
            <a:r>
              <a:rPr lang="en-US"/>
              <a:t>		Email:  CN19@txstate.edu</a:t>
            </a:r>
          </a:p>
          <a:p>
            <a:pPr>
              <a:spcBef>
                <a:spcPct val="50000"/>
              </a:spcBef>
            </a:pPr>
            <a:endParaRPr lang="en-US" sz="1200"/>
          </a:p>
          <a:p>
            <a:pPr>
              <a:spcBef>
                <a:spcPct val="50000"/>
              </a:spcBef>
            </a:pPr>
            <a:r>
              <a:rPr lang="en-US"/>
              <a:t>	www.vpsa.txstate.edu/programs-and-services/Foster-Care-Alumni.html</a:t>
            </a:r>
          </a:p>
        </p:txBody>
      </p:sp>
      <p:pic>
        <p:nvPicPr>
          <p:cNvPr id="30738" name="Picture 18" descr="th?id=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4876800"/>
            <a:ext cx="2286000" cy="11080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" y="2971800"/>
            <a:ext cx="5691188" cy="871538"/>
          </a:xfr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l" eaLnBrk="1" hangingPunct="1"/>
            <a:r>
              <a:rPr lang="en-US" sz="320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SHSU Overview</a:t>
            </a:r>
          </a:p>
        </p:txBody>
      </p:sp>
      <p:pic>
        <p:nvPicPr>
          <p:cNvPr id="47108" name="Picture 2" descr="http://www.universityparent.com/sites/default/files/imagecache/onlineguide_article_photo/Official-Paw-cle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72952">
            <a:off x="6677025" y="4324350"/>
            <a:ext cx="1800225" cy="18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0" name="Picture 6" descr="SH Logo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152400"/>
            <a:ext cx="5715000" cy="1598613"/>
          </a:xfrm>
          <a:prstGeom prst="rect">
            <a:avLst/>
          </a:prstGeom>
          <a:noFill/>
        </p:spPr>
      </p:pic>
      <p:sp>
        <p:nvSpPr>
          <p:cNvPr id="47111" name="Text Box 3"/>
          <p:cNvSpPr txBox="1">
            <a:spLocks noChangeArrowheads="1"/>
          </p:cNvSpPr>
          <p:nvPr/>
        </p:nvSpPr>
        <p:spPr bwMode="auto">
          <a:xfrm>
            <a:off x="457200" y="3581400"/>
            <a:ext cx="822960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Contact Info:</a:t>
            </a:r>
          </a:p>
          <a:p>
            <a:pPr>
              <a:spcBef>
                <a:spcPct val="50000"/>
              </a:spcBef>
            </a:pPr>
            <a:r>
              <a:rPr lang="en-US"/>
              <a:t>	</a:t>
            </a:r>
            <a:r>
              <a:rPr lang="en-US" sz="2000"/>
              <a:t>Terri Jaggers</a:t>
            </a: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	Adjunct Professor, Communication Studies</a:t>
            </a:r>
          </a:p>
          <a:p>
            <a:pPr>
              <a:spcBef>
                <a:spcPct val="50000"/>
              </a:spcBef>
            </a:pPr>
            <a:r>
              <a:rPr lang="en-US"/>
              <a:t>	Sam Houston State University</a:t>
            </a:r>
          </a:p>
          <a:p>
            <a:pPr>
              <a:spcBef>
                <a:spcPct val="50000"/>
              </a:spcBef>
            </a:pPr>
            <a:r>
              <a:rPr lang="en-US"/>
              <a:t>	936-294-4318</a:t>
            </a:r>
          </a:p>
          <a:p>
            <a:pPr>
              <a:spcBef>
                <a:spcPct val="50000"/>
              </a:spcBef>
            </a:pPr>
            <a:r>
              <a:rPr lang="en-US"/>
              <a:t>	Email:  </a:t>
            </a:r>
            <a:r>
              <a:rPr lang="en-US">
                <a:hlinkClick r:id="rId5"/>
              </a:rPr>
              <a:t>tej003@shsu.edu</a:t>
            </a:r>
            <a:r>
              <a:rPr lang="en-US"/>
              <a:t> </a:t>
            </a:r>
          </a:p>
          <a:p>
            <a:pPr>
              <a:spcBef>
                <a:spcPct val="50000"/>
              </a:spcBef>
            </a:pPr>
            <a:endParaRPr lang="en-US" sz="1200"/>
          </a:p>
          <a:p>
            <a:pPr>
              <a:spcBef>
                <a:spcPct val="50000"/>
              </a:spcBef>
            </a:pPr>
            <a:r>
              <a:rPr lang="en-US"/>
              <a:t>http://www.shsu.edu/dept/fye/forward/index.html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217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5"/>
          <p:cNvSpPr txBox="1">
            <a:spLocks noChangeArrowheads="1"/>
          </p:cNvSpPr>
          <p:nvPr/>
        </p:nvSpPr>
        <p:spPr bwMode="auto">
          <a:xfrm>
            <a:off x="533400" y="381000"/>
            <a:ext cx="487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Rockwell"/>
              </a:rPr>
              <a:t>Best Practices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4114800" y="1447800"/>
            <a:ext cx="5029200" cy="5078413"/>
          </a:xfrm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Intra-University Program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i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Foster Care Alumni Creating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i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Educational Success</a:t>
            </a:r>
            <a:r>
              <a:rPr lang="en-US" sz="2400" smtClean="0">
                <a:effectLst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effectLst/>
              </a:rPr>
              <a:t>        </a:t>
            </a:r>
            <a:r>
              <a:rPr lang="en-US" sz="2400" i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(aka FACES)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Additional</a:t>
            </a:r>
            <a:r>
              <a:rPr lang="en-US" sz="3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2532" name="Picture 9" descr="tsu_600x5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057400"/>
            <a:ext cx="3238500" cy="269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217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5"/>
          <p:cNvSpPr txBox="1">
            <a:spLocks noChangeArrowheads="1"/>
          </p:cNvSpPr>
          <p:nvPr/>
        </p:nvSpPr>
        <p:spPr bwMode="auto">
          <a:xfrm>
            <a:off x="533400" y="381000"/>
            <a:ext cx="487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Rockwell"/>
              </a:rPr>
              <a:t>Best Practices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657600" y="1779588"/>
            <a:ext cx="4659313" cy="507841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50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Intra-University Program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50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000" i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Professional Learning Community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i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(aka Forward Committee)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50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Outreach (services/needs for students)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50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Internal (foster alumni email)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External (PAL, ETV, Alumni Assoc.)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50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Orientation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50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Saturday@Sam</a:t>
            </a:r>
            <a:r>
              <a:rPr lang="en-US" sz="200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50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Financial Considerations </a:t>
            </a:r>
            <a:endParaRPr lang="en-US" sz="25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5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Alumni Funding outreach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9460" name="Picture 14" descr="http://www.sportsflagsandpennants.com/images_products/sam_houston_state_university_garden_flag_56899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" y="1828800"/>
            <a:ext cx="28575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217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962400" y="9906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>
                <a:solidFill>
                  <a:schemeClr val="tx1"/>
                </a:solidFill>
              </a:rPr>
              <a:t>Orientation</a:t>
            </a:r>
            <a:r>
              <a:rPr lang="en-US" sz="120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5" name="Oval 4"/>
          <p:cNvSpPr/>
          <p:nvPr/>
        </p:nvSpPr>
        <p:spPr>
          <a:xfrm>
            <a:off x="3200400" y="57912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chemeClr val="tx1"/>
                </a:solidFill>
                <a:latin typeface="Arial" charset="0"/>
                <a:cs typeface="Arial" charset="0"/>
              </a:rPr>
              <a:t>CPS/PAL</a:t>
            </a:r>
          </a:p>
        </p:txBody>
      </p:sp>
      <p:sp>
        <p:nvSpPr>
          <p:cNvPr id="6" name="Oval 5"/>
          <p:cNvSpPr/>
          <p:nvPr/>
        </p:nvSpPr>
        <p:spPr>
          <a:xfrm>
            <a:off x="6400800" y="52578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>
                <a:solidFill>
                  <a:schemeClr val="tx1"/>
                </a:solidFill>
                <a:latin typeface="Arial" charset="0"/>
                <a:cs typeface="Arial" charset="0"/>
              </a:rPr>
              <a:t>Student Advising Center</a:t>
            </a:r>
          </a:p>
        </p:txBody>
      </p:sp>
      <p:sp>
        <p:nvSpPr>
          <p:cNvPr id="7" name="Oval 6"/>
          <p:cNvSpPr/>
          <p:nvPr/>
        </p:nvSpPr>
        <p:spPr>
          <a:xfrm>
            <a:off x="609600" y="31242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>
                <a:solidFill>
                  <a:schemeClr val="tx1"/>
                </a:solidFill>
                <a:latin typeface="Arial" charset="0"/>
                <a:cs typeface="Arial" charset="0"/>
              </a:rPr>
              <a:t>Financial Aid &amp; Work Study</a:t>
            </a:r>
          </a:p>
        </p:txBody>
      </p:sp>
      <p:sp>
        <p:nvSpPr>
          <p:cNvPr id="8" name="Oval 7"/>
          <p:cNvSpPr/>
          <p:nvPr/>
        </p:nvSpPr>
        <p:spPr>
          <a:xfrm>
            <a:off x="6781800" y="20574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>
                <a:solidFill>
                  <a:schemeClr val="tx1"/>
                </a:solidFill>
                <a:latin typeface="Arial" charset="0"/>
                <a:cs typeface="Arial" charset="0"/>
              </a:rPr>
              <a:t>Student</a:t>
            </a:r>
          </a:p>
          <a:p>
            <a:pPr algn="ctr">
              <a:defRPr/>
            </a:pPr>
            <a:r>
              <a:rPr lang="en-US" sz="1200" b="1">
                <a:solidFill>
                  <a:schemeClr val="tx1"/>
                </a:solidFill>
                <a:latin typeface="Arial" charset="0"/>
                <a:cs typeface="Arial" charset="0"/>
              </a:rPr>
              <a:t>Success</a:t>
            </a:r>
          </a:p>
          <a:p>
            <a:pPr algn="ctr">
              <a:defRPr/>
            </a:pPr>
            <a:r>
              <a:rPr lang="en-US" sz="1200" b="1">
                <a:solidFill>
                  <a:schemeClr val="tx1"/>
                </a:solidFill>
                <a:latin typeface="Arial" charset="0"/>
                <a:cs typeface="Arial" charset="0"/>
              </a:rPr>
              <a:t>Initiatives</a:t>
            </a:r>
          </a:p>
        </p:txBody>
      </p:sp>
      <p:sp>
        <p:nvSpPr>
          <p:cNvPr id="9" name="Oval 8"/>
          <p:cNvSpPr/>
          <p:nvPr/>
        </p:nvSpPr>
        <p:spPr>
          <a:xfrm>
            <a:off x="1143000" y="21336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chemeClr val="tx1"/>
                </a:solidFill>
                <a:latin typeface="Arial" charset="0"/>
                <a:cs typeface="Arial" charset="0"/>
              </a:rPr>
              <a:t>Career Services</a:t>
            </a:r>
          </a:p>
        </p:txBody>
      </p:sp>
      <p:sp>
        <p:nvSpPr>
          <p:cNvPr id="10" name="Oval 9"/>
          <p:cNvSpPr/>
          <p:nvPr/>
        </p:nvSpPr>
        <p:spPr>
          <a:xfrm>
            <a:off x="5638800" y="12192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chemeClr val="tx1"/>
                </a:solidFill>
                <a:latin typeface="Arial" charset="0"/>
                <a:cs typeface="Arial" charset="0"/>
              </a:rPr>
              <a:t>Grants</a:t>
            </a:r>
          </a:p>
        </p:txBody>
      </p:sp>
      <p:sp>
        <p:nvSpPr>
          <p:cNvPr id="11" name="Oval 10"/>
          <p:cNvSpPr/>
          <p:nvPr/>
        </p:nvSpPr>
        <p:spPr>
          <a:xfrm>
            <a:off x="1600200" y="52578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b="1">
                <a:solidFill>
                  <a:schemeClr val="tx1"/>
                </a:solidFill>
                <a:latin typeface="Arial" charset="0"/>
                <a:cs typeface="Arial" charset="0"/>
              </a:rPr>
              <a:t>Admissions</a:t>
            </a:r>
          </a:p>
        </p:txBody>
      </p:sp>
      <p:sp>
        <p:nvSpPr>
          <p:cNvPr id="12" name="Oval 11"/>
          <p:cNvSpPr/>
          <p:nvPr/>
        </p:nvSpPr>
        <p:spPr>
          <a:xfrm>
            <a:off x="7086600" y="41910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>
                <a:solidFill>
                  <a:schemeClr val="tx1"/>
                </a:solidFill>
                <a:latin typeface="Arial" charset="0"/>
                <a:cs typeface="Arial" charset="0"/>
              </a:rPr>
              <a:t>Student</a:t>
            </a:r>
          </a:p>
          <a:p>
            <a:pPr algn="ctr">
              <a:defRPr/>
            </a:pPr>
            <a:r>
              <a:rPr lang="en-US" sz="1200" b="1">
                <a:solidFill>
                  <a:schemeClr val="tx1"/>
                </a:solidFill>
                <a:latin typeface="Arial" charset="0"/>
                <a:cs typeface="Arial" charset="0"/>
              </a:rPr>
              <a:t>Services</a:t>
            </a:r>
          </a:p>
        </p:txBody>
      </p:sp>
      <p:sp>
        <p:nvSpPr>
          <p:cNvPr id="13" name="Oval 12"/>
          <p:cNvSpPr/>
          <p:nvPr/>
        </p:nvSpPr>
        <p:spPr>
          <a:xfrm>
            <a:off x="7391400" y="31242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b="1">
                <a:solidFill>
                  <a:schemeClr val="tx1"/>
                </a:solidFill>
                <a:latin typeface="Arial" charset="0"/>
                <a:cs typeface="Arial" charset="0"/>
              </a:rPr>
              <a:t>Counseling Center</a:t>
            </a:r>
          </a:p>
        </p:txBody>
      </p:sp>
      <p:sp>
        <p:nvSpPr>
          <p:cNvPr id="14" name="Oval 13"/>
          <p:cNvSpPr/>
          <p:nvPr/>
        </p:nvSpPr>
        <p:spPr>
          <a:xfrm>
            <a:off x="914400" y="42672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>
                <a:solidFill>
                  <a:schemeClr val="tx1"/>
                </a:solidFill>
                <a:latin typeface="Arial" charset="0"/>
                <a:cs typeface="Arial" charset="0"/>
              </a:rPr>
              <a:t>Residence Life &amp; Dining</a:t>
            </a:r>
          </a:p>
        </p:txBody>
      </p:sp>
      <p:sp>
        <p:nvSpPr>
          <p:cNvPr id="15" name="Oval 14"/>
          <p:cNvSpPr/>
          <p:nvPr/>
        </p:nvSpPr>
        <p:spPr>
          <a:xfrm>
            <a:off x="4800600" y="57912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b="1">
                <a:solidFill>
                  <a:schemeClr val="tx1"/>
                </a:solidFill>
                <a:latin typeface="Arial" charset="0"/>
                <a:cs typeface="Arial" charset="0"/>
              </a:rPr>
              <a:t>Money</a:t>
            </a:r>
          </a:p>
          <a:p>
            <a:pPr algn="ctr">
              <a:defRPr/>
            </a:pPr>
            <a:r>
              <a:rPr lang="en-US" sz="1000" b="1">
                <a:solidFill>
                  <a:schemeClr val="tx1"/>
                </a:solidFill>
                <a:latin typeface="Arial" charset="0"/>
                <a:cs typeface="Arial" charset="0"/>
              </a:rPr>
              <a:t>Management</a:t>
            </a:r>
          </a:p>
        </p:txBody>
      </p:sp>
      <p:sp>
        <p:nvSpPr>
          <p:cNvPr id="20494" name="TextBox 16"/>
          <p:cNvSpPr txBox="1">
            <a:spLocks noChangeArrowheads="1"/>
          </p:cNvSpPr>
          <p:nvPr/>
        </p:nvSpPr>
        <p:spPr bwMode="auto">
          <a:xfrm>
            <a:off x="0" y="1524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i="1"/>
              <a:t>Professional Learning Community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5257800" y="1295400"/>
            <a:ext cx="506413" cy="122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858000" y="1905000"/>
            <a:ext cx="3810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endCxn id="13" idx="0"/>
          </p:cNvCxnSpPr>
          <p:nvPr/>
        </p:nvCxnSpPr>
        <p:spPr>
          <a:xfrm rot="16200000" flipH="1">
            <a:off x="7810500" y="2857500"/>
            <a:ext cx="3048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 flipH="1" flipV="1">
            <a:off x="8001794" y="4114006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7581900" y="5067300"/>
            <a:ext cx="381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6096000" y="5943600"/>
            <a:ext cx="457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819400" y="5943600"/>
            <a:ext cx="457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9" idx="7"/>
          </p:cNvCxnSpPr>
          <p:nvPr/>
        </p:nvCxnSpPr>
        <p:spPr>
          <a:xfrm rot="5400000" flipH="1" flipV="1">
            <a:off x="3724275" y="1179513"/>
            <a:ext cx="122238" cy="354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6200000" flipH="1">
            <a:off x="1714500" y="5143500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1257301" y="4152900"/>
            <a:ext cx="3810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29" idx="3"/>
          </p:cNvCxnSpPr>
          <p:nvPr/>
        </p:nvCxnSpPr>
        <p:spPr>
          <a:xfrm flipV="1">
            <a:off x="2286000" y="2011363"/>
            <a:ext cx="354013" cy="198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2438400" y="12954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b="1">
                <a:solidFill>
                  <a:schemeClr val="tx1"/>
                </a:solidFill>
                <a:latin typeface="Arial" charset="0"/>
                <a:cs typeface="Arial" charset="0"/>
              </a:rPr>
              <a:t>Community</a:t>
            </a:r>
          </a:p>
          <a:p>
            <a:pPr algn="ctr">
              <a:defRPr/>
            </a:pPr>
            <a:r>
              <a:rPr lang="en-US" sz="1100" b="1">
                <a:solidFill>
                  <a:schemeClr val="tx1"/>
                </a:solidFill>
                <a:latin typeface="Arial" charset="0"/>
                <a:cs typeface="Arial" charset="0"/>
              </a:rPr>
              <a:t>Involvement</a:t>
            </a:r>
          </a:p>
        </p:txBody>
      </p:sp>
      <p:cxnSp>
        <p:nvCxnSpPr>
          <p:cNvPr id="66" name="Straight Connector 65"/>
          <p:cNvCxnSpPr/>
          <p:nvPr/>
        </p:nvCxnSpPr>
        <p:spPr>
          <a:xfrm rot="5400000" flipH="1" flipV="1">
            <a:off x="1295400" y="2971800"/>
            <a:ext cx="228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5" idx="6"/>
            <a:endCxn id="15" idx="2"/>
          </p:cNvCxnSpPr>
          <p:nvPr/>
        </p:nvCxnSpPr>
        <p:spPr>
          <a:xfrm>
            <a:off x="4572000" y="62103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9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2819400"/>
            <a:ext cx="4648200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217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962400" y="9906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200" b="1">
              <a:solidFill>
                <a:schemeClr val="tx1"/>
              </a:solidFill>
            </a:endParaRPr>
          </a:p>
          <a:p>
            <a:pPr algn="ctr"/>
            <a:r>
              <a:rPr lang="en-US" sz="1200" b="1">
                <a:solidFill>
                  <a:schemeClr val="tx1"/>
                </a:solidFill>
              </a:rPr>
              <a:t> CPS/Child Welfare Board</a:t>
            </a:r>
            <a:r>
              <a:rPr lang="en-US" sz="120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5" name="Oval 4"/>
          <p:cNvSpPr/>
          <p:nvPr/>
        </p:nvSpPr>
        <p:spPr>
          <a:xfrm>
            <a:off x="3200400" y="57912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>
                <a:solidFill>
                  <a:schemeClr val="tx1"/>
                </a:solidFill>
                <a:latin typeface="Arial" charset="0"/>
                <a:cs typeface="Arial" charset="0"/>
              </a:rPr>
              <a:t>Corporate</a:t>
            </a:r>
          </a:p>
        </p:txBody>
      </p:sp>
      <p:sp>
        <p:nvSpPr>
          <p:cNvPr id="6" name="Oval 5"/>
          <p:cNvSpPr/>
          <p:nvPr/>
        </p:nvSpPr>
        <p:spPr>
          <a:xfrm>
            <a:off x="6400800" y="52578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>
                <a:solidFill>
                  <a:schemeClr val="tx1"/>
                </a:solidFill>
                <a:latin typeface="Arial" charset="0"/>
                <a:cs typeface="Arial" charset="0"/>
              </a:rPr>
              <a:t>All City </a:t>
            </a:r>
            <a:r>
              <a:rPr lang="en-US" sz="1000" b="1">
                <a:solidFill>
                  <a:schemeClr val="tx1"/>
                </a:solidFill>
                <a:latin typeface="Arial" charset="0"/>
                <a:cs typeface="Arial" charset="0"/>
              </a:rPr>
              <a:t>Departments</a:t>
            </a:r>
          </a:p>
        </p:txBody>
      </p:sp>
      <p:sp>
        <p:nvSpPr>
          <p:cNvPr id="7" name="Oval 6"/>
          <p:cNvSpPr/>
          <p:nvPr/>
        </p:nvSpPr>
        <p:spPr>
          <a:xfrm>
            <a:off x="609600" y="31242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>
                <a:solidFill>
                  <a:schemeClr val="tx1"/>
                </a:solidFill>
                <a:latin typeface="Arial" charset="0"/>
                <a:cs typeface="Arial" charset="0"/>
              </a:rPr>
              <a:t> State and local Foster Parents Assocs.</a:t>
            </a:r>
          </a:p>
        </p:txBody>
      </p:sp>
      <p:sp>
        <p:nvSpPr>
          <p:cNvPr id="8" name="Oval 7"/>
          <p:cNvSpPr/>
          <p:nvPr/>
        </p:nvSpPr>
        <p:spPr>
          <a:xfrm>
            <a:off x="6781800" y="20574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>
                <a:solidFill>
                  <a:schemeClr val="tx1"/>
                </a:solidFill>
                <a:latin typeface="Arial" charset="0"/>
                <a:cs typeface="Arial" charset="0"/>
              </a:rPr>
              <a:t>County Judge</a:t>
            </a:r>
          </a:p>
        </p:txBody>
      </p:sp>
      <p:sp>
        <p:nvSpPr>
          <p:cNvPr id="9" name="Oval 8"/>
          <p:cNvSpPr/>
          <p:nvPr/>
        </p:nvSpPr>
        <p:spPr>
          <a:xfrm>
            <a:off x="1143000" y="21336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Arial" charset="0"/>
                <a:cs typeface="Arial" charset="0"/>
              </a:rPr>
              <a:t>Private Agencies</a:t>
            </a:r>
          </a:p>
        </p:txBody>
      </p:sp>
      <p:sp>
        <p:nvSpPr>
          <p:cNvPr id="10" name="Oval 9"/>
          <p:cNvSpPr/>
          <p:nvPr/>
        </p:nvSpPr>
        <p:spPr>
          <a:xfrm>
            <a:off x="5638800" y="12192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Arial" charset="0"/>
                <a:cs typeface="Arial" charset="0"/>
              </a:rPr>
              <a:t>MC CASA</a:t>
            </a:r>
          </a:p>
        </p:txBody>
      </p:sp>
      <p:sp>
        <p:nvSpPr>
          <p:cNvPr id="11" name="Oval 10"/>
          <p:cNvSpPr/>
          <p:nvPr/>
        </p:nvSpPr>
        <p:spPr>
          <a:xfrm>
            <a:off x="1600200" y="52578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100" b="1">
                <a:solidFill>
                  <a:schemeClr val="tx1"/>
                </a:solidFill>
                <a:latin typeface="Arial" charset="0"/>
                <a:cs typeface="Arial" charset="0"/>
              </a:rPr>
              <a:t>Churches &amp; Ministries</a:t>
            </a:r>
            <a:endParaRPr lang="en-US" sz="900" b="1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7086600" y="41910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>
                <a:solidFill>
                  <a:schemeClr val="tx1"/>
                </a:solidFill>
                <a:latin typeface="Arial" charset="0"/>
                <a:cs typeface="Arial" charset="0"/>
              </a:rPr>
              <a:t>Mayor’s Office</a:t>
            </a:r>
          </a:p>
        </p:txBody>
      </p:sp>
      <p:sp>
        <p:nvSpPr>
          <p:cNvPr id="13" name="Oval 12"/>
          <p:cNvSpPr/>
          <p:nvPr/>
        </p:nvSpPr>
        <p:spPr>
          <a:xfrm>
            <a:off x="7391400" y="31242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00" b="1">
                <a:solidFill>
                  <a:schemeClr val="tx1"/>
                </a:solidFill>
                <a:latin typeface="Arial" charset="0"/>
                <a:cs typeface="Arial" charset="0"/>
              </a:rPr>
              <a:t>Commissioner’s </a:t>
            </a:r>
            <a:r>
              <a:rPr lang="en-US" sz="1000" b="1">
                <a:solidFill>
                  <a:schemeClr val="tx1"/>
                </a:solidFill>
                <a:latin typeface="Arial" charset="0"/>
                <a:cs typeface="Arial" charset="0"/>
              </a:rPr>
              <a:t>Court</a:t>
            </a:r>
          </a:p>
        </p:txBody>
      </p:sp>
      <p:sp>
        <p:nvSpPr>
          <p:cNvPr id="14" name="Oval 13"/>
          <p:cNvSpPr/>
          <p:nvPr/>
        </p:nvSpPr>
        <p:spPr>
          <a:xfrm>
            <a:off x="914400" y="42672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>
                <a:solidFill>
                  <a:schemeClr val="tx1"/>
                </a:solidFill>
                <a:latin typeface="Arial" charset="0"/>
                <a:cs typeface="Arial" charset="0"/>
              </a:rPr>
              <a:t>Non-Profit Orgs.</a:t>
            </a:r>
          </a:p>
        </p:txBody>
      </p:sp>
      <p:sp>
        <p:nvSpPr>
          <p:cNvPr id="15" name="Oval 14"/>
          <p:cNvSpPr/>
          <p:nvPr/>
        </p:nvSpPr>
        <p:spPr>
          <a:xfrm>
            <a:off x="4800600" y="57912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100" b="1">
                <a:solidFill>
                  <a:schemeClr val="tx1"/>
                </a:solidFill>
                <a:latin typeface="Arial" charset="0"/>
                <a:cs typeface="Arial" charset="0"/>
              </a:rPr>
              <a:t>Texas Political offices &amp; officials</a:t>
            </a:r>
            <a:endParaRPr lang="en-US" sz="1000" b="1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45070" name="TextBox 16"/>
          <p:cNvSpPr txBox="1">
            <a:spLocks noChangeArrowheads="1"/>
          </p:cNvSpPr>
          <p:nvPr/>
        </p:nvSpPr>
        <p:spPr bwMode="auto">
          <a:xfrm>
            <a:off x="457200" y="2286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i="1"/>
              <a:t>Community Advisory Board</a:t>
            </a:r>
            <a:endParaRPr lang="en-US" sz="2000" i="1"/>
          </a:p>
        </p:txBody>
      </p:sp>
      <p:cxnSp>
        <p:nvCxnSpPr>
          <p:cNvPr id="36" name="Straight Connector 35"/>
          <p:cNvCxnSpPr/>
          <p:nvPr/>
        </p:nvCxnSpPr>
        <p:spPr>
          <a:xfrm>
            <a:off x="5257800" y="1295400"/>
            <a:ext cx="506413" cy="122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858000" y="1905000"/>
            <a:ext cx="3810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endCxn id="13" idx="0"/>
          </p:cNvCxnSpPr>
          <p:nvPr/>
        </p:nvCxnSpPr>
        <p:spPr>
          <a:xfrm rot="16200000" flipH="1">
            <a:off x="7810500" y="2857500"/>
            <a:ext cx="3048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 flipH="1" flipV="1">
            <a:off x="8001794" y="4114006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7581900" y="5067300"/>
            <a:ext cx="381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6096000" y="5943600"/>
            <a:ext cx="457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819400" y="5943600"/>
            <a:ext cx="457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9" idx="7"/>
          </p:cNvCxnSpPr>
          <p:nvPr/>
        </p:nvCxnSpPr>
        <p:spPr>
          <a:xfrm rot="5400000" flipH="1" flipV="1">
            <a:off x="3724275" y="1179513"/>
            <a:ext cx="122238" cy="354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6200000" flipH="1">
            <a:off x="1714500" y="5143500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1106488" y="4151312"/>
            <a:ext cx="3810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29" idx="3"/>
          </p:cNvCxnSpPr>
          <p:nvPr/>
        </p:nvCxnSpPr>
        <p:spPr>
          <a:xfrm flipV="1">
            <a:off x="2133600" y="1905000"/>
            <a:ext cx="381000" cy="274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2438400" y="129540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100" b="1">
                <a:solidFill>
                  <a:schemeClr val="tx1"/>
                </a:solidFill>
                <a:latin typeface="Arial" charset="0"/>
                <a:cs typeface="Arial" charset="0"/>
              </a:rPr>
              <a:t>Colleges and Universities</a:t>
            </a:r>
          </a:p>
        </p:txBody>
      </p:sp>
      <p:cxnSp>
        <p:nvCxnSpPr>
          <p:cNvPr id="66" name="Straight Connector 65"/>
          <p:cNvCxnSpPr/>
          <p:nvPr/>
        </p:nvCxnSpPr>
        <p:spPr>
          <a:xfrm rot="5400000" flipH="1" flipV="1">
            <a:off x="1295400" y="2971800"/>
            <a:ext cx="228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5" idx="6"/>
            <a:endCxn id="15" idx="2"/>
          </p:cNvCxnSpPr>
          <p:nvPr/>
        </p:nvCxnSpPr>
        <p:spPr>
          <a:xfrm>
            <a:off x="4572000" y="62103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87" name="Text Box 31"/>
          <p:cNvSpPr txBox="1">
            <a:spLocks noChangeArrowheads="1"/>
          </p:cNvSpPr>
          <p:nvPr/>
        </p:nvSpPr>
        <p:spPr bwMode="auto">
          <a:xfrm>
            <a:off x="3200400" y="2895600"/>
            <a:ext cx="2743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i="1"/>
              <a:t>Total of 30 Organization Members</a:t>
            </a:r>
          </a:p>
          <a:p>
            <a:pPr>
              <a:spcBef>
                <a:spcPct val="50000"/>
              </a:spcBef>
            </a:pPr>
            <a:endParaRPr lang="en-US" sz="3200"/>
          </a:p>
        </p:txBody>
      </p:sp>
      <p:cxnSp>
        <p:nvCxnSpPr>
          <p:cNvPr id="2" name="Straight Connector 51"/>
          <p:cNvCxnSpPr>
            <a:endCxn id="13" idx="0"/>
          </p:cNvCxnSpPr>
          <p:nvPr/>
        </p:nvCxnSpPr>
        <p:spPr>
          <a:xfrm rot="16200000" flipH="1">
            <a:off x="1104900" y="342900"/>
            <a:ext cx="91440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14"/>
          <p:cNvSpPr/>
          <p:nvPr/>
        </p:nvSpPr>
        <p:spPr>
          <a:xfrm>
            <a:off x="0" y="0"/>
            <a:ext cx="1371600" cy="8382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b="1">
                <a:solidFill>
                  <a:schemeClr val="tx1"/>
                </a:solidFill>
                <a:latin typeface="Arial" charset="0"/>
                <a:cs typeface="Arial" charset="0"/>
              </a:rPr>
              <a:t>SHSU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7100000">
            <a:off x="-634206" y="2921794"/>
            <a:ext cx="5065712" cy="16954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Tracking and Retaining</a:t>
            </a:r>
          </a:p>
        </p:txBody>
      </p:sp>
      <p:sp>
        <p:nvSpPr>
          <p:cNvPr id="7" name="Content Placeholder 6"/>
          <p:cNvSpPr>
            <a:spLocks/>
          </p:cNvSpPr>
          <p:nvPr/>
        </p:nvSpPr>
        <p:spPr bwMode="auto">
          <a:xfrm>
            <a:off x="3646488" y="1322388"/>
            <a:ext cx="4659312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SzPct val="160000"/>
              <a:buFontTx/>
              <a:buChar char="•"/>
            </a:pPr>
            <a:r>
              <a:rPr lang="en-US" sz="28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ockwell"/>
              </a:rPr>
              <a:t>TSU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SzPct val="160000"/>
            </a:pPr>
            <a:r>
              <a:rPr lang="en-US" sz="2500">
                <a:effectLst>
                  <a:outerShdw blurRad="38100" dist="38100" dir="2700000" algn="tl">
                    <a:srgbClr val="000000"/>
                  </a:outerShdw>
                </a:effectLst>
                <a:latin typeface="Rockwell"/>
              </a:rPr>
              <a:t>	Grant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None/>
            </a:pPr>
            <a:r>
              <a:rPr lang="en-US" sz="2500">
                <a:effectLst>
                  <a:outerShdw blurRad="38100" dist="38100" dir="2700000" algn="tl">
                    <a:srgbClr val="000000"/>
                  </a:outerShdw>
                </a:effectLst>
                <a:latin typeface="Rockwell"/>
              </a:rPr>
              <a:t>	Student Organization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None/>
            </a:pPr>
            <a:endParaRPr lang="en-US" sz="2500">
              <a:effectLst>
                <a:outerShdw blurRad="38100" dist="38100" dir="2700000" algn="tl">
                  <a:srgbClr val="000000"/>
                </a:outerShdw>
              </a:effectLst>
              <a:latin typeface="Rockwell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SzPct val="160000"/>
              <a:buFontTx/>
              <a:buChar char="•"/>
            </a:pPr>
            <a:r>
              <a:rPr lang="en-US" sz="28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ockwell"/>
              </a:rPr>
              <a:t>SHSU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SzPct val="160000"/>
            </a:pPr>
            <a:r>
              <a:rPr lang="en-US" sz="25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ockwell"/>
              </a:rPr>
              <a:t>  	</a:t>
            </a:r>
            <a:r>
              <a:rPr lang="en-US" sz="2500">
                <a:effectLst>
                  <a:outerShdw blurRad="38100" dist="38100" dir="2700000" algn="tl">
                    <a:srgbClr val="000000"/>
                  </a:outerShdw>
                </a:effectLst>
                <a:latin typeface="Rockwell"/>
              </a:rPr>
              <a:t>Internal Research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None/>
            </a:pPr>
            <a:r>
              <a:rPr lang="en-US" sz="2500">
                <a:effectLst>
                  <a:outerShdw blurRad="38100" dist="38100" dir="2700000" algn="tl">
                    <a:srgbClr val="000000"/>
                  </a:outerShdw>
                </a:effectLst>
                <a:latin typeface="Rockwell"/>
              </a:rPr>
              <a:t>	</a:t>
            </a:r>
            <a:r>
              <a:rPr lang="en-US" sz="2500" i="1">
                <a:effectLst>
                  <a:outerShdw blurRad="38100" dist="38100" dir="2700000" algn="tl">
                    <a:srgbClr val="000000"/>
                  </a:outerShdw>
                </a:effectLst>
                <a:latin typeface="Rockwell"/>
              </a:rPr>
              <a:t>Pay It Forward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None/>
            </a:pPr>
            <a:endParaRPr lang="en-US" sz="2500">
              <a:effectLst>
                <a:outerShdw blurRad="38100" dist="38100" dir="2700000" algn="tl">
                  <a:srgbClr val="000000"/>
                </a:outerShdw>
              </a:effectLst>
              <a:latin typeface="Rockwel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</TotalTime>
  <Words>339</Words>
  <Application>Microsoft Office PowerPoint</Application>
  <PresentationFormat>On-screen Show (4:3)</PresentationFormat>
  <Paragraphs>129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12</vt:i4>
      </vt:variant>
      <vt:variant>
        <vt:lpstr>Slide Titles</vt:lpstr>
      </vt:variant>
      <vt:variant>
        <vt:i4>11</vt:i4>
      </vt:variant>
    </vt:vector>
  </HeadingPairs>
  <TitlesOfParts>
    <vt:vector size="27" baseType="lpstr">
      <vt:lpstr>Arial</vt:lpstr>
      <vt:lpstr>Rockwell</vt:lpstr>
      <vt:lpstr>Wingdings</vt:lpstr>
      <vt:lpstr>Calibri</vt:lpstr>
      <vt:lpstr>Kilter</vt:lpstr>
      <vt:lpstr>Kilter</vt:lpstr>
      <vt:lpstr>Kilter</vt:lpstr>
      <vt:lpstr>Kilter</vt:lpstr>
      <vt:lpstr>Kilter</vt:lpstr>
      <vt:lpstr>Kilter</vt:lpstr>
      <vt:lpstr>Kilter</vt:lpstr>
      <vt:lpstr>Kilter</vt:lpstr>
      <vt:lpstr>Kilter</vt:lpstr>
      <vt:lpstr>Kilter</vt:lpstr>
      <vt:lpstr>Kilter</vt:lpstr>
      <vt:lpstr>Kilter</vt:lpstr>
      <vt:lpstr>Slide 1</vt:lpstr>
      <vt:lpstr>Slide 2</vt:lpstr>
      <vt:lpstr>TSU Overview</vt:lpstr>
      <vt:lpstr>SHSU Overview</vt:lpstr>
      <vt:lpstr>Slide 5</vt:lpstr>
      <vt:lpstr>Slide 6</vt:lpstr>
      <vt:lpstr>Slide 7</vt:lpstr>
      <vt:lpstr>Slide 8</vt:lpstr>
      <vt:lpstr>Tracking and Retaining</vt:lpstr>
      <vt:lpstr>Question/Answer</vt:lpstr>
      <vt:lpstr>Slide 11</vt:lpstr>
    </vt:vector>
  </TitlesOfParts>
  <Company>Sam Houston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Colbourn, Scholar</dc:creator>
  <cp:lastModifiedBy>Terri Jaggers</cp:lastModifiedBy>
  <cp:revision>28</cp:revision>
  <dcterms:created xsi:type="dcterms:W3CDTF">2012-11-01T13:42:34Z</dcterms:created>
  <dcterms:modified xsi:type="dcterms:W3CDTF">2013-06-03T01:22:01Z</dcterms:modified>
</cp:coreProperties>
</file>