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69" r:id="rId2"/>
    <p:sldId id="270" r:id="rId3"/>
    <p:sldId id="265" r:id="rId4"/>
    <p:sldId id="274" r:id="rId5"/>
    <p:sldId id="268" r:id="rId6"/>
    <p:sldId id="264" r:id="rId7"/>
    <p:sldId id="260" r:id="rId8"/>
    <p:sldId id="273" r:id="rId9"/>
    <p:sldId id="257" r:id="rId10"/>
    <p:sldId id="258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9900"/>
    <a:srgbClr val="990000"/>
    <a:srgbClr val="FF6600"/>
    <a:srgbClr val="0217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9C6652-680D-48D5-814F-47DC28897FA0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34120D-4E4D-4CB2-8EFD-BED77A02E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Welcome, to all those who are interested in becoming a Bearkat! We are so excited to have you here! My name is Scholar Colbourn and I work in the First Year Experience office. Our office houses the Sam Houston State University Forward Program.</a:t>
            </a: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13CF06-C423-4393-8704-7333D3DBBC69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9945F7-D80B-4E92-9ECD-34D0D3723D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2CF6F2A-4C64-4148-89F4-79C194C77B6D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A0FD7-675F-49A9-9858-3E5A588AC4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55568-1873-4967-91EB-65272E1341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 rot="20707748">
            <a:off x="-617538" y="-652463"/>
            <a:ext cx="6664326" cy="3943351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1"/>
          <p:cNvSpPr/>
          <p:nvPr/>
        </p:nvSpPr>
        <p:spPr>
          <a:xfrm rot="20707748">
            <a:off x="6167438" y="-441325"/>
            <a:ext cx="3127375" cy="2425700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0"/>
          <p:cNvSpPr/>
          <p:nvPr/>
        </p:nvSpPr>
        <p:spPr>
          <a:xfrm rot="20707748">
            <a:off x="7143750" y="2001838"/>
            <a:ext cx="2679700" cy="4945062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8"/>
          <p:cNvSpPr/>
          <p:nvPr/>
        </p:nvSpPr>
        <p:spPr>
          <a:xfrm rot="20707748">
            <a:off x="-206375" y="3322638"/>
            <a:ext cx="7378700" cy="4557712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5" y="3632676"/>
            <a:ext cx="5985159" cy="1606102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6" y="5027231"/>
            <a:ext cx="4655297" cy="11284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742113" y="2312988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F80D52-18D8-45A7-8574-9F9FBF956B90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6551613" y="1528763"/>
            <a:ext cx="24653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6451600" y="1162050"/>
            <a:ext cx="2133600" cy="42068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717C19-6A27-4F0B-8A28-3FAC8A5F2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95350" y="-766763"/>
            <a:ext cx="8332788" cy="58943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65088" y="5089525"/>
            <a:ext cx="8528050" cy="2911475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8534400" y="3840163"/>
            <a:ext cx="1011238" cy="2994025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588250" y="-322263"/>
            <a:ext cx="1976438" cy="407352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4" y="4760431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5" y="984582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996113" y="6238875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A845-3A02-4A7E-9D0D-F25777D4EAAC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5321300" y="6094413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8181975" y="3246438"/>
            <a:ext cx="9080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90F23F2-ED1B-4C6A-8F56-79139FB26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82650" y="-625475"/>
            <a:ext cx="7440613" cy="7346950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3227388" y="6273800"/>
            <a:ext cx="4395787" cy="1168400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7659688" y="5459413"/>
            <a:ext cx="1709737" cy="153828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6665913" y="-490538"/>
            <a:ext cx="3067050" cy="5811838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3" y="1075674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55A6F98-A944-4F38-BA7F-4E31B1E50250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4997450" y="6188075"/>
            <a:ext cx="238125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36F6D29-8FC4-4135-807C-66099333F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3" y="2921989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30" y="959717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688" y="608013"/>
            <a:ext cx="1789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DF06-7C9E-4FF2-97F2-FF7C4769EC00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563" y="6176963"/>
            <a:ext cx="2392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238" y="300038"/>
            <a:ext cx="2287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90074-906E-4F0B-BAE6-33A8E54B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7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8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19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7" y="2921829"/>
            <a:ext cx="5690855" cy="1570680"/>
          </a:xfrm>
        </p:spPr>
        <p:txBody>
          <a:bodyPr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2"/>
            <a:ext cx="5271544" cy="1500187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638" y="3760788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D1679B6-73E3-4CAB-B2CA-5790841DBFC3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438" y="3170238"/>
            <a:ext cx="1927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7088" y="2660650"/>
            <a:ext cx="6826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70F4358-AF95-4AB2-8838-30C195B4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7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8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9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4" y="2231025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2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1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6525" y="5888038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4BD22A4-DCFF-4A9C-B041-00D32E4640D8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054475" y="5494338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3563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1923664-0B2D-4EEC-93B0-832480CE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2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53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54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55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2" y="1406871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7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10" y="687504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9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A4ADE40-82F5-4FC4-B74B-9EDE1D615235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 rot="20700000">
            <a:off x="4051300" y="5495925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28427A7-657F-4C33-A7DC-4D00C668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0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21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22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23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2275" y="612775"/>
            <a:ext cx="1792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5F1A-9E7C-49C7-BAFF-A42B8E349A55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963" y="6100763"/>
            <a:ext cx="3051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2063" y="30162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0DC61-3733-424F-B28F-1AB5B2F6D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ed Rectangle 1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1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1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575" y="592772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ED47B6D-413C-4115-9208-88FAB362E18E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550" y="5988050"/>
            <a:ext cx="3124200" cy="29368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363" y="5570538"/>
            <a:ext cx="71596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BD10869-374A-4E40-9B7C-6CF04D882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2"/>
          <p:cNvSpPr/>
          <p:nvPr/>
        </p:nvSpPr>
        <p:spPr>
          <a:xfrm rot="20707748">
            <a:off x="-896938" y="-623888"/>
            <a:ext cx="7286626" cy="60404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65088" y="5378450"/>
            <a:ext cx="7442200" cy="2476500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661275" y="5459413"/>
            <a:ext cx="1708150" cy="153828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5"/>
          <p:cNvSpPr/>
          <p:nvPr/>
        </p:nvSpPr>
        <p:spPr>
          <a:xfrm rot="20707748">
            <a:off x="6673850" y="-490538"/>
            <a:ext cx="3059113" cy="5810251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9" y="997934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4" y="5144590"/>
            <a:ext cx="3930375" cy="988131"/>
          </a:xfrm>
        </p:spPr>
        <p:txBody>
          <a:bodyPr/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9FB3A50-466B-472E-9DA9-2E59320E44A8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264025" y="6099175"/>
            <a:ext cx="306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656D199-048C-44DB-909C-BC95CC541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5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6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7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4" y="2744936"/>
            <a:ext cx="5036383" cy="1997131"/>
          </a:xfrm>
        </p:spPr>
        <p:txBody>
          <a:bodyPr anchor="t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2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938" y="571500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E9E1E45-F165-488C-A2BF-AC6E7E2E2E65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700" y="5162550"/>
            <a:ext cx="2976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913" y="390525"/>
            <a:ext cx="19621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73944C5-1662-4A7E-88F2-7B4A68ADB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can1080Base.png"/>
          <p:cNvPicPr>
            <a:picLocks noChangeAspect="1"/>
          </p:cNvPicPr>
          <p:nvPr/>
        </p:nvPicPr>
        <p:blipFill>
          <a:blip r:embed="rId13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B33502F-6454-45F7-94D9-733FDACF1796}" type="datetimeFigureOut">
              <a:rPr lang="en-US"/>
              <a:pPr>
                <a:defRPr/>
              </a:pPr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788" y="5318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F28D0A-DD3F-4815-B568-8AD9BB205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0250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6963" indent="-319088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su.ed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ej003@shsu.edu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 rot="20700000">
            <a:off x="-6350" y="2016125"/>
            <a:ext cx="6396038" cy="11287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Best Practices and Techniques to Identify,  Track, &amp; Retain Students</a:t>
            </a:r>
            <a:r>
              <a:rPr lang="en-US" smtClean="0">
                <a:effectLst/>
              </a:rPr>
              <a:t> </a:t>
            </a:r>
          </a:p>
        </p:txBody>
      </p: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762000" y="5334000"/>
            <a:ext cx="6096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Presented by:</a:t>
            </a:r>
          </a:p>
          <a:p>
            <a:pPr>
              <a:spcBef>
                <a:spcPct val="50000"/>
              </a:spcBef>
            </a:pPr>
            <a:r>
              <a:rPr lang="en-US" b="1"/>
              <a:t>Dr. Christine Norton (Texas State University) </a:t>
            </a:r>
          </a:p>
          <a:p>
            <a:pPr>
              <a:spcBef>
                <a:spcPct val="50000"/>
              </a:spcBef>
            </a:pPr>
            <a:r>
              <a:rPr lang="en-US" b="1"/>
              <a:t>Terri Jaggers (Sam Houston State University)</a:t>
            </a:r>
          </a:p>
        </p:txBody>
      </p:sp>
      <p:pic>
        <p:nvPicPr>
          <p:cNvPr id="14339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486400"/>
            <a:ext cx="1143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0" descr="tsu_600x5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962400"/>
            <a:ext cx="13335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21734"/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7100000">
            <a:off x="-631824" y="2925762"/>
            <a:ext cx="5067300" cy="1692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73E87"/>
                  </a:outerShdw>
                </a:effectLst>
              </a:rPr>
              <a:t>Question/Answer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4294967295"/>
          </p:nvPr>
        </p:nvSpPr>
        <p:spPr>
          <a:xfrm>
            <a:off x="3657600" y="2438400"/>
            <a:ext cx="5270500" cy="390525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73E87"/>
                  </a:outerShdw>
                </a:effectLst>
              </a:rPr>
              <a:t>Has your college/university successfully implemented a unique practice you can share?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mtClean="0">
              <a:effectLst>
                <a:outerShdw blurRad="38100" dist="38100" dir="2700000" algn="tl">
                  <a:srgbClr val="073E87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73E87"/>
                  </a:outerShdw>
                </a:effectLst>
              </a:rPr>
              <a:t>Are there any barriers you have faced that you would like to discuss?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000" smtClean="0">
              <a:effectLst>
                <a:outerShdw blurRad="38100" dist="38100" dir="2700000" algn="tl">
                  <a:srgbClr val="073E87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smtClean="0">
                <a:effectLst>
                  <a:outerShdw blurRad="38100" dist="38100" dir="2700000" algn="tl">
                    <a:srgbClr val="073E87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5029200" cy="67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Contact Information: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2000"/>
              <a:t>Christine Lynn Norton</a:t>
            </a:r>
            <a:r>
              <a:rPr lang="en-US" sz="1400"/>
              <a:t>, PhD, LCSW</a:t>
            </a:r>
          </a:p>
          <a:p>
            <a:pPr>
              <a:spcBef>
                <a:spcPct val="50000"/>
              </a:spcBef>
            </a:pPr>
            <a:r>
              <a:rPr lang="en-US" sz="1400"/>
              <a:t>	</a:t>
            </a:r>
            <a:r>
              <a:rPr lang="en-US" sz="1600"/>
              <a:t>Assistant Professor, School of Social Work</a:t>
            </a:r>
          </a:p>
          <a:p>
            <a:pPr>
              <a:spcBef>
                <a:spcPct val="50000"/>
              </a:spcBef>
            </a:pPr>
            <a:r>
              <a:rPr lang="en-US" sz="1600"/>
              <a:t>	Texas State University, San Marcos</a:t>
            </a:r>
          </a:p>
          <a:p>
            <a:pPr>
              <a:spcBef>
                <a:spcPct val="50000"/>
              </a:spcBef>
            </a:pPr>
            <a:r>
              <a:rPr lang="en-US" sz="1600"/>
              <a:t>	512-245-4562</a:t>
            </a:r>
          </a:p>
          <a:p>
            <a:pPr>
              <a:spcBef>
                <a:spcPct val="50000"/>
              </a:spcBef>
            </a:pPr>
            <a:r>
              <a:rPr lang="en-US" sz="1600"/>
              <a:t>	Email:  CN19@txstate.edu</a:t>
            </a:r>
          </a:p>
          <a:p>
            <a:endParaRPr lang="en-US" sz="1600"/>
          </a:p>
          <a:p>
            <a:endParaRPr lang="en-US" sz="1600"/>
          </a:p>
          <a:p>
            <a:endParaRPr lang="en-US" sz="1400"/>
          </a:p>
          <a:p>
            <a:endParaRPr lang="en-US" sz="1400"/>
          </a:p>
          <a:p>
            <a:pPr>
              <a:lnSpc>
                <a:spcPct val="150000"/>
              </a:lnSpc>
            </a:pPr>
            <a:r>
              <a:rPr lang="en-US" sz="1400"/>
              <a:t>	</a:t>
            </a:r>
            <a:r>
              <a:rPr lang="en-US" sz="2000"/>
              <a:t>Terri Jaggers</a:t>
            </a:r>
          </a:p>
          <a:p>
            <a:pPr>
              <a:lnSpc>
                <a:spcPct val="150000"/>
              </a:lnSpc>
            </a:pPr>
            <a:r>
              <a:rPr lang="en-US" sz="1400"/>
              <a:t>	</a:t>
            </a:r>
            <a:r>
              <a:rPr lang="en-US" sz="1600"/>
              <a:t>Adjunct Professor, Communication Studies</a:t>
            </a:r>
          </a:p>
          <a:p>
            <a:pPr>
              <a:lnSpc>
                <a:spcPct val="150000"/>
              </a:lnSpc>
            </a:pPr>
            <a:r>
              <a:rPr lang="en-US" sz="1600"/>
              <a:t>	Sam Houston State University</a:t>
            </a:r>
          </a:p>
          <a:p>
            <a:pPr>
              <a:lnSpc>
                <a:spcPct val="150000"/>
              </a:lnSpc>
            </a:pPr>
            <a:r>
              <a:rPr lang="en-US" sz="1600"/>
              <a:t>	936-294-4318</a:t>
            </a:r>
          </a:p>
          <a:p>
            <a:pPr>
              <a:lnSpc>
                <a:spcPct val="150000"/>
              </a:lnSpc>
            </a:pPr>
            <a:r>
              <a:rPr lang="en-US" sz="1600"/>
              <a:t>	Email:  tej003@shsu.edu </a:t>
            </a:r>
          </a:p>
          <a:p>
            <a:pPr>
              <a:lnSpc>
                <a:spcPct val="150000"/>
              </a:lnSpc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304800" y="381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Rockwell"/>
              </a:rPr>
              <a:t>Overview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990600" y="2286000"/>
            <a:ext cx="7620000" cy="4572000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of Programs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Texas State University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 Houston State University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Best Practices &amp; Techniques to Identify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students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5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Internal Boards/Committees 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(FACES, Forward)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Community Advisory Board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Tracking and Retaining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5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TSU Grant, TSU Student Association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4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SHSU’s </a:t>
            </a:r>
            <a:r>
              <a:rPr lang="en-US" sz="2400" i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Pay It Forward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Questions/Answers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95600"/>
            <a:ext cx="5691188" cy="8715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TSU Overview</a:t>
            </a:r>
          </a:p>
        </p:txBody>
      </p:sp>
      <p:pic>
        <p:nvPicPr>
          <p:cNvPr id="30725" name="Picture 5" descr="texas_state_university_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4953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-76200" y="3695700"/>
            <a:ext cx="9220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Contact Info:</a:t>
            </a:r>
          </a:p>
          <a:p>
            <a:pPr>
              <a:spcBef>
                <a:spcPct val="50000"/>
              </a:spcBef>
            </a:pPr>
            <a:r>
              <a:rPr lang="en-US"/>
              <a:t>		</a:t>
            </a:r>
            <a:r>
              <a:rPr lang="en-US" sz="2000"/>
              <a:t>Christine Lynn Norton</a:t>
            </a:r>
            <a:r>
              <a:rPr lang="en-US"/>
              <a:t>, PhD, LCSW</a:t>
            </a:r>
          </a:p>
          <a:p>
            <a:pPr>
              <a:spcBef>
                <a:spcPct val="50000"/>
              </a:spcBef>
            </a:pPr>
            <a:r>
              <a:rPr lang="en-US"/>
              <a:t>		Assistant Professor, School of Social Work</a:t>
            </a:r>
          </a:p>
          <a:p>
            <a:pPr>
              <a:spcBef>
                <a:spcPct val="50000"/>
              </a:spcBef>
            </a:pPr>
            <a:r>
              <a:rPr lang="en-US"/>
              <a:t>		Texas State University, San Marcos</a:t>
            </a:r>
          </a:p>
          <a:p>
            <a:pPr>
              <a:spcBef>
                <a:spcPct val="50000"/>
              </a:spcBef>
            </a:pPr>
            <a:r>
              <a:rPr lang="en-US"/>
              <a:t>		512-245-4562</a:t>
            </a:r>
          </a:p>
          <a:p>
            <a:pPr>
              <a:spcBef>
                <a:spcPct val="50000"/>
              </a:spcBef>
            </a:pPr>
            <a:r>
              <a:rPr lang="en-US"/>
              <a:t>		Email:  CN19@txstate.edu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/>
              <a:t>	www.vpsa.txstate.edu/programs-and-services/Foster-Care-Alumni.html</a:t>
            </a:r>
          </a:p>
        </p:txBody>
      </p:sp>
      <p:pic>
        <p:nvPicPr>
          <p:cNvPr id="30738" name="Picture 18" descr="th?id=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876800"/>
            <a:ext cx="2286000" cy="1108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971800"/>
            <a:ext cx="5691188" cy="871538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32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SHSU Overview</a:t>
            </a:r>
          </a:p>
        </p:txBody>
      </p:sp>
      <p:pic>
        <p:nvPicPr>
          <p:cNvPr id="47108" name="Picture 2" descr="http://www.universityparent.com/sites/default/files/imagecache/onlineguide_article_photo/Official-Paw-cle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72952">
            <a:off x="6677025" y="4324350"/>
            <a:ext cx="180022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SH 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52400"/>
            <a:ext cx="5715000" cy="1598613"/>
          </a:xfrm>
          <a:prstGeom prst="rect">
            <a:avLst/>
          </a:prstGeom>
          <a:noFill/>
        </p:spPr>
      </p:pic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82296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Contact Info: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2000"/>
              <a:t>Terri Jaggers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Adjunct Professor, Communication Studies</a:t>
            </a:r>
          </a:p>
          <a:p>
            <a:pPr>
              <a:spcBef>
                <a:spcPct val="50000"/>
              </a:spcBef>
            </a:pPr>
            <a:r>
              <a:rPr lang="en-US"/>
              <a:t>	Sam Houston State University</a:t>
            </a:r>
          </a:p>
          <a:p>
            <a:pPr>
              <a:spcBef>
                <a:spcPct val="50000"/>
              </a:spcBef>
            </a:pPr>
            <a:r>
              <a:rPr lang="en-US"/>
              <a:t>	936-294-4318</a:t>
            </a:r>
          </a:p>
          <a:p>
            <a:pPr>
              <a:spcBef>
                <a:spcPct val="50000"/>
              </a:spcBef>
            </a:pPr>
            <a:r>
              <a:rPr lang="en-US"/>
              <a:t>	Email:  </a:t>
            </a:r>
            <a:r>
              <a:rPr lang="en-US">
                <a:hlinkClick r:id="rId5"/>
              </a:rPr>
              <a:t>tej003@shsu.edu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/>
              <a:t>http://www.shsu.edu/dept/fye/forward/index.html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533400" y="381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Rockwell"/>
              </a:rPr>
              <a:t>Best Practices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114800" y="1447800"/>
            <a:ext cx="5029200" cy="5078413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Intra-University Program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Foster Care Alumni Creating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Educational Success</a:t>
            </a:r>
            <a:r>
              <a:rPr lang="en-US" sz="2400" smtClean="0">
                <a:effectLst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        </a:t>
            </a:r>
            <a:r>
              <a:rPr lang="en-US" sz="24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(aka FACES)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Additional</a:t>
            </a: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2" name="Picture 9" descr="tsu_600x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2385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533400" y="381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Rockwell"/>
              </a:rPr>
              <a:t>Best Practices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7600" y="1779588"/>
            <a:ext cx="4659313" cy="50784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Intra-University Program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Professional Learning Community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(aka Forward Committee)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Outreach (services/needs for students)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Internal (foster alumni email)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External (PAL, ETV, Alumni Assoc.)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Orientation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Saturday@Sam</a:t>
            </a:r>
            <a:r>
              <a:rPr lang="en-US" sz="20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Considerations </a:t>
            </a:r>
            <a:endParaRPr lang="en-US" sz="25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5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Alumni Funding outreach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9460" name="Picture 14" descr="http://www.sportsflagsandpennants.com/images_products/sam_houston_state_university_garden_flag_56899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828800"/>
            <a:ext cx="2857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9906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</a:rPr>
              <a:t>Orientation</a:t>
            </a:r>
            <a:r>
              <a:rPr lang="en-US" sz="120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Oval 4"/>
          <p:cNvSpPr/>
          <p:nvPr/>
        </p:nvSpPr>
        <p:spPr>
          <a:xfrm>
            <a:off x="3200400" y="5791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Arial" charset="0"/>
                <a:cs typeface="Arial" charset="0"/>
              </a:rPr>
              <a:t>CPS/PAL</a:t>
            </a:r>
          </a:p>
        </p:txBody>
      </p:sp>
      <p:sp>
        <p:nvSpPr>
          <p:cNvPr id="6" name="Oval 5"/>
          <p:cNvSpPr/>
          <p:nvPr/>
        </p:nvSpPr>
        <p:spPr>
          <a:xfrm>
            <a:off x="6400800" y="52578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Student Advising Center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124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Financial Aid &amp; Work Study</a:t>
            </a:r>
          </a:p>
        </p:txBody>
      </p:sp>
      <p:sp>
        <p:nvSpPr>
          <p:cNvPr id="8" name="Oval 7"/>
          <p:cNvSpPr/>
          <p:nvPr/>
        </p:nvSpPr>
        <p:spPr>
          <a:xfrm>
            <a:off x="6781800" y="20574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Student</a:t>
            </a:r>
          </a:p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Success</a:t>
            </a:r>
          </a:p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Initiatives</a:t>
            </a:r>
          </a:p>
        </p:txBody>
      </p:sp>
      <p:sp>
        <p:nvSpPr>
          <p:cNvPr id="9" name="Oval 8"/>
          <p:cNvSpPr/>
          <p:nvPr/>
        </p:nvSpPr>
        <p:spPr>
          <a:xfrm>
            <a:off x="1143000" y="21336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Arial" charset="0"/>
                <a:cs typeface="Arial" charset="0"/>
              </a:rPr>
              <a:t>Career Services</a:t>
            </a:r>
          </a:p>
        </p:txBody>
      </p:sp>
      <p:sp>
        <p:nvSpPr>
          <p:cNvPr id="10" name="Oval 9"/>
          <p:cNvSpPr/>
          <p:nvPr/>
        </p:nvSpPr>
        <p:spPr>
          <a:xfrm>
            <a:off x="5638800" y="1219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chemeClr val="tx1"/>
                </a:solidFill>
                <a:latin typeface="Arial" charset="0"/>
                <a:cs typeface="Arial" charset="0"/>
              </a:rPr>
              <a:t>Grants</a:t>
            </a:r>
          </a:p>
        </p:txBody>
      </p:sp>
      <p:sp>
        <p:nvSpPr>
          <p:cNvPr id="11" name="Oval 10"/>
          <p:cNvSpPr/>
          <p:nvPr/>
        </p:nvSpPr>
        <p:spPr>
          <a:xfrm>
            <a:off x="1600200" y="52578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Admissions</a:t>
            </a:r>
          </a:p>
        </p:txBody>
      </p:sp>
      <p:sp>
        <p:nvSpPr>
          <p:cNvPr id="12" name="Oval 11"/>
          <p:cNvSpPr/>
          <p:nvPr/>
        </p:nvSpPr>
        <p:spPr>
          <a:xfrm>
            <a:off x="7086600" y="41910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Student</a:t>
            </a:r>
          </a:p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Services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3124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Counseling Center</a:t>
            </a:r>
          </a:p>
        </p:txBody>
      </p:sp>
      <p:sp>
        <p:nvSpPr>
          <p:cNvPr id="14" name="Oval 13"/>
          <p:cNvSpPr/>
          <p:nvPr/>
        </p:nvSpPr>
        <p:spPr>
          <a:xfrm>
            <a:off x="914400" y="4267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Residence Life &amp; Dining</a:t>
            </a:r>
          </a:p>
        </p:txBody>
      </p:sp>
      <p:sp>
        <p:nvSpPr>
          <p:cNvPr id="15" name="Oval 14"/>
          <p:cNvSpPr/>
          <p:nvPr/>
        </p:nvSpPr>
        <p:spPr>
          <a:xfrm>
            <a:off x="4800600" y="5791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Money</a:t>
            </a:r>
          </a:p>
          <a:p>
            <a:pPr algn="ctr">
              <a:defRPr/>
            </a:pPr>
            <a:r>
              <a:rPr lang="en-US" sz="1000" b="1">
                <a:solidFill>
                  <a:schemeClr val="tx1"/>
                </a:solidFill>
                <a:latin typeface="Arial" charset="0"/>
                <a:cs typeface="Arial" charset="0"/>
              </a:rPr>
              <a:t>Management</a:t>
            </a:r>
          </a:p>
        </p:txBody>
      </p:sp>
      <p:sp>
        <p:nvSpPr>
          <p:cNvPr id="20494" name="TextBox 16"/>
          <p:cNvSpPr txBox="1"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i="1"/>
              <a:t>Professional Learning Community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257800" y="1295400"/>
            <a:ext cx="506413" cy="122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0" y="1905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3" idx="0"/>
          </p:cNvCxnSpPr>
          <p:nvPr/>
        </p:nvCxnSpPr>
        <p:spPr>
          <a:xfrm rot="16200000" flipH="1">
            <a:off x="7810500" y="28575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8001794" y="4114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7581900" y="50673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096000" y="59436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19400" y="59436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9" idx="7"/>
          </p:cNvCxnSpPr>
          <p:nvPr/>
        </p:nvCxnSpPr>
        <p:spPr>
          <a:xfrm rot="5400000" flipH="1" flipV="1">
            <a:off x="3724275" y="1179513"/>
            <a:ext cx="122238" cy="35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1714500" y="51435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257301" y="4152900"/>
            <a:ext cx="381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9" idx="3"/>
          </p:cNvCxnSpPr>
          <p:nvPr/>
        </p:nvCxnSpPr>
        <p:spPr>
          <a:xfrm flipV="1">
            <a:off x="2286000" y="2011363"/>
            <a:ext cx="354013" cy="19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438400" y="12954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Community</a:t>
            </a:r>
          </a:p>
          <a:p>
            <a:pPr algn="ctr">
              <a:defRPr/>
            </a:pPr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Involvement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 flipH="1" flipV="1">
            <a:off x="1295400" y="29718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6"/>
            <a:endCxn id="15" idx="2"/>
          </p:cNvCxnSpPr>
          <p:nvPr/>
        </p:nvCxnSpPr>
        <p:spPr>
          <a:xfrm>
            <a:off x="4572000" y="6210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9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819400"/>
            <a:ext cx="46482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217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9906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200" b="1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 CPS/Child Welfare Board</a:t>
            </a:r>
            <a:r>
              <a:rPr lang="en-US" sz="120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Oval 4"/>
          <p:cNvSpPr/>
          <p:nvPr/>
        </p:nvSpPr>
        <p:spPr>
          <a:xfrm>
            <a:off x="3200400" y="5791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Corporate</a:t>
            </a:r>
          </a:p>
        </p:txBody>
      </p:sp>
      <p:sp>
        <p:nvSpPr>
          <p:cNvPr id="6" name="Oval 5"/>
          <p:cNvSpPr/>
          <p:nvPr/>
        </p:nvSpPr>
        <p:spPr>
          <a:xfrm>
            <a:off x="6400800" y="52578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All City </a:t>
            </a:r>
            <a:r>
              <a:rPr lang="en-US" sz="1000" b="1">
                <a:solidFill>
                  <a:schemeClr val="tx1"/>
                </a:solidFill>
                <a:latin typeface="Arial" charset="0"/>
                <a:cs typeface="Arial" charset="0"/>
              </a:rPr>
              <a:t>Departments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124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 State and local Foster Parents Assocs.</a:t>
            </a:r>
          </a:p>
        </p:txBody>
      </p:sp>
      <p:sp>
        <p:nvSpPr>
          <p:cNvPr id="8" name="Oval 7"/>
          <p:cNvSpPr/>
          <p:nvPr/>
        </p:nvSpPr>
        <p:spPr>
          <a:xfrm>
            <a:off x="6781800" y="20574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County Judge</a:t>
            </a:r>
          </a:p>
        </p:txBody>
      </p:sp>
      <p:sp>
        <p:nvSpPr>
          <p:cNvPr id="9" name="Oval 8"/>
          <p:cNvSpPr/>
          <p:nvPr/>
        </p:nvSpPr>
        <p:spPr>
          <a:xfrm>
            <a:off x="1143000" y="21336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Arial" charset="0"/>
                <a:cs typeface="Arial" charset="0"/>
              </a:rPr>
              <a:t>Private Agencies</a:t>
            </a:r>
          </a:p>
        </p:txBody>
      </p:sp>
      <p:sp>
        <p:nvSpPr>
          <p:cNvPr id="10" name="Oval 9"/>
          <p:cNvSpPr/>
          <p:nvPr/>
        </p:nvSpPr>
        <p:spPr>
          <a:xfrm>
            <a:off x="5638800" y="1219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Arial" charset="0"/>
                <a:cs typeface="Arial" charset="0"/>
              </a:rPr>
              <a:t>MC CASA</a:t>
            </a:r>
          </a:p>
        </p:txBody>
      </p:sp>
      <p:sp>
        <p:nvSpPr>
          <p:cNvPr id="11" name="Oval 10"/>
          <p:cNvSpPr/>
          <p:nvPr/>
        </p:nvSpPr>
        <p:spPr>
          <a:xfrm>
            <a:off x="1600200" y="52578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Churches &amp; Ministries</a:t>
            </a:r>
            <a:endParaRPr lang="en-US" sz="9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86600" y="41910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Mayor’s Office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3124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" b="1">
                <a:solidFill>
                  <a:schemeClr val="tx1"/>
                </a:solidFill>
                <a:latin typeface="Arial" charset="0"/>
                <a:cs typeface="Arial" charset="0"/>
              </a:rPr>
              <a:t>Commissioner’s </a:t>
            </a:r>
            <a:r>
              <a:rPr lang="en-US" sz="1000" b="1">
                <a:solidFill>
                  <a:schemeClr val="tx1"/>
                </a:solidFill>
                <a:latin typeface="Arial" charset="0"/>
                <a:cs typeface="Arial" charset="0"/>
              </a:rPr>
              <a:t>Court</a:t>
            </a:r>
          </a:p>
        </p:txBody>
      </p:sp>
      <p:sp>
        <p:nvSpPr>
          <p:cNvPr id="14" name="Oval 13"/>
          <p:cNvSpPr/>
          <p:nvPr/>
        </p:nvSpPr>
        <p:spPr>
          <a:xfrm>
            <a:off x="914400" y="4267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Arial" charset="0"/>
                <a:cs typeface="Arial" charset="0"/>
              </a:rPr>
              <a:t>Non-Profit Orgs.</a:t>
            </a:r>
          </a:p>
        </p:txBody>
      </p:sp>
      <p:sp>
        <p:nvSpPr>
          <p:cNvPr id="15" name="Oval 14"/>
          <p:cNvSpPr/>
          <p:nvPr/>
        </p:nvSpPr>
        <p:spPr>
          <a:xfrm>
            <a:off x="4800600" y="57912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Texas Political offices &amp; officials</a:t>
            </a:r>
            <a:endParaRPr lang="en-US" sz="10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5070" name="TextBox 16"/>
          <p:cNvSpPr txBox="1">
            <a:spLocks noChangeArrowheads="1"/>
          </p:cNvSpPr>
          <p:nvPr/>
        </p:nvSpPr>
        <p:spPr bwMode="auto">
          <a:xfrm>
            <a:off x="457200" y="228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i="1"/>
              <a:t>Community Advisory Board</a:t>
            </a:r>
            <a:endParaRPr lang="en-US" sz="2000" i="1"/>
          </a:p>
        </p:txBody>
      </p:sp>
      <p:cxnSp>
        <p:nvCxnSpPr>
          <p:cNvPr id="36" name="Straight Connector 35"/>
          <p:cNvCxnSpPr/>
          <p:nvPr/>
        </p:nvCxnSpPr>
        <p:spPr>
          <a:xfrm>
            <a:off x="5257800" y="1295400"/>
            <a:ext cx="506413" cy="122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0" y="1905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3" idx="0"/>
          </p:cNvCxnSpPr>
          <p:nvPr/>
        </p:nvCxnSpPr>
        <p:spPr>
          <a:xfrm rot="16200000" flipH="1">
            <a:off x="7810500" y="28575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8001794" y="4114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7581900" y="50673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096000" y="59436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819400" y="59436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9" idx="7"/>
          </p:cNvCxnSpPr>
          <p:nvPr/>
        </p:nvCxnSpPr>
        <p:spPr>
          <a:xfrm rot="5400000" flipH="1" flipV="1">
            <a:off x="3724275" y="1179513"/>
            <a:ext cx="122238" cy="35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1714500" y="51435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106488" y="4151312"/>
            <a:ext cx="381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9" idx="3"/>
          </p:cNvCxnSpPr>
          <p:nvPr/>
        </p:nvCxnSpPr>
        <p:spPr>
          <a:xfrm flipV="1">
            <a:off x="2133600" y="1905000"/>
            <a:ext cx="381000" cy="27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438400" y="129540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latin typeface="Arial" charset="0"/>
                <a:cs typeface="Arial" charset="0"/>
              </a:rPr>
              <a:t>Colleges and Universities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 flipH="1" flipV="1">
            <a:off x="1295400" y="29718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6"/>
            <a:endCxn id="15" idx="2"/>
          </p:cNvCxnSpPr>
          <p:nvPr/>
        </p:nvCxnSpPr>
        <p:spPr>
          <a:xfrm>
            <a:off x="4572000" y="6210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200400" y="28956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/>
              <a:t>Total of 30 Organization Members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  <p:cxnSp>
        <p:nvCxnSpPr>
          <p:cNvPr id="2" name="Straight Connector 51"/>
          <p:cNvCxnSpPr>
            <a:endCxn id="13" idx="0"/>
          </p:cNvCxnSpPr>
          <p:nvPr/>
        </p:nvCxnSpPr>
        <p:spPr>
          <a:xfrm rot="16200000" flipH="1">
            <a:off x="1104900" y="342900"/>
            <a:ext cx="914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14"/>
          <p:cNvSpPr/>
          <p:nvPr/>
        </p:nvSpPr>
        <p:spPr>
          <a:xfrm>
            <a:off x="0" y="0"/>
            <a:ext cx="1371600" cy="838200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SHSU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Tracking and Retaining</a:t>
            </a:r>
          </a:p>
        </p:txBody>
      </p:sp>
      <p:sp>
        <p:nvSpPr>
          <p:cNvPr id="7" name="Content Placeholder 6"/>
          <p:cNvSpPr>
            <a:spLocks/>
          </p:cNvSpPr>
          <p:nvPr/>
        </p:nvSpPr>
        <p:spPr bwMode="auto">
          <a:xfrm>
            <a:off x="3646488" y="1322388"/>
            <a:ext cx="465931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Tx/>
              <a:buChar char="•"/>
            </a:pPr>
            <a:r>
              <a:rPr lang="en-US" sz="28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TSU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	Grant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	Student Organization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</a:pPr>
            <a:endParaRPr lang="en-US" sz="2500">
              <a:effectLst>
                <a:outerShdw blurRad="38100" dist="38100" dir="2700000" algn="tl">
                  <a:srgbClr val="000000"/>
                </a:outerShdw>
              </a:effectLst>
              <a:latin typeface="Rockwell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Tx/>
              <a:buChar char="•"/>
            </a:pPr>
            <a:r>
              <a:rPr lang="en-US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SHSU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</a:pPr>
            <a:r>
              <a:rPr lang="en-US" sz="25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  	</a:t>
            </a: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Internal Research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</a:pPr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	</a:t>
            </a:r>
            <a:r>
              <a:rPr lang="en-US" sz="2500" i="1">
                <a:effectLst>
                  <a:outerShdw blurRad="38100" dist="38100" dir="2700000" algn="tl">
                    <a:srgbClr val="000000"/>
                  </a:outerShdw>
                </a:effectLst>
                <a:latin typeface="Rockwell"/>
              </a:rPr>
              <a:t>Pay It Forward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</a:pPr>
            <a:endParaRPr lang="en-US" sz="2500">
              <a:effectLst>
                <a:outerShdw blurRad="38100" dist="38100" dir="2700000" algn="tl">
                  <a:srgbClr val="000000"/>
                </a:outerShdw>
              </a:effectLst>
              <a:latin typeface="Rockwel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339</Words>
  <Application>Microsoft Office PowerPoint</Application>
  <PresentationFormat>On-screen Show (4:3)</PresentationFormat>
  <Paragraphs>129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Arial</vt:lpstr>
      <vt:lpstr>Rockwell</vt:lpstr>
      <vt:lpstr>Wingdings</vt:lpstr>
      <vt:lpstr>Calibri</vt:lpstr>
      <vt:lpstr>Kilter</vt:lpstr>
      <vt:lpstr>Kilter</vt:lpstr>
      <vt:lpstr>Kilter</vt:lpstr>
      <vt:lpstr>Kilter</vt:lpstr>
      <vt:lpstr>Kilter</vt:lpstr>
      <vt:lpstr>Kilter</vt:lpstr>
      <vt:lpstr>Kilter</vt:lpstr>
      <vt:lpstr>Kilter</vt:lpstr>
      <vt:lpstr>Kilter</vt:lpstr>
      <vt:lpstr>Kilter</vt:lpstr>
      <vt:lpstr>Kilter</vt:lpstr>
      <vt:lpstr>Kilter</vt:lpstr>
      <vt:lpstr>Slide 1</vt:lpstr>
      <vt:lpstr>Slide 2</vt:lpstr>
      <vt:lpstr>TSU Overview</vt:lpstr>
      <vt:lpstr>SHSU Overview</vt:lpstr>
      <vt:lpstr>Slide 5</vt:lpstr>
      <vt:lpstr>Slide 6</vt:lpstr>
      <vt:lpstr>Slide 7</vt:lpstr>
      <vt:lpstr>Slide 8</vt:lpstr>
      <vt:lpstr>Tracking and Retaining</vt:lpstr>
      <vt:lpstr>Question/Answer</vt:lpstr>
      <vt:lpstr>Slide 11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Colbourn, Scholar</dc:creator>
  <cp:lastModifiedBy>Terri Jaggers</cp:lastModifiedBy>
  <cp:revision>28</cp:revision>
  <dcterms:created xsi:type="dcterms:W3CDTF">2012-11-01T13:42:34Z</dcterms:created>
  <dcterms:modified xsi:type="dcterms:W3CDTF">2013-06-03T01:22:01Z</dcterms:modified>
</cp:coreProperties>
</file>