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64" r:id="rId5"/>
    <p:sldId id="260" r:id="rId6"/>
    <p:sldId id="261" r:id="rId7"/>
    <p:sldId id="259" r:id="rId8"/>
    <p:sldId id="258" r:id="rId9"/>
    <p:sldId id="265" r:id="rId10"/>
    <p:sldId id="266" r:id="rId11"/>
    <p:sldId id="267" r:id="rId12"/>
    <p:sldId id="268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3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80920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66589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58463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0825493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03660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8781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0061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068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53476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4207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73390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05986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51345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79356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75147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63522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148"/>
      </p:ext>
    </p:extLst>
  </p:cSld>
  <p:clrMapOvr>
    <a:masterClrMapping/>
  </p:clrMapOvr>
  <p:transition xmlns:p14="http://schemas.microsoft.com/office/powerpoint/2010/main"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23412F-660D-4690-A9A8-EC8BA745DCA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15786-F5EC-4C15-9093-12747679F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295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ransition xmlns:p14="http://schemas.microsoft.com/office/powerpoint/2010/main"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o8L-0nSYzg" TargetMode="External"/><Relationship Id="rId4" Type="http://schemas.openxmlformats.org/officeDocument/2006/relationships/hyperlink" Target="https://www.youtube.com/watch?v=bnD8UmhXfxI&amp;feature=youtu.be&amp;t=14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vue.com/story/news/local/2015/03/25/foster-care-texas-normalcy-bill/70455160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hyperlink" Target="mailto:Tymothy.Belseth@dfps.state.tx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ho38rnlfmrY?list=PL2qAdZcDctHfLykrGRaMn1xvtjlVp5Zf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Improving the Foster Care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Tymothy Belseth</a:t>
            </a:r>
          </a:p>
          <a:p>
            <a:r>
              <a:rPr lang="en-US" dirty="0" smtClean="0"/>
              <a:t>DFPS ETV/Youth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8800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Promoting Normalcy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importance of normalization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H.R. 4980</a:t>
            </a:r>
          </a:p>
          <a:p>
            <a:r>
              <a:rPr lang="en-US" dirty="0" smtClean="0"/>
              <a:t>SB 1407</a:t>
            </a:r>
          </a:p>
          <a:p>
            <a:r>
              <a:rPr lang="en-US" dirty="0" smtClean="0">
                <a:hlinkClick r:id="rId2"/>
              </a:rPr>
              <a:t>Youth involvement </a:t>
            </a:r>
            <a:endParaRPr lang="en-US" dirty="0" smtClean="0"/>
          </a:p>
          <a:p>
            <a:r>
              <a:rPr lang="en-US" dirty="0" smtClean="0"/>
              <a:t>The importance of normalization activities</a:t>
            </a:r>
          </a:p>
          <a:p>
            <a:r>
              <a:rPr lang="en-US" dirty="0" smtClean="0">
                <a:hlinkClick r:id="rId3"/>
              </a:rPr>
              <a:t>Impact on mental health</a:t>
            </a:r>
            <a:endParaRPr lang="en-US" dirty="0" smtClean="0"/>
          </a:p>
          <a:p>
            <a:r>
              <a:rPr lang="en-US" dirty="0" smtClean="0"/>
              <a:t>Potential benefits</a:t>
            </a:r>
          </a:p>
          <a:p>
            <a:pPr lvl="1"/>
            <a:r>
              <a:rPr lang="en-US" dirty="0" smtClean="0"/>
              <a:t>Increased well-being</a:t>
            </a:r>
          </a:p>
          <a:p>
            <a:pPr lvl="1"/>
            <a:r>
              <a:rPr lang="en-US" dirty="0" smtClean="0"/>
              <a:t>Stability in care</a:t>
            </a:r>
          </a:p>
          <a:p>
            <a:pPr lvl="1"/>
            <a:r>
              <a:rPr lang="en-US" dirty="0" smtClean="0"/>
              <a:t>Outcomes</a:t>
            </a:r>
          </a:p>
          <a:p>
            <a:pPr lvl="1"/>
            <a:r>
              <a:rPr lang="en-US" dirty="0" smtClean="0"/>
              <a:t>CPS Operations</a:t>
            </a:r>
          </a:p>
          <a:p>
            <a:r>
              <a:rPr lang="en-US" dirty="0" smtClean="0">
                <a:hlinkClick r:id="rId4"/>
              </a:rPr>
              <a:t>White House Convening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8526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Improving The Experience in the Future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Promoting on-campus Supervised Independent Living</a:t>
            </a:r>
          </a:p>
          <a:p>
            <a:r>
              <a:rPr lang="en-US" dirty="0" smtClean="0"/>
              <a:t>Offering SIL to high-achieving youth under 18 (who do not want permanency)</a:t>
            </a:r>
          </a:p>
          <a:p>
            <a:r>
              <a:rPr lang="en-US" dirty="0" smtClean="0"/>
              <a:t>SB 830 (84</a:t>
            </a:r>
            <a:r>
              <a:rPr lang="en-US" baseline="30000" dirty="0" smtClean="0"/>
              <a:t>th</a:t>
            </a:r>
            <a:r>
              <a:rPr lang="en-US" dirty="0" smtClean="0"/>
              <a:t> Session) Foster Care Ombudsman</a:t>
            </a:r>
          </a:p>
          <a:p>
            <a:r>
              <a:rPr lang="en-US" dirty="0" smtClean="0"/>
              <a:t>Promoting normalcy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0657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Tymothy Belseth</a:t>
            </a:r>
          </a:p>
          <a:p>
            <a:r>
              <a:rPr lang="en-US" dirty="0" smtClean="0">
                <a:hlinkClick r:id="rId2"/>
              </a:rPr>
              <a:t>Tymothy.Belseth@dfps.state.tx.us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512-438-3769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5806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</a:p>
          <a:p>
            <a:r>
              <a:rPr lang="en-US" dirty="0" smtClean="0"/>
              <a:t>Brief Overview of Benefits </a:t>
            </a:r>
            <a:r>
              <a:rPr lang="en-US" dirty="0"/>
              <a:t>A</a:t>
            </a:r>
            <a:r>
              <a:rPr lang="en-US" dirty="0" smtClean="0"/>
              <a:t>fforded to Foster </a:t>
            </a:r>
            <a:r>
              <a:rPr lang="en-US" dirty="0"/>
              <a:t>Y</a:t>
            </a:r>
            <a:r>
              <a:rPr lang="en-US" dirty="0" smtClean="0"/>
              <a:t>outh</a:t>
            </a:r>
          </a:p>
          <a:p>
            <a:r>
              <a:rPr lang="en-US" dirty="0" smtClean="0"/>
              <a:t>Youth Specialists</a:t>
            </a:r>
          </a:p>
          <a:p>
            <a:r>
              <a:rPr lang="en-US" dirty="0" smtClean="0"/>
              <a:t>Youth Leadership Councils/Youth Advisory Boards</a:t>
            </a:r>
          </a:p>
          <a:p>
            <a:r>
              <a:rPr lang="en-US" dirty="0" smtClean="0"/>
              <a:t>Aligning interests of Youth and CPS</a:t>
            </a:r>
          </a:p>
          <a:p>
            <a:r>
              <a:rPr lang="en-US" dirty="0" smtClean="0"/>
              <a:t>The Future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677089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nature of foster care is ambitious</a:t>
            </a:r>
          </a:p>
          <a:p>
            <a:r>
              <a:rPr lang="en-US" dirty="0" smtClean="0"/>
              <a:t>Despite the services offered, outcomes tend to be poor</a:t>
            </a:r>
          </a:p>
          <a:p>
            <a:r>
              <a:rPr lang="en-US" dirty="0" smtClean="0"/>
              <a:t>Children in foster care tend to:</a:t>
            </a:r>
          </a:p>
          <a:p>
            <a:pPr lvl="1"/>
            <a:r>
              <a:rPr lang="en-US" dirty="0" smtClean="0"/>
              <a:t>Be prescribed psychotropic medication at higher rates than the general public</a:t>
            </a:r>
          </a:p>
          <a:p>
            <a:pPr lvl="1"/>
            <a:r>
              <a:rPr lang="en-US" dirty="0" smtClean="0"/>
              <a:t>Underperform in school</a:t>
            </a:r>
          </a:p>
          <a:p>
            <a:pPr lvl="1"/>
            <a:r>
              <a:rPr lang="en-US" dirty="0" smtClean="0"/>
              <a:t>Have behavioral &amp; emotional problems</a:t>
            </a:r>
          </a:p>
          <a:p>
            <a:pPr lvl="1"/>
            <a:r>
              <a:rPr lang="en-US" dirty="0" smtClean="0"/>
              <a:t>Run away from placements </a:t>
            </a:r>
          </a:p>
          <a:p>
            <a:pPr lvl="1"/>
            <a:r>
              <a:rPr lang="en-US" dirty="0" smtClean="0"/>
              <a:t>Be at risk for human-trafficking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41030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Literature shows that children who “Age-Out” tend to:</a:t>
            </a:r>
          </a:p>
          <a:p>
            <a:pPr lvl="1"/>
            <a:r>
              <a:rPr lang="en-US" dirty="0"/>
              <a:t>Become homeless</a:t>
            </a:r>
          </a:p>
          <a:p>
            <a:pPr lvl="1"/>
            <a:r>
              <a:rPr lang="en-US" dirty="0"/>
              <a:t>Become incarcerated</a:t>
            </a:r>
          </a:p>
          <a:p>
            <a:pPr lvl="1"/>
            <a:r>
              <a:rPr lang="en-US" dirty="0"/>
              <a:t>Abuse substances</a:t>
            </a:r>
          </a:p>
          <a:p>
            <a:pPr lvl="1"/>
            <a:r>
              <a:rPr lang="en-US" dirty="0"/>
              <a:t>Have children at a young age</a:t>
            </a:r>
          </a:p>
          <a:p>
            <a:pPr lvl="1"/>
            <a:r>
              <a:rPr lang="en-US" dirty="0"/>
              <a:t>Struggle with </a:t>
            </a:r>
            <a:r>
              <a:rPr lang="en-US" dirty="0" smtClean="0"/>
              <a:t>employment</a:t>
            </a:r>
          </a:p>
        </p:txBody>
      </p:sp>
    </p:spTree>
    <p:extLst>
      <p:ext uri="{BB962C8B-B14F-4D97-AF65-F5344CB8AC3E}">
        <p14:creationId xmlns:p14="http://schemas.microsoft.com/office/powerpoint/2010/main" val="278917198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Benefits Afforded to Foster Youth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tuition and fees (unlimited &amp; lifetime)*</a:t>
            </a:r>
          </a:p>
          <a:p>
            <a:r>
              <a:rPr lang="en-US" dirty="0" smtClean="0"/>
              <a:t>Healthcare until age 26</a:t>
            </a:r>
          </a:p>
          <a:p>
            <a:r>
              <a:rPr lang="en-US" dirty="0" smtClean="0"/>
              <a:t>The Education &amp; Training Voucher</a:t>
            </a:r>
          </a:p>
          <a:p>
            <a:r>
              <a:rPr lang="en-US" dirty="0" smtClean="0"/>
              <a:t>Employment preference in state government jobs (until 26)*</a:t>
            </a:r>
          </a:p>
          <a:p>
            <a:r>
              <a:rPr lang="en-US" dirty="0" smtClean="0"/>
              <a:t>Independent classification from the US Dept. of Education</a:t>
            </a:r>
          </a:p>
          <a:p>
            <a:r>
              <a:rPr lang="en-US" dirty="0" smtClean="0"/>
              <a:t>Extended foster care &amp; Supervised Independent </a:t>
            </a:r>
            <a:r>
              <a:rPr lang="en-US" dirty="0"/>
              <a:t>L</a:t>
            </a:r>
            <a:r>
              <a:rPr lang="en-US" dirty="0" smtClean="0"/>
              <a:t>iving until age 21*</a:t>
            </a:r>
          </a:p>
          <a:p>
            <a:r>
              <a:rPr lang="en-US" dirty="0" smtClean="0"/>
              <a:t>Other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400" dirty="0" smtClean="0"/>
              <a:t>*in Texas and several other states</a:t>
            </a:r>
          </a:p>
        </p:txBody>
      </p:sp>
    </p:spTree>
    <p:extLst>
      <p:ext uri="{BB962C8B-B14F-4D97-AF65-F5344CB8AC3E}">
        <p14:creationId xmlns:p14="http://schemas.microsoft.com/office/powerpoint/2010/main" val="2666005959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12" y="26140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 why are youth NOT climbing the social ladder?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184019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Specialists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Bridge the gap between youth and CPS staff</a:t>
            </a:r>
          </a:p>
          <a:p>
            <a:r>
              <a:rPr lang="en-US" dirty="0" smtClean="0"/>
              <a:t>Benefits of a consumer perspective</a:t>
            </a:r>
          </a:p>
          <a:p>
            <a:r>
              <a:rPr lang="en-US" dirty="0" smtClean="0"/>
              <a:t>Provide insight on policy and practice</a:t>
            </a:r>
          </a:p>
          <a:p>
            <a:r>
              <a:rPr lang="en-US" dirty="0" smtClean="0"/>
              <a:t>Offer opportunities to improve a youth’s foster care experience</a:t>
            </a:r>
          </a:p>
          <a:p>
            <a:endParaRPr lang="en-US" dirty="0"/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Many find it difficult to work at CPS</a:t>
            </a:r>
          </a:p>
          <a:p>
            <a:pPr lvl="1"/>
            <a:r>
              <a:rPr lang="en-US" dirty="0" smtClean="0"/>
              <a:t>Consistency &amp; support</a:t>
            </a:r>
          </a:p>
          <a:p>
            <a:pPr lvl="1"/>
            <a:r>
              <a:rPr lang="en-US" dirty="0" smtClean="0"/>
              <a:t>Reform efforts</a:t>
            </a:r>
          </a:p>
          <a:p>
            <a:pPr lvl="1"/>
            <a:r>
              <a:rPr lang="en-US" dirty="0" smtClean="0"/>
              <a:t>Future hopes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224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Leadership Councils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Councils are comprised of both current and former foster youth between the ages of 14-21.</a:t>
            </a:r>
          </a:p>
          <a:p>
            <a:r>
              <a:rPr lang="en-US" dirty="0" smtClean="0"/>
              <a:t>Structure &amp; organization: regional &amp; statewide</a:t>
            </a:r>
          </a:p>
          <a:p>
            <a:r>
              <a:rPr lang="en-US" dirty="0" smtClean="0"/>
              <a:t>Utility and value of the councils</a:t>
            </a:r>
          </a:p>
          <a:p>
            <a:r>
              <a:rPr lang="en-US" dirty="0" smtClean="0"/>
              <a:t>Achievements and notable efforts</a:t>
            </a:r>
          </a:p>
          <a:p>
            <a:pPr lvl="1"/>
            <a:r>
              <a:rPr lang="en-US" dirty="0" smtClean="0"/>
              <a:t>Youth in Action Day</a:t>
            </a:r>
          </a:p>
          <a:p>
            <a:pPr lvl="1"/>
            <a:r>
              <a:rPr lang="en-US" dirty="0" smtClean="0"/>
              <a:t>SB 1210 (83</a:t>
            </a:r>
            <a:r>
              <a:rPr lang="en-US" baseline="30000" dirty="0" smtClean="0"/>
              <a:t>rd</a:t>
            </a:r>
            <a:r>
              <a:rPr lang="en-US" dirty="0" smtClean="0"/>
              <a:t> Session)</a:t>
            </a:r>
          </a:p>
          <a:p>
            <a:pPr lvl="1"/>
            <a:r>
              <a:rPr lang="en-US" dirty="0" smtClean="0"/>
              <a:t>HB 843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116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Strengthening Youth Voice in Court Hearings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importance of court hearings</a:t>
            </a:r>
          </a:p>
          <a:p>
            <a:r>
              <a:rPr lang="en-US" dirty="0" smtClean="0"/>
              <a:t>Lack of youth participation</a:t>
            </a:r>
          </a:p>
          <a:p>
            <a:r>
              <a:rPr lang="en-US" dirty="0" smtClean="0"/>
              <a:t>HB 843 (83</a:t>
            </a:r>
            <a:r>
              <a:rPr lang="en-US" baseline="30000" dirty="0" smtClean="0"/>
              <a:t>rd</a:t>
            </a:r>
            <a:r>
              <a:rPr lang="en-US" dirty="0"/>
              <a:t> </a:t>
            </a:r>
            <a:r>
              <a:rPr lang="en-US" dirty="0" smtClean="0"/>
              <a:t>Session)</a:t>
            </a:r>
          </a:p>
          <a:p>
            <a:r>
              <a:rPr lang="en-US" dirty="0" smtClean="0">
                <a:hlinkClick r:id="rId2"/>
              </a:rPr>
              <a:t>Youth’s opinions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201345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</TotalTime>
  <Words>413</Words>
  <Application>Microsoft Macintosh PowerPoint</Application>
  <PresentationFormat>Custom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</vt:lpstr>
      <vt:lpstr>Improving the Foster Care Experience</vt:lpstr>
      <vt:lpstr>Overview</vt:lpstr>
      <vt:lpstr>The Challenge</vt:lpstr>
      <vt:lpstr>The Challenge (cont.)</vt:lpstr>
      <vt:lpstr>Benefits Afforded to Foster Youth</vt:lpstr>
      <vt:lpstr>So why are youth NOT climbing the social ladder?</vt:lpstr>
      <vt:lpstr>Youth Specialists</vt:lpstr>
      <vt:lpstr>Youth Leadership Councils</vt:lpstr>
      <vt:lpstr>Strengthening Youth Voice in Court Hearings</vt:lpstr>
      <vt:lpstr>Promoting Normalcy</vt:lpstr>
      <vt:lpstr>Improving The Experience in the Future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the Foster Care Experience</dc:title>
  <dc:creator>Belseth,Tymothy L (DFPS)</dc:creator>
  <cp:lastModifiedBy>Sheila  Bustillos-Reynolds</cp:lastModifiedBy>
  <cp:revision>4</cp:revision>
  <cp:lastPrinted>2015-10-12T13:53:15Z</cp:lastPrinted>
  <dcterms:created xsi:type="dcterms:W3CDTF">2015-10-13T05:31:29Z</dcterms:created>
  <dcterms:modified xsi:type="dcterms:W3CDTF">2016-06-11T00:15:58Z</dcterms:modified>
</cp:coreProperties>
</file>