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9" r:id="rId2"/>
    <p:sldMasterId id="2147483721" r:id="rId3"/>
    <p:sldMasterId id="2147483769" r:id="rId4"/>
  </p:sldMasterIdLst>
  <p:notesMasterIdLst>
    <p:notesMasterId r:id="rId18"/>
  </p:notesMasterIdLst>
  <p:handoutMasterIdLst>
    <p:handoutMasterId r:id="rId19"/>
  </p:handoutMasterIdLst>
  <p:sldIdLst>
    <p:sldId id="291" r:id="rId5"/>
    <p:sldId id="316" r:id="rId6"/>
    <p:sldId id="352" r:id="rId7"/>
    <p:sldId id="353" r:id="rId8"/>
    <p:sldId id="354" r:id="rId9"/>
    <p:sldId id="356" r:id="rId10"/>
    <p:sldId id="365" r:id="rId11"/>
    <p:sldId id="366" r:id="rId12"/>
    <p:sldId id="380" r:id="rId13"/>
    <p:sldId id="370" r:id="rId14"/>
    <p:sldId id="383" r:id="rId15"/>
    <p:sldId id="377" r:id="rId16"/>
    <p:sldId id="37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3730" autoAdjust="0"/>
  </p:normalViewPr>
  <p:slideViewPr>
    <p:cSldViewPr snapToGrid="0">
      <p:cViewPr varScale="1">
        <p:scale>
          <a:sx n="80" d="100"/>
          <a:sy n="80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6F98D-C169-44C2-A418-0A8153A69ACE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5FACF-2B4B-4C63-B273-F91159274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6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735B96-F72D-4CEF-97A0-411D0D8F5D1B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7D7278-8496-453A-A98B-9189FFFC5F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41473-150B-4FF1-9265-3849C751B01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5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7278-8496-453A-A98B-9189FFFC5F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3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7278-8496-453A-A98B-9189FFFC5F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9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7278-8496-453A-A98B-9189FFFC5F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0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7278-8496-453A-A98B-9189FFFC5F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0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7278-8496-453A-A98B-9189FFFC5F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2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7278-8496-453A-A98B-9189FFFC5F1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0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7278-8496-453A-A98B-9189FFFC5F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6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5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1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4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03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6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80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3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67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96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0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6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03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87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38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24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40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18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68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05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74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73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2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83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15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20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1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86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72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2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1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34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7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7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23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34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38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61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4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5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0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5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43A7-D990-4100-8E10-1CBCDD9C3B94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FB8-125B-4410-A568-6FA34504D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8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43A7-D990-4100-8E10-1CBCDD9C3B94}" type="datetimeFigureOut">
              <a:rPr lang="en-US" smtClean="0"/>
              <a:pPr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3FB8-125B-4410-A568-6FA34504D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11EB-FAB8-4FC4-8772-988C49308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1BF8-F0A2-40F4-A958-F89A9795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43A7-D990-4100-8E10-1CBCDD9C3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3FB8-125B-4410-A568-6FA34504D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5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71392"/>
          <a:stretch>
            <a:fillRect/>
          </a:stretch>
        </p:blipFill>
        <p:spPr>
          <a:xfrm>
            <a:off x="0" y="1"/>
            <a:ext cx="9153078" cy="26185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0738" y="0"/>
            <a:ext cx="7772400" cy="2610196"/>
          </a:xfrm>
        </p:spPr>
        <p:txBody>
          <a:bodyPr anchor="ctr"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Creating A Pathway Towards Success: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Basics of Starting a Foster Care Alumni Program on Your Campus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7486" y="2626826"/>
            <a:ext cx="7772400" cy="3599411"/>
          </a:xfrm>
        </p:spPr>
        <p:txBody>
          <a:bodyPr anchor="ctr">
            <a:normAutofit/>
          </a:bodyPr>
          <a:lstStyle/>
          <a:p>
            <a:r>
              <a:rPr lang="en-US" b="1" dirty="0" smtClean="0"/>
              <a:t>Jennifer Alaniz</a:t>
            </a:r>
          </a:p>
          <a:p>
            <a:r>
              <a:rPr lang="en-US" b="1" dirty="0" smtClean="0"/>
              <a:t>Ashley Ochoa</a:t>
            </a:r>
          </a:p>
          <a:p>
            <a:r>
              <a:rPr lang="en-US" i="1" dirty="0" smtClean="0"/>
              <a:t>Fostering the Success, Advisors</a:t>
            </a:r>
          </a:p>
          <a:p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8</a:t>
            </a:r>
            <a:r>
              <a:rPr lang="en-US" b="1" baseline="30000" dirty="0" smtClean="0"/>
              <a:t>th</a:t>
            </a:r>
            <a:r>
              <a:rPr lang="en-US" b="1" dirty="0" smtClean="0"/>
              <a:t> Annual Education Reach for Texas</a:t>
            </a:r>
            <a:endParaRPr lang="en-US" b="1" dirty="0"/>
          </a:p>
        </p:txBody>
      </p:sp>
      <p:pic>
        <p:nvPicPr>
          <p:cNvPr id="16" name="Picture 1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3007"/>
          <a:stretch>
            <a:fillRect/>
          </a:stretch>
        </p:blipFill>
        <p:spPr>
          <a:xfrm>
            <a:off x="-9078" y="6217920"/>
            <a:ext cx="9153078" cy="64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949" y="4215389"/>
            <a:ext cx="2641977" cy="12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80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25" y="0"/>
            <a:ext cx="8721671" cy="1193827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Event Participation </a:t>
            </a:r>
            <a:endParaRPr lang="en-US" sz="27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3007"/>
          <a:stretch>
            <a:fillRect/>
          </a:stretch>
        </p:blipFill>
        <p:spPr>
          <a:xfrm>
            <a:off x="-9078" y="6217920"/>
            <a:ext cx="9153078" cy="64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625" y="895949"/>
            <a:ext cx="4051050" cy="6043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33CC"/>
                </a:solidFill>
              </a:rPr>
              <a:t>September</a:t>
            </a:r>
            <a:r>
              <a:rPr lang="en-US" sz="2300" dirty="0"/>
              <a:t>- Fostering Student Success </a:t>
            </a:r>
            <a:r>
              <a:rPr lang="en-US" sz="2300" dirty="0" smtClean="0"/>
              <a:t>Conference </a:t>
            </a:r>
            <a:endParaRPr lang="en-US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33CC"/>
                </a:solidFill>
              </a:rPr>
              <a:t>October</a:t>
            </a:r>
            <a:r>
              <a:rPr lang="en-US" sz="2300" dirty="0"/>
              <a:t>- National Night Out/CPS Halloween Party/ Treat or Trunk (Athletics</a:t>
            </a:r>
            <a:r>
              <a:rPr lang="en-US" sz="2300" dirty="0" smtClean="0"/>
              <a:t>)</a:t>
            </a:r>
            <a:endParaRPr lang="en-US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33CC"/>
                </a:solidFill>
              </a:rPr>
              <a:t>November</a:t>
            </a:r>
            <a:r>
              <a:rPr lang="en-US" sz="2300" dirty="0"/>
              <a:t>- Thanksgiving Food Drive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33CC"/>
                </a:solidFill>
              </a:rPr>
              <a:t>December</a:t>
            </a:r>
            <a:r>
              <a:rPr lang="en-US" sz="2300" dirty="0"/>
              <a:t>- Holiday Gathering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33CC"/>
                </a:solidFill>
              </a:rPr>
              <a:t>March</a:t>
            </a:r>
            <a:r>
              <a:rPr lang="en-US" sz="2300" dirty="0"/>
              <a:t>- Bigger Event/Spring Fling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33CC"/>
                </a:solidFill>
              </a:rPr>
              <a:t>April</a:t>
            </a:r>
            <a:r>
              <a:rPr lang="en-US" sz="2300" dirty="0"/>
              <a:t>- Child Abuse Awareness Month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33CC"/>
                </a:solidFill>
              </a:rPr>
              <a:t>May</a:t>
            </a:r>
            <a:r>
              <a:rPr lang="en-US" sz="2300" dirty="0"/>
              <a:t>- End of the Year BBQ</a:t>
            </a:r>
          </a:p>
          <a:p>
            <a:pPr>
              <a:lnSpc>
                <a:spcPct val="150000"/>
              </a:lnSpc>
              <a:defRPr/>
            </a:pPr>
            <a:r>
              <a:rPr lang="en-US" sz="23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sz="23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US" sz="23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739" y="1046463"/>
            <a:ext cx="4407557" cy="47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6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18241"/>
            <a:ext cx="91503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6625" y="0"/>
            <a:ext cx="8721671" cy="1193827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Monthly Meetings </a:t>
            </a:r>
            <a:endParaRPr lang="en-US" sz="27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225" y="1193827"/>
            <a:ext cx="50101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Academic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Financial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Media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Donations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Speaker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FTS Members choices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Community Member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193827"/>
            <a:ext cx="3095625" cy="44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5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18241"/>
            <a:ext cx="91503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3" y="1257300"/>
            <a:ext cx="3295202" cy="476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581" y="2014150"/>
            <a:ext cx="5166864" cy="2320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601" y="357980"/>
            <a:ext cx="61531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1" y="370703"/>
            <a:ext cx="7962900" cy="571500"/>
          </a:xfrm>
          <a:prstGeom prst="rect">
            <a:avLst/>
          </a:prstGeom>
        </p:spPr>
      </p:pic>
      <p:pic>
        <p:nvPicPr>
          <p:cNvPr id="4" name="Picture 3" descr="dark blue-Abstract-background-jngi-ppt.jpg"/>
          <p:cNvPicPr>
            <a:picLocks noChangeAspect="1"/>
          </p:cNvPicPr>
          <p:nvPr/>
        </p:nvPicPr>
        <p:blipFill>
          <a:blip r:embed="rId4" cstate="print"/>
          <a:srcRect t="93007"/>
          <a:stretch>
            <a:fillRect/>
          </a:stretch>
        </p:blipFill>
        <p:spPr>
          <a:xfrm>
            <a:off x="-9078" y="6217920"/>
            <a:ext cx="9153078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38" y="1470454"/>
            <a:ext cx="8875245" cy="226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935" y="4191412"/>
            <a:ext cx="38290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7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:\Ads -Print-graphics Files\Images\challenging.jpg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219823" t="32616" r="-131717" b="43369"/>
          <a:stretch/>
        </p:blipFill>
        <p:spPr bwMode="auto">
          <a:xfrm>
            <a:off x="9363947" y="2294925"/>
            <a:ext cx="413115" cy="102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401803" y="989907"/>
            <a:ext cx="3568931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20713" lvl="1" indent="-228600">
              <a:spcBef>
                <a:spcPts val="325"/>
              </a:spcBef>
              <a:buClr>
                <a:srgbClr val="4F81BD"/>
              </a:buClr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Build A Support System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7310" y="1523306"/>
            <a:ext cx="3799490" cy="6393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21792" lvl="1" indent="-228600" algn="ctr">
              <a:spcBef>
                <a:spcPts val="324"/>
              </a:spcBef>
              <a:buClr>
                <a:srgbClr val="4F81BD"/>
              </a:buClr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Be Aware of Resources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 flipH="1">
            <a:off x="4419599" y="2162697"/>
            <a:ext cx="3794502" cy="4274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621792" lvl="1" indent="-228600" algn="ctr">
              <a:spcBef>
                <a:spcPts val="324"/>
              </a:spcBef>
              <a:buClr>
                <a:srgbClr val="4F81BD"/>
              </a:buClr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Identify Your Students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0739" y="2590107"/>
            <a:ext cx="388620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Network with Agencies 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3123507"/>
            <a:ext cx="4034726" cy="53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Establish A Student Organization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27795" y="3656907"/>
            <a:ext cx="4358474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Normalize Group Identity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7033" y="4190307"/>
            <a:ext cx="4889069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Organize Event Participation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11825" y="4723707"/>
            <a:ext cx="4912962" cy="53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Host a Conference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6608" y="46841"/>
            <a:ext cx="852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Develop A Game Plan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52135" y="5257107"/>
            <a:ext cx="4768958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Form an Advisory Board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7275" y="5790507"/>
            <a:ext cx="5316565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Seek donations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857" y="1448788"/>
            <a:ext cx="3634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your tasks &amp; 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oals 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6" y="1044675"/>
            <a:ext cx="414020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7944" y="6323907"/>
            <a:ext cx="4912962" cy="53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Always Keep in touch 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1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3" y="252343"/>
            <a:ext cx="9144000" cy="122700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Build a Support System 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19" y="1354284"/>
            <a:ext cx="8733295" cy="4848554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Determine where the program will be housed</a:t>
            </a:r>
          </a:p>
          <a:p>
            <a:pPr lvl="0"/>
            <a:r>
              <a:rPr lang="en-US" sz="2400" dirty="0"/>
              <a:t>Establish a core staffing team and involve student voices</a:t>
            </a:r>
          </a:p>
          <a:p>
            <a:pPr lvl="1"/>
            <a:r>
              <a:rPr lang="en-US" dirty="0"/>
              <a:t>Foster Care liaison, Foster Care Advisory Council- CASA, CPS</a:t>
            </a:r>
          </a:p>
          <a:p>
            <a:pPr lvl="1"/>
            <a:r>
              <a:rPr lang="en-US" dirty="0"/>
              <a:t>Build partnerships with the TRIO Program, Dept. of Social Work, Office of Financial Aid, Business Office, etc. </a:t>
            </a:r>
          </a:p>
          <a:p>
            <a:pPr lvl="1"/>
            <a:r>
              <a:rPr lang="en-US" dirty="0"/>
              <a:t>Identify school district liaisons, PAL </a:t>
            </a:r>
            <a:r>
              <a:rPr lang="en-US" dirty="0" smtClean="0"/>
              <a:t>Representative</a:t>
            </a:r>
          </a:p>
          <a:p>
            <a:pPr lvl="1"/>
            <a:r>
              <a:rPr lang="en-US" sz="2400" dirty="0" smtClean="0"/>
              <a:t>Student </a:t>
            </a:r>
            <a:r>
              <a:rPr lang="en-US" sz="2400" dirty="0"/>
              <a:t>Engagement- Activate a student organization to fundraise, perform community service, </a:t>
            </a:r>
            <a:r>
              <a:rPr lang="en-US" sz="2400" dirty="0" err="1"/>
              <a:t>ect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/>
              <a:t>Interns- Social Work, Counseling, etc. </a:t>
            </a:r>
          </a:p>
          <a:p>
            <a:pPr lvl="0"/>
            <a:r>
              <a:rPr lang="en-US" sz="2400" dirty="0"/>
              <a:t>Alumni Relations</a:t>
            </a:r>
          </a:p>
          <a:p>
            <a:pPr lvl="0"/>
            <a:r>
              <a:rPr lang="en-US" sz="2400" dirty="0"/>
              <a:t>Community Partners</a:t>
            </a:r>
          </a:p>
          <a:p>
            <a:pPr lvl="0"/>
            <a:r>
              <a:rPr lang="en-US" sz="2400" dirty="0"/>
              <a:t>Other key stakeholders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3007"/>
          <a:stretch>
            <a:fillRect/>
          </a:stretch>
        </p:blipFill>
        <p:spPr>
          <a:xfrm>
            <a:off x="-9078" y="6312188"/>
            <a:ext cx="915307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37"/>
            <a:ext cx="9144000" cy="122700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Be Aware of Benefits and Services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2" y="1026154"/>
            <a:ext cx="8733295" cy="479199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College Tuition and Fee Waiver- DFPS</a:t>
            </a:r>
          </a:p>
          <a:p>
            <a:pPr lvl="0"/>
            <a:r>
              <a:rPr lang="en-US" dirty="0" smtClean="0"/>
              <a:t>Preparation </a:t>
            </a:r>
            <a:r>
              <a:rPr lang="en-US" dirty="0"/>
              <a:t>for Adult Living Services (</a:t>
            </a:r>
            <a:r>
              <a:rPr lang="en-US" dirty="0" smtClean="0"/>
              <a:t>PALS)- DFPS</a:t>
            </a:r>
            <a:endParaRPr lang="en-US" dirty="0"/>
          </a:p>
          <a:p>
            <a:pPr lvl="0"/>
            <a:r>
              <a:rPr lang="en-US" dirty="0" smtClean="0"/>
              <a:t>Educational Training </a:t>
            </a:r>
            <a:r>
              <a:rPr lang="en-US" dirty="0"/>
              <a:t>Voucher (ETV</a:t>
            </a:r>
            <a:r>
              <a:rPr lang="en-US" dirty="0" smtClean="0"/>
              <a:t>)- BCFS </a:t>
            </a:r>
          </a:p>
          <a:p>
            <a:pPr lvl="0"/>
            <a:r>
              <a:rPr lang="en-US" dirty="0" smtClean="0"/>
              <a:t>Lifeworks</a:t>
            </a:r>
          </a:p>
          <a:p>
            <a:pPr lvl="0"/>
            <a:r>
              <a:rPr lang="en-US" dirty="0" smtClean="0"/>
              <a:t>Workforce Solutions</a:t>
            </a:r>
          </a:p>
          <a:p>
            <a:pPr lvl="0"/>
            <a:r>
              <a:rPr lang="en-US" dirty="0" smtClean="0"/>
              <a:t>Medicaid STAR</a:t>
            </a:r>
          </a:p>
          <a:p>
            <a:pPr lvl="0"/>
            <a:r>
              <a:rPr lang="en-US" dirty="0" smtClean="0"/>
              <a:t>Education Reach for Texas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3007"/>
          <a:stretch>
            <a:fillRect/>
          </a:stretch>
        </p:blipFill>
        <p:spPr>
          <a:xfrm>
            <a:off x="-9078" y="6217920"/>
            <a:ext cx="9153078" cy="64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252" y="2829202"/>
            <a:ext cx="3911457" cy="29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7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1" y="178230"/>
            <a:ext cx="7886700" cy="119382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Identify Your Students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31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3007"/>
          <a:stretch>
            <a:fillRect/>
          </a:stretch>
        </p:blipFill>
        <p:spPr>
          <a:xfrm>
            <a:off x="-9078" y="6217920"/>
            <a:ext cx="9153078" cy="64008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193" y="1094129"/>
            <a:ext cx="8114536" cy="1044698"/>
          </a:xfrm>
        </p:spPr>
        <p:txBody>
          <a:bodyPr>
            <a:normAutofit/>
          </a:bodyPr>
          <a:lstStyle/>
          <a:p>
            <a:r>
              <a:rPr lang="en-US" dirty="0" smtClean="0"/>
              <a:t>Texas Common Application</a:t>
            </a:r>
          </a:p>
          <a:p>
            <a:r>
              <a:rPr lang="en-US" dirty="0" smtClean="0"/>
              <a:t>Tuition and Fee Waiver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60" y="2287956"/>
            <a:ext cx="6981490" cy="371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7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36" y="168705"/>
            <a:ext cx="7886700" cy="11938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Establish A Student Organization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3007"/>
          <a:stretch>
            <a:fillRect/>
          </a:stretch>
        </p:blipFill>
        <p:spPr>
          <a:xfrm>
            <a:off x="-9078" y="6217920"/>
            <a:ext cx="9153078" cy="64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75" y="1570078"/>
            <a:ext cx="3333750" cy="3146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075" y="4797257"/>
            <a:ext cx="3819525" cy="4013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375" y="1485900"/>
            <a:ext cx="42340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Determine the group purpose and goals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Office of Student Activities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Advocacy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Faculty-Staff-Peer Mentoring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Scholarships- Financial Aid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Book L</a:t>
            </a:r>
            <a:r>
              <a:rPr lang="en-US" sz="2000" dirty="0" smtClean="0"/>
              <a:t>ibrary- </a:t>
            </a:r>
            <a:r>
              <a:rPr lang="en-US" sz="2000" dirty="0"/>
              <a:t>Donation </a:t>
            </a:r>
            <a:r>
              <a:rPr lang="en-US" sz="2000" dirty="0" smtClean="0"/>
              <a:t>Drive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Academic Coaching/tutoring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Career 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Counseling C</a:t>
            </a:r>
            <a:r>
              <a:rPr lang="en-US" sz="2000" dirty="0" smtClean="0"/>
              <a:t>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Financial </a:t>
            </a:r>
            <a:r>
              <a:rPr lang="en-US" sz="2000" dirty="0"/>
              <a:t>Literacy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Resources to address food insecurity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Housing Support (if possible)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7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3007"/>
          <a:stretch>
            <a:fillRect/>
          </a:stretch>
        </p:blipFill>
        <p:spPr>
          <a:xfrm>
            <a:off x="-9078" y="6217920"/>
            <a:ext cx="9153078" cy="640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712" y="285648"/>
            <a:ext cx="883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for Normalizing Group Identity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197" y="1227460"/>
            <a:ext cx="8555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Student organization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Social events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Recognizing individual achievements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Community Service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Leadership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 Empowering students to tell their story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G</a:t>
            </a:r>
            <a:r>
              <a:rPr lang="en-US" sz="3200" dirty="0" smtClean="0"/>
              <a:t>roup </a:t>
            </a:r>
            <a:r>
              <a:rPr lang="en-US" sz="3200" dirty="0"/>
              <a:t>work and other experiential activities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Trauma Informed</a:t>
            </a:r>
            <a:r>
              <a:rPr lang="en-US" sz="3200" dirty="0"/>
              <a:t>, Strengths-based </a:t>
            </a:r>
            <a:r>
              <a:rPr lang="en-US" sz="3200" dirty="0" err="1" smtClean="0"/>
              <a:t>ApproachTraining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9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3007"/>
          <a:stretch>
            <a:fillRect/>
          </a:stretch>
        </p:blipFill>
        <p:spPr>
          <a:xfrm>
            <a:off x="-9078" y="6217920"/>
            <a:ext cx="9153078" cy="64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227" y="187419"/>
            <a:ext cx="8834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in Contact 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712" y="1191399"/>
            <a:ext cx="47090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Orientation </a:t>
            </a:r>
            <a:r>
              <a:rPr lang="en-US" sz="4000" dirty="0"/>
              <a:t>Days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Newsletters/ Email</a:t>
            </a:r>
            <a:endParaRPr lang="en-US" sz="4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Monthly Organization Meetings</a:t>
            </a:r>
            <a:endParaRPr lang="en-US" sz="4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4000" dirty="0"/>
              <a:t>Starfish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4000" dirty="0"/>
              <a:t>Postcards </a:t>
            </a:r>
          </a:p>
          <a:p>
            <a:endParaRPr lang="en-US" sz="2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91399"/>
            <a:ext cx="3686175" cy="44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3007"/>
          <a:stretch>
            <a:fillRect/>
          </a:stretch>
        </p:blipFill>
        <p:spPr>
          <a:xfrm>
            <a:off x="-9078" y="6217920"/>
            <a:ext cx="9153078" cy="64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227" y="187419"/>
            <a:ext cx="883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Fostering Student Success Conference 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562" y="1583312"/>
            <a:ext cx="3795488" cy="4548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09" y="1609528"/>
            <a:ext cx="3524573" cy="4522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228" y="839295"/>
            <a:ext cx="8934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create a campus-wide network of support to assist students who grew up in the foster care system achieve educational success by focusing on recruitment, retention, and graduation.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7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3004</TotalTime>
  <Words>420</Words>
  <Application>Microsoft Macintosh PowerPoint</Application>
  <PresentationFormat>On-screen Show (4:3)</PresentationFormat>
  <Paragraphs>99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4_Office Theme</vt:lpstr>
      <vt:lpstr>5_Office Theme</vt:lpstr>
      <vt:lpstr>9_Office Theme</vt:lpstr>
      <vt:lpstr>Creating A Pathway Towards Success:  The Basics of Starting a Foster Care Alumni Program on Your Campus</vt:lpstr>
      <vt:lpstr>PowerPoint Presentation</vt:lpstr>
      <vt:lpstr>Build a Support System  </vt:lpstr>
      <vt:lpstr>Be Aware of Benefits and Services </vt:lpstr>
      <vt:lpstr>Identify Your Students </vt:lpstr>
      <vt:lpstr>Establish A Student Organization</vt:lpstr>
      <vt:lpstr>PowerPoint Presentation</vt:lpstr>
      <vt:lpstr>PowerPoint Presentation</vt:lpstr>
      <vt:lpstr>PowerPoint Presentation</vt:lpstr>
      <vt:lpstr>Event Participation </vt:lpstr>
      <vt:lpstr>Monthly Meetings </vt:lpstr>
      <vt:lpstr>PowerPoint Presentation</vt:lpstr>
      <vt:lpstr>PowerPoint Presentation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Pistilli, Matthew Dorian</dc:creator>
  <cp:lastModifiedBy>Sheila  Bustillos-Reynolds</cp:lastModifiedBy>
  <cp:revision>218</cp:revision>
  <cp:lastPrinted>2016-12-15T17:11:03Z</cp:lastPrinted>
  <dcterms:created xsi:type="dcterms:W3CDTF">2014-12-29T14:01:06Z</dcterms:created>
  <dcterms:modified xsi:type="dcterms:W3CDTF">2017-06-29T02:12:11Z</dcterms:modified>
</cp:coreProperties>
</file>