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62" r:id="rId3"/>
    <p:sldId id="261" r:id="rId4"/>
    <p:sldId id="257" r:id="rId5"/>
    <p:sldId id="268" r:id="rId6"/>
    <p:sldId id="258" r:id="rId7"/>
    <p:sldId id="269" r:id="rId8"/>
    <p:sldId id="259" r:id="rId9"/>
    <p:sldId id="270" r:id="rId10"/>
    <p:sldId id="272" r:id="rId11"/>
    <p:sldId id="357" r:id="rId12"/>
    <p:sldId id="358" r:id="rId13"/>
    <p:sldId id="356" r:id="rId14"/>
    <p:sldId id="267" r:id="rId15"/>
    <p:sldId id="273" r:id="rId16"/>
    <p:sldId id="266" r:id="rId17"/>
    <p:sldId id="274" r:id="rId18"/>
    <p:sldId id="271" r:id="rId19"/>
    <p:sldId id="275" r:id="rId20"/>
    <p:sldId id="265" r:id="rId21"/>
    <p:sldId id="276" r:id="rId22"/>
    <p:sldId id="279" r:id="rId23"/>
    <p:sldId id="359" r:id="rId24"/>
    <p:sldId id="264" r:id="rId25"/>
    <p:sldId id="280" r:id="rId26"/>
    <p:sldId id="277" r:id="rId27"/>
    <p:sldId id="288" r:id="rId28"/>
    <p:sldId id="281" r:id="rId29"/>
    <p:sldId id="287" r:id="rId30"/>
    <p:sldId id="289" r:id="rId31"/>
    <p:sldId id="263" r:id="rId32"/>
    <p:sldId id="286" r:id="rId33"/>
    <p:sldId id="260" r:id="rId34"/>
    <p:sldId id="285" r:id="rId35"/>
    <p:sldId id="296" r:id="rId36"/>
    <p:sldId id="278" r:id="rId37"/>
    <p:sldId id="360" r:id="rId38"/>
    <p:sldId id="297" r:id="rId39"/>
    <p:sldId id="284" r:id="rId40"/>
    <p:sldId id="294" r:id="rId41"/>
    <p:sldId id="298" r:id="rId42"/>
    <p:sldId id="283" r:id="rId43"/>
    <p:sldId id="293" r:id="rId44"/>
    <p:sldId id="299" r:id="rId45"/>
    <p:sldId id="282" r:id="rId46"/>
    <p:sldId id="305" r:id="rId47"/>
    <p:sldId id="361" r:id="rId48"/>
    <p:sldId id="362" r:id="rId49"/>
    <p:sldId id="363" r:id="rId50"/>
    <p:sldId id="364" r:id="rId51"/>
    <p:sldId id="365" r:id="rId52"/>
    <p:sldId id="366" r:id="rId53"/>
    <p:sldId id="367" r:id="rId54"/>
    <p:sldId id="368" r:id="rId55"/>
    <p:sldId id="292" r:id="rId56"/>
    <p:sldId id="304" r:id="rId57"/>
    <p:sldId id="306" r:id="rId58"/>
    <p:sldId id="300" r:id="rId59"/>
    <p:sldId id="303" r:id="rId60"/>
    <p:sldId id="308" r:id="rId61"/>
    <p:sldId id="309" r:id="rId62"/>
    <p:sldId id="310" r:id="rId63"/>
    <p:sldId id="311" r:id="rId64"/>
    <p:sldId id="312" r:id="rId65"/>
    <p:sldId id="307" r:id="rId66"/>
    <p:sldId id="313" r:id="rId67"/>
    <p:sldId id="291" r:id="rId68"/>
    <p:sldId id="302" r:id="rId69"/>
    <p:sldId id="314" r:id="rId70"/>
    <p:sldId id="290" r:id="rId71"/>
    <p:sldId id="315" r:id="rId72"/>
    <p:sldId id="316" r:id="rId73"/>
    <p:sldId id="317" r:id="rId74"/>
    <p:sldId id="332" r:id="rId75"/>
    <p:sldId id="323" r:id="rId76"/>
    <p:sldId id="331" r:id="rId77"/>
    <p:sldId id="337" r:id="rId78"/>
    <p:sldId id="333" r:id="rId79"/>
    <p:sldId id="338" r:id="rId80"/>
    <p:sldId id="318" r:id="rId81"/>
    <p:sldId id="339" r:id="rId82"/>
    <p:sldId id="336" r:id="rId83"/>
    <p:sldId id="342" r:id="rId84"/>
    <p:sldId id="340" r:id="rId85"/>
    <p:sldId id="343" r:id="rId86"/>
    <p:sldId id="335" r:id="rId87"/>
    <p:sldId id="346" r:id="rId88"/>
    <p:sldId id="344" r:id="rId89"/>
    <p:sldId id="347" r:id="rId90"/>
    <p:sldId id="341" r:id="rId91"/>
    <p:sldId id="350" r:id="rId92"/>
    <p:sldId id="348" r:id="rId93"/>
    <p:sldId id="351" r:id="rId94"/>
    <p:sldId id="345" r:id="rId95"/>
    <p:sldId id="352" r:id="rId96"/>
    <p:sldId id="349" r:id="rId97"/>
    <p:sldId id="354" r:id="rId98"/>
    <p:sldId id="355" r:id="rId99"/>
    <p:sldId id="353" r:id="rId100"/>
    <p:sldId id="334" r:id="rId101"/>
    <p:sldId id="330" r:id="rId102"/>
    <p:sldId id="324" r:id="rId103"/>
    <p:sldId id="329" r:id="rId104"/>
    <p:sldId id="319" r:id="rId105"/>
    <p:sldId id="328" r:id="rId106"/>
    <p:sldId id="327" r:id="rId107"/>
    <p:sldId id="326" r:id="rId108"/>
    <p:sldId id="325" r:id="rId109"/>
    <p:sldId id="320" r:id="rId110"/>
    <p:sldId id="321" r:id="rId111"/>
    <p:sldId id="322" r:id="rId112"/>
    <p:sldId id="407" r:id="rId113"/>
    <p:sldId id="408" r:id="rId114"/>
    <p:sldId id="409" r:id="rId115"/>
    <p:sldId id="410" r:id="rId116"/>
    <p:sldId id="389" r:id="rId117"/>
    <p:sldId id="369" r:id="rId118"/>
    <p:sldId id="370" r:id="rId119"/>
    <p:sldId id="371" r:id="rId120"/>
    <p:sldId id="372" r:id="rId121"/>
    <p:sldId id="373" r:id="rId122"/>
    <p:sldId id="374" r:id="rId123"/>
    <p:sldId id="375" r:id="rId124"/>
    <p:sldId id="376" r:id="rId125"/>
    <p:sldId id="411" r:id="rId126"/>
    <p:sldId id="412" r:id="rId127"/>
    <p:sldId id="413" r:id="rId128"/>
    <p:sldId id="377" r:id="rId129"/>
    <p:sldId id="378" r:id="rId130"/>
    <p:sldId id="379" r:id="rId131"/>
    <p:sldId id="380" r:id="rId132"/>
    <p:sldId id="381" r:id="rId133"/>
    <p:sldId id="382" r:id="rId134"/>
    <p:sldId id="383" r:id="rId135"/>
    <p:sldId id="384" r:id="rId136"/>
    <p:sldId id="385" r:id="rId137"/>
    <p:sldId id="386" r:id="rId138"/>
    <p:sldId id="387" r:id="rId139"/>
    <p:sldId id="388" r:id="rId140"/>
    <p:sldId id="391" r:id="rId141"/>
    <p:sldId id="392" r:id="rId142"/>
    <p:sldId id="393" r:id="rId143"/>
    <p:sldId id="394" r:id="rId144"/>
    <p:sldId id="395" r:id="rId145"/>
    <p:sldId id="396" r:id="rId146"/>
    <p:sldId id="397" r:id="rId147"/>
    <p:sldId id="398" r:id="rId148"/>
    <p:sldId id="399" r:id="rId149"/>
    <p:sldId id="400" r:id="rId150"/>
    <p:sldId id="401" r:id="rId151"/>
    <p:sldId id="402" r:id="rId152"/>
    <p:sldId id="403" r:id="rId153"/>
    <p:sldId id="404" r:id="rId154"/>
    <p:sldId id="405" r:id="rId155"/>
    <p:sldId id="406" r:id="rId156"/>
    <p:sldId id="301" r:id="rId1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slide" Target="slides/slide152.xml"/><Relationship Id="rId16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2371909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1169229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3284195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C65C0-A45C-4397-B21E-4DEF891890FA}"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5456512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19633812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31522709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31049293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1513079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2114948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2734693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2254136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922001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3657356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43711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135565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2220373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189979-B3C5-4932-97AE-783F2E3F03D9}" type="datetimeFigureOut">
              <a:rPr lang="en-US" smtClean="0"/>
              <a:t>5/9/2015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8C65C0-A45C-4397-B21E-4DEF891890FA}" type="slidenum">
              <a:rPr lang="en-US" smtClean="0"/>
              <a:t>‹#›</a:t>
            </a:fld>
            <a:endParaRPr lang="en-US" dirty="0"/>
          </a:p>
        </p:txBody>
      </p:sp>
    </p:spTree>
    <p:extLst>
      <p:ext uri="{BB962C8B-B14F-4D97-AF65-F5344CB8AC3E}">
        <p14:creationId xmlns:p14="http://schemas.microsoft.com/office/powerpoint/2010/main" val="3492746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6189979-B3C5-4932-97AE-783F2E3F03D9}" type="datetimeFigureOut">
              <a:rPr lang="en-US" smtClean="0"/>
              <a:t>5/9/2015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28C65C0-A45C-4397-B21E-4DEF891890FA}" type="slidenum">
              <a:rPr lang="en-US" smtClean="0"/>
              <a:t>‹#›</a:t>
            </a:fld>
            <a:endParaRPr lang="en-US" dirty="0"/>
          </a:p>
        </p:txBody>
      </p:sp>
    </p:spTree>
    <p:extLst>
      <p:ext uri="{BB962C8B-B14F-4D97-AF65-F5344CB8AC3E}">
        <p14:creationId xmlns:p14="http://schemas.microsoft.com/office/powerpoint/2010/main" val="4213565853"/>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blackGray">
          <a:xfrm>
            <a:off x="1296622" y="1609858"/>
            <a:ext cx="8825658" cy="4059421"/>
          </a:xfrm>
        </p:spPr>
        <p:txBody>
          <a:bodyPr wrap="none" anchor="t" anchorCtr="0"/>
          <a:lstStyle/>
          <a:p>
            <a:pPr algn="ctr"/>
            <a:r>
              <a:rPr lang="en-US" sz="4000" dirty="0" smtClean="0"/>
              <a:t/>
            </a:r>
            <a:br>
              <a:rPr lang="en-US" sz="4000" dirty="0" smtClean="0"/>
            </a:br>
            <a:r>
              <a:rPr lang="en-US" sz="4000" dirty="0" smtClean="0">
                <a:latin typeface="Times New Roman" panose="02020603050405020304" pitchFamily="18" charset="0"/>
                <a:cs typeface="Times New Roman" panose="02020603050405020304" pitchFamily="18" charset="0"/>
              </a:rPr>
              <a:t>By</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Mark Dittloff, </a:t>
            </a:r>
            <a:r>
              <a:rPr lang="en-US" sz="4000" dirty="0" smtClean="0">
                <a:latin typeface="Times New Roman" panose="02020603050405020304" pitchFamily="18" charset="0"/>
                <a:cs typeface="Times New Roman" panose="02020603050405020304" pitchFamily="18" charset="0"/>
              </a:rPr>
              <a:t>MS, </a:t>
            </a:r>
            <a:r>
              <a:rPr lang="en-US" sz="4000" dirty="0">
                <a:latin typeface="Times New Roman" panose="02020603050405020304" pitchFamily="18" charset="0"/>
                <a:cs typeface="Times New Roman" panose="02020603050405020304" pitchFamily="18" charset="0"/>
              </a:rPr>
              <a:t>LPC, LSOT</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At the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Counseling Center of Denton</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6726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54199" y="1609859"/>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Emotional</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Verbal</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56976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Upstairs Brain isn’t </a:t>
            </a:r>
            <a:r>
              <a:rPr lang="en-US" sz="2000" dirty="0" smtClean="0">
                <a:latin typeface="Times New Roman" panose="02020603050405020304" pitchFamily="18" charset="0"/>
                <a:cs typeface="Times New Roman" panose="02020603050405020304" pitchFamily="18" charset="0"/>
              </a:rPr>
              <a:t>fully </a:t>
            </a:r>
            <a:r>
              <a:rPr lang="en-US" sz="2000" dirty="0">
                <a:latin typeface="Times New Roman" panose="02020603050405020304" pitchFamily="18" charset="0"/>
                <a:cs typeface="Times New Roman" panose="02020603050405020304" pitchFamily="18" charset="0"/>
              </a:rPr>
              <a:t>	mature until a person reaches their</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mid-twenties</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It is one of the last parts of the Brain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Developed</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Remains under Massive Construction for the first</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Few Years of Life</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Under goes extensive remodeling during teen years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that lasts until </a:t>
            </a:r>
            <a:r>
              <a:rPr lang="en-US" sz="2000" dirty="0" smtClean="0">
                <a:latin typeface="Times New Roman" panose="02020603050405020304" pitchFamily="18" charset="0"/>
                <a:cs typeface="Times New Roman" panose="02020603050405020304" pitchFamily="18" charset="0"/>
              </a:rPr>
              <a:t>adulthood or</a:t>
            </a:r>
            <a:r>
              <a:rPr lang="en-US" sz="2000" dirty="0" smtClean="0">
                <a:latin typeface="Times New Roman" panose="02020603050405020304" pitchFamily="18" charset="0"/>
                <a:cs typeface="Times New Roman" panose="02020603050405020304" pitchFamily="18" charset="0"/>
              </a:rPr>
              <a:t/>
            </a:r>
            <a:br>
              <a:rPr lang="en-US" sz="2000" dirty="0" smtClean="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			</a:t>
            </a:r>
            <a:r>
              <a:rPr lang="en-US" sz="2000" b="1" i="1" dirty="0" smtClean="0">
                <a:latin typeface="Times New Roman" panose="02020603050405020304" pitchFamily="18" charset="0"/>
                <a:cs typeface="Times New Roman" panose="02020603050405020304" pitchFamily="18" charset="0"/>
              </a:rPr>
              <a:t>Since it is under construction it is not capable of fully</a:t>
            </a:r>
            <a:br>
              <a:rPr lang="en-US" sz="2000" b="1" i="1" dirty="0" smtClean="0">
                <a:latin typeface="Times New Roman" panose="02020603050405020304" pitchFamily="18" charset="0"/>
                <a:cs typeface="Times New Roman" panose="02020603050405020304" pitchFamily="18" charset="0"/>
              </a:rPr>
            </a:br>
            <a:r>
              <a:rPr lang="en-US" sz="2000" i="1" dirty="0">
                <a:latin typeface="Times New Roman" panose="02020603050405020304" pitchFamily="18" charset="0"/>
                <a:cs typeface="Times New Roman" panose="02020603050405020304" pitchFamily="18" charset="0"/>
              </a:rPr>
              <a:t>	</a:t>
            </a:r>
            <a:r>
              <a:rPr lang="en-US" sz="2000" i="1" dirty="0" smtClean="0">
                <a:latin typeface="Times New Roman" panose="02020603050405020304" pitchFamily="18" charset="0"/>
                <a:cs typeface="Times New Roman" panose="02020603050405020304" pitchFamily="18" charset="0"/>
              </a:rPr>
              <a:t>			</a:t>
            </a:r>
            <a:r>
              <a:rPr lang="en-US" sz="2000" b="1" i="1" dirty="0" smtClean="0">
                <a:latin typeface="Times New Roman" panose="02020603050405020304" pitchFamily="18" charset="0"/>
                <a:cs typeface="Times New Roman" panose="02020603050405020304" pitchFamily="18" charset="0"/>
              </a:rPr>
              <a:t>functioning all the time…meaning it cannot be	</a:t>
            </a:r>
            <a:br>
              <a:rPr lang="en-US" sz="2000" b="1" i="1" dirty="0" smtClean="0">
                <a:latin typeface="Times New Roman" panose="02020603050405020304" pitchFamily="18" charset="0"/>
                <a:cs typeface="Times New Roman" panose="02020603050405020304" pitchFamily="18" charset="0"/>
              </a:rPr>
            </a:br>
            <a:r>
              <a:rPr lang="en-US" sz="2000" b="1" i="1" dirty="0">
                <a:latin typeface="Times New Roman" panose="02020603050405020304" pitchFamily="18" charset="0"/>
                <a:cs typeface="Times New Roman" panose="02020603050405020304" pitchFamily="18" charset="0"/>
              </a:rPr>
              <a:t>	</a:t>
            </a:r>
            <a:r>
              <a:rPr lang="en-US" sz="2000" b="1" i="1" dirty="0" smtClean="0">
                <a:latin typeface="Times New Roman" panose="02020603050405020304" pitchFamily="18" charset="0"/>
                <a:cs typeface="Times New Roman" panose="02020603050405020304" pitchFamily="18" charset="0"/>
              </a:rPr>
              <a:t>			</a:t>
            </a:r>
            <a:r>
              <a:rPr lang="en-US" sz="2000" b="1" i="1" dirty="0" smtClean="0">
                <a:latin typeface="Times New Roman" panose="02020603050405020304" pitchFamily="18" charset="0"/>
                <a:cs typeface="Times New Roman" panose="02020603050405020304" pitchFamily="18" charset="0"/>
              </a:rPr>
              <a:t>integrated </a:t>
            </a:r>
            <a:r>
              <a:rPr lang="en-US" sz="2000" b="1" i="1" dirty="0" smtClean="0">
                <a:latin typeface="Times New Roman" panose="02020603050405020304" pitchFamily="18" charset="0"/>
                <a:cs typeface="Times New Roman" panose="02020603050405020304" pitchFamily="18" charset="0"/>
              </a:rPr>
              <a:t>with the lower brain and/or consistently work</a:t>
            </a:r>
            <a:br>
              <a:rPr lang="en-US" sz="2000" b="1" i="1" dirty="0" smtClean="0">
                <a:latin typeface="Times New Roman" panose="02020603050405020304" pitchFamily="18" charset="0"/>
                <a:cs typeface="Times New Roman" panose="02020603050405020304" pitchFamily="18" charset="0"/>
              </a:rPr>
            </a:br>
            <a:r>
              <a:rPr lang="en-US" sz="2000" b="1" i="1" dirty="0">
                <a:latin typeface="Times New Roman" panose="02020603050405020304" pitchFamily="18" charset="0"/>
                <a:cs typeface="Times New Roman" panose="02020603050405020304" pitchFamily="18" charset="0"/>
              </a:rPr>
              <a:t>	</a:t>
            </a:r>
            <a:r>
              <a:rPr lang="en-US" sz="2000" b="1" i="1" dirty="0" smtClean="0">
                <a:latin typeface="Times New Roman" panose="02020603050405020304" pitchFamily="18" charset="0"/>
                <a:cs typeface="Times New Roman" panose="02020603050405020304" pitchFamily="18" charset="0"/>
              </a:rPr>
              <a:t>			at it’s best</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br>
              <a:rPr lang="en-US" sz="2400" dirty="0" smtClean="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3023054"/>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smtClean="0">
                <a:latin typeface="Times New Roman" panose="02020603050405020304" pitchFamily="18" charset="0"/>
                <a:cs typeface="Times New Roman" panose="02020603050405020304" pitchFamily="18" charset="0"/>
              </a:rPr>
              <a:t>Consequently, Children are Prone to getting</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“Trapped Downstairs” without access to the</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Upstairs Brain</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2149705"/>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200" dirty="0">
                <a:latin typeface="Times New Roman" panose="02020603050405020304" pitchFamily="18" charset="0"/>
                <a:cs typeface="Times New Roman" panose="02020603050405020304" pitchFamily="18" charset="0"/>
              </a:rPr>
              <a:t>Consequently, Children are Prone to getting</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“Trapped Downstairs” without access to the</a:t>
            </a: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Upstairs </a:t>
            </a:r>
            <a:r>
              <a:rPr lang="en-US" sz="3200" dirty="0" smtClean="0">
                <a:latin typeface="Times New Roman" panose="02020603050405020304" pitchFamily="18" charset="0"/>
                <a:cs typeface="Times New Roman" panose="02020603050405020304" pitchFamily="18" charset="0"/>
              </a:rPr>
              <a:t>Brain</a:t>
            </a:r>
            <a:br>
              <a:rPr lang="en-US" sz="3200" dirty="0" smtClean="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Meaning:</a:t>
            </a:r>
            <a:br>
              <a:rPr lang="en-US" sz="3200" dirty="0" smtClean="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Children will “Fly Off the Handle”</a:t>
            </a:r>
            <a:br>
              <a:rPr lang="en-US" sz="3200" dirty="0" smtClean="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Make Poor Decisions &amp;</a:t>
            </a:r>
            <a:br>
              <a:rPr lang="en-US" sz="3200" dirty="0" smtClean="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Show a General Lack of Empathy and</a:t>
            </a:r>
            <a:br>
              <a:rPr lang="en-US" sz="3200" dirty="0" smtClean="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	</a:t>
            </a:r>
            <a:r>
              <a:rPr lang="en-US" sz="3200" dirty="0" smtClean="0">
                <a:latin typeface="Times New Roman" panose="02020603050405020304" pitchFamily="18" charset="0"/>
                <a:cs typeface="Times New Roman" panose="02020603050405020304" pitchFamily="18" charset="0"/>
              </a:rPr>
              <a:t>		Self-Understanding</a:t>
            </a:r>
            <a:br>
              <a:rPr lang="en-US" sz="32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a:t>
            </a:r>
            <a:r>
              <a:rPr lang="en-US" sz="3600" dirty="0" smtClean="0">
                <a:latin typeface="+mj-lt"/>
              </a:rPr>
              <a:t>dren</a:t>
            </a:r>
            <a:endParaRPr lang="en-US" sz="3600" dirty="0">
              <a:latin typeface="+mj-lt"/>
            </a:endParaRPr>
          </a:p>
        </p:txBody>
      </p:sp>
    </p:spTree>
    <p:extLst>
      <p:ext uri="{BB962C8B-B14F-4D97-AF65-F5344CB8AC3E}">
        <p14:creationId xmlns:p14="http://schemas.microsoft.com/office/powerpoint/2010/main" val="402298978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smtClean="0">
                <a:latin typeface="Times New Roman" panose="02020603050405020304" pitchFamily="18" charset="0"/>
                <a:cs typeface="Times New Roman" panose="02020603050405020304" pitchFamily="18" charset="0"/>
              </a:rPr>
              <a:t>Amygdala’s Job is to Quickly Process and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Express Emotions</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240797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Amygdala’s Job is to Quickly Process and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Express </a:t>
            </a:r>
            <a:r>
              <a:rPr lang="en-US" sz="3600" dirty="0" smtClean="0">
                <a:latin typeface="Times New Roman" panose="02020603050405020304" pitchFamily="18" charset="0"/>
                <a:cs typeface="Times New Roman" panose="02020603050405020304" pitchFamily="18" charset="0"/>
              </a:rPr>
              <a:t>Emotions</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Especially Anger and Fear</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123989"/>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Amygdala’s Job is to Quickly Process and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Express Emotions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Especially Anger and </a:t>
            </a:r>
            <a:r>
              <a:rPr lang="en-US" sz="3600" dirty="0" smtClean="0">
                <a:latin typeface="Times New Roman" panose="02020603050405020304" pitchFamily="18" charset="0"/>
                <a:cs typeface="Times New Roman" panose="02020603050405020304" pitchFamily="18" charset="0"/>
              </a:rPr>
              <a:t>Fear</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Re</a:t>
            </a:r>
            <a:r>
              <a:rPr lang="en-US" sz="3600" dirty="0" smtClean="0">
                <a:latin typeface="Times New Roman" panose="02020603050405020304" pitchFamily="18" charset="0"/>
                <a:cs typeface="Times New Roman" panose="02020603050405020304" pitchFamily="18" charset="0"/>
              </a:rPr>
              <a:t>mains on Alert for </a:t>
            </a:r>
            <a:r>
              <a:rPr lang="en-US" sz="3600" dirty="0" smtClean="0">
                <a:latin typeface="Times New Roman" panose="02020603050405020304" pitchFamily="18" charset="0"/>
                <a:cs typeface="Times New Roman" panose="02020603050405020304" pitchFamily="18" charset="0"/>
              </a:rPr>
              <a:t>times we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Might be Threatened</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3692644"/>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2800" dirty="0">
                <a:latin typeface="Times New Roman" panose="02020603050405020304" pitchFamily="18" charset="0"/>
                <a:cs typeface="Times New Roman" panose="02020603050405020304" pitchFamily="18" charset="0"/>
              </a:rPr>
              <a:t>Amygdala’s Job is to Quickly Process and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Express Emotions</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Especially Anger and Fear</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R</a:t>
            </a:r>
            <a:r>
              <a:rPr lang="en-US" sz="2800" dirty="0" smtClean="0">
                <a:latin typeface="Times New Roman" panose="02020603050405020304" pitchFamily="18" charset="0"/>
                <a:cs typeface="Times New Roman" panose="02020603050405020304" pitchFamily="18" charset="0"/>
              </a:rPr>
              <a:t>emains on Alert for </a:t>
            </a:r>
            <a:r>
              <a:rPr lang="en-US" sz="2800" dirty="0">
                <a:latin typeface="Times New Roman" panose="02020603050405020304" pitchFamily="18" charset="0"/>
                <a:cs typeface="Times New Roman" panose="02020603050405020304" pitchFamily="18" charset="0"/>
              </a:rPr>
              <a:t>times we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Might </a:t>
            </a:r>
            <a:r>
              <a:rPr lang="en-US" sz="2800" dirty="0">
                <a:latin typeface="Times New Roman" panose="02020603050405020304" pitchFamily="18" charset="0"/>
                <a:cs typeface="Times New Roman" panose="02020603050405020304" pitchFamily="18" charset="0"/>
              </a:rPr>
              <a:t>be </a:t>
            </a:r>
            <a:r>
              <a:rPr lang="en-US" sz="2800" dirty="0" smtClean="0">
                <a:latin typeface="Times New Roman" panose="02020603050405020304" pitchFamily="18" charset="0"/>
                <a:cs typeface="Times New Roman" panose="02020603050405020304" pitchFamily="18" charset="0"/>
              </a:rPr>
              <a:t>Threatened</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For Children, the </a:t>
            </a:r>
            <a:r>
              <a:rPr lang="en-US" sz="2800" dirty="0" smtClean="0">
                <a:latin typeface="Times New Roman" panose="02020603050405020304" pitchFamily="18" charset="0"/>
                <a:cs typeface="Times New Roman" panose="02020603050405020304" pitchFamily="18" charset="0"/>
              </a:rPr>
              <a:t>Amygdala </a:t>
            </a:r>
            <a:r>
              <a:rPr lang="en-US" sz="2800" dirty="0" smtClean="0">
                <a:latin typeface="Times New Roman" panose="02020603050405020304" pitchFamily="18" charset="0"/>
                <a:cs typeface="Times New Roman" panose="02020603050405020304" pitchFamily="18" charset="0"/>
              </a:rPr>
              <a:t>often </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Fires Up and Blocks the Stairway</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Connecting the Upstairs and Downstairs</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Brains</a:t>
            </a: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363615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smtClean="0">
                <a:latin typeface="Times New Roman" panose="02020603050405020304" pitchFamily="18" charset="0"/>
                <a:cs typeface="Times New Roman" panose="02020603050405020304" pitchFamily="18" charset="0"/>
              </a:rPr>
              <a:t>Best way to ease the Children Through this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Crisis is to Sooth Them and Shift Their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Attention</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3081424"/>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smtClean="0">
                <a:latin typeface="Times New Roman" panose="02020603050405020304" pitchFamily="18" charset="0"/>
                <a:cs typeface="Times New Roman" panose="02020603050405020304" pitchFamily="18" charset="0"/>
              </a:rPr>
              <a:t>Upstairs Temper Tantrum is When the Child</a:t>
            </a:r>
            <a:br>
              <a:rPr lang="en-US" sz="3600" dirty="0" smtClean="0">
                <a:latin typeface="Times New Roman" panose="02020603050405020304" pitchFamily="18" charset="0"/>
                <a:cs typeface="Times New Roman" panose="02020603050405020304" pitchFamily="18" charset="0"/>
              </a:rPr>
            </a:br>
            <a:r>
              <a:rPr lang="en-US" sz="3600" b="1" i="1" dirty="0" smtClean="0">
                <a:latin typeface="Times New Roman" panose="02020603050405020304" pitchFamily="18" charset="0"/>
                <a:cs typeface="Times New Roman" panose="02020603050405020304" pitchFamily="18" charset="0"/>
              </a:rPr>
              <a:t>Decides</a:t>
            </a:r>
            <a:r>
              <a:rPr lang="en-US" sz="3600" dirty="0" smtClean="0">
                <a:latin typeface="Times New Roman" panose="02020603050405020304" pitchFamily="18" charset="0"/>
                <a:cs typeface="Times New Roman" panose="02020603050405020304" pitchFamily="18" charset="0"/>
              </a:rPr>
              <a:t> to Throw a Fit</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54043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smtClean="0">
                <a:latin typeface="Times New Roman" panose="02020603050405020304" pitchFamily="18" charset="0"/>
                <a:cs typeface="Times New Roman" panose="02020603050405020304" pitchFamily="18" charset="0"/>
              </a:rPr>
              <a:t>There is No Sense in Talking About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Consequences or Appropriate Behavior when</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the Child is in the Middle of a Lower Brain</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Tantrum because that Conversation Requires</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a Functioning Upstairs Brain that can Listen</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and Assimilate Information</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9612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652388"/>
            <a:ext cx="9404723" cy="1400530"/>
          </a:xfrm>
        </p:spPr>
        <p:txBody>
          <a:bodyPr/>
          <a:lstStyle/>
          <a:p>
            <a:pPr lvl="0" algn="ctr">
              <a:spcBef>
                <a:spcPts val="1000"/>
              </a:spcBef>
              <a:buClr>
                <a:srgbClr val="1E5155">
                  <a:lumMod val="40000"/>
                  <a:lumOff val="60000"/>
                </a:srgbClr>
              </a:buClr>
              <a:buSzPct val="80000"/>
            </a:pPr>
            <a: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t>Working with Foster Children</a:t>
            </a:r>
            <a:b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br>
            <a:r>
              <a:rPr lang="en-US" sz="4400" dirty="0" smtClean="0">
                <a:latin typeface="Times New Roman" panose="02020603050405020304" pitchFamily="18" charset="0"/>
                <a:cs typeface="Times New Roman" panose="02020603050405020304" pitchFamily="18" charset="0"/>
              </a:rPr>
              <a:t/>
            </a:r>
            <a:br>
              <a:rPr lang="en-US" sz="4400"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marL="0" indent="0">
              <a:buNone/>
            </a:pPr>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Emotional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Verbal</a:t>
            </a:r>
          </a:p>
          <a:p>
            <a:pPr marL="0" indent="0">
              <a:buNone/>
            </a:pPr>
            <a:r>
              <a:rPr lang="en-US" sz="4000" dirty="0">
                <a:latin typeface="Times New Roman" panose="02020603050405020304" pitchFamily="18" charset="0"/>
                <a:cs typeface="Times New Roman" panose="02020603050405020304" pitchFamily="18" charset="0"/>
              </a:rPr>
              <a:t>			Yelling</a:t>
            </a:r>
          </a:p>
          <a:p>
            <a:endParaRPr lang="en-US" dirty="0"/>
          </a:p>
        </p:txBody>
      </p:sp>
    </p:spTree>
    <p:extLst>
      <p:ext uri="{BB962C8B-B14F-4D97-AF65-F5344CB8AC3E}">
        <p14:creationId xmlns:p14="http://schemas.microsoft.com/office/powerpoint/2010/main" val="32860377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pPr algn="ctr"/>
            <a:r>
              <a:rPr lang="en-US" sz="3600" b="1" i="1" dirty="0" smtClean="0">
                <a:latin typeface="Times New Roman" panose="02020603050405020304" pitchFamily="18" charset="0"/>
                <a:cs typeface="Times New Roman" panose="02020603050405020304" pitchFamily="18" charset="0"/>
              </a:rPr>
              <a:t>Parents First Job has to be to Calm the</a:t>
            </a:r>
            <a:br>
              <a:rPr lang="en-US" sz="3600" b="1" i="1" dirty="0" smtClean="0">
                <a:latin typeface="Times New Roman" panose="02020603050405020304" pitchFamily="18" charset="0"/>
                <a:cs typeface="Times New Roman" panose="02020603050405020304" pitchFamily="18" charset="0"/>
              </a:rPr>
            </a:br>
            <a:r>
              <a:rPr lang="en-US" sz="3600" b="1" i="1" dirty="0" smtClean="0">
                <a:latin typeface="Times New Roman" panose="02020603050405020304" pitchFamily="18" charset="0"/>
                <a:cs typeface="Times New Roman" panose="02020603050405020304" pitchFamily="18" charset="0"/>
              </a:rPr>
              <a:t>Amygdala</a:t>
            </a:r>
            <a:endParaRPr lang="en-US" sz="3600" b="1" i="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84759039"/>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9"/>
            <a:ext cx="8825658" cy="4059420"/>
          </a:xfrm>
        </p:spPr>
        <p:txBody>
          <a:bodyPr wrap="none" anchor="t" anchorCtr="0"/>
          <a:lstStyle/>
          <a:p>
            <a:r>
              <a:rPr lang="en-US" sz="3600" dirty="0">
                <a:latin typeface="Times New Roman" panose="02020603050405020304" pitchFamily="18" charset="0"/>
                <a:cs typeface="Times New Roman" panose="02020603050405020304" pitchFamily="18" charset="0"/>
              </a:rPr>
              <a:t>Siegel Strategy </a:t>
            </a:r>
            <a:r>
              <a:rPr lang="en-US" sz="3600" dirty="0" smtClean="0">
                <a:latin typeface="Times New Roman" panose="02020603050405020304" pitchFamily="18" charset="0"/>
                <a:cs typeface="Times New Roman" panose="02020603050405020304" pitchFamily="18" charset="0"/>
              </a:rPr>
              <a:t>#3:  Engage, Don’t Enrage</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(Appealing to the Upstairs Brain) </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2029793"/>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74466" cy="1400530"/>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09860"/>
            <a:ext cx="8946541" cy="4638540"/>
          </a:xfrm>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As Your Self which Part of the Child’s Brain are you appealing to?</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38519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44262"/>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p>
        </p:txBody>
      </p:sp>
      <p:sp>
        <p:nvSpPr>
          <p:cNvPr id="3" name="Content Placeholder 2"/>
          <p:cNvSpPr>
            <a:spLocks noGrp="1"/>
          </p:cNvSpPr>
          <p:nvPr>
            <p:ph idx="1"/>
          </p:nvPr>
        </p:nvSpPr>
        <p:spPr>
          <a:xfrm>
            <a:off x="1103312" y="1596980"/>
            <a:ext cx="8946541" cy="4651419"/>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As Your Self which Part of the Child’s Brain are you appealing to?</a:t>
            </a:r>
          </a:p>
          <a:p>
            <a:pPr marL="0" indent="0">
              <a:buNone/>
            </a:pPr>
            <a:r>
              <a:rPr lang="en-US" sz="3600" dirty="0" smtClean="0">
                <a:latin typeface="Times New Roman" panose="02020603050405020304" pitchFamily="18" charset="0"/>
                <a:cs typeface="Times New Roman" panose="02020603050405020304" pitchFamily="18" charset="0"/>
              </a:rPr>
              <a:t>	The Upstairs Brain?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8171610"/>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1" cy="1182899"/>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p>
        </p:txBody>
      </p:sp>
      <p:sp>
        <p:nvSpPr>
          <p:cNvPr id="3" name="Content Placeholder 2"/>
          <p:cNvSpPr>
            <a:spLocks noGrp="1"/>
          </p:cNvSpPr>
          <p:nvPr>
            <p:ph idx="1"/>
          </p:nvPr>
        </p:nvSpPr>
        <p:spPr>
          <a:xfrm>
            <a:off x="1103312" y="1635618"/>
            <a:ext cx="8946541" cy="4612782"/>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As Your Self which Part of the Child’s Brain are you appealing to?</a:t>
            </a:r>
          </a:p>
          <a:p>
            <a:pPr marL="0" indent="0">
              <a:buNone/>
            </a:pPr>
            <a:r>
              <a:rPr lang="en-US" sz="3600" dirty="0">
                <a:latin typeface="Times New Roman" panose="02020603050405020304" pitchFamily="18" charset="0"/>
                <a:cs typeface="Times New Roman" panose="02020603050405020304" pitchFamily="18" charset="0"/>
              </a:rPr>
              <a:t>	The Upstairs Brain?</a:t>
            </a:r>
          </a:p>
          <a:p>
            <a:pPr marL="0" indent="0">
              <a:buNone/>
            </a:pPr>
            <a:r>
              <a:rPr lang="en-US" sz="3600" dirty="0" smtClean="0">
                <a:latin typeface="Times New Roman" panose="02020603050405020304" pitchFamily="18" charset="0"/>
                <a:cs typeface="Times New Roman" panose="02020603050405020304" pitchFamily="18" charset="0"/>
              </a:rPr>
              <a:t>	Or, The Lower Brain?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7995164"/>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52" y="452718"/>
            <a:ext cx="9046282" cy="1144262"/>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p>
        </p:txBody>
      </p:sp>
      <p:sp>
        <p:nvSpPr>
          <p:cNvPr id="3" name="Content Placeholder 2"/>
          <p:cNvSpPr>
            <a:spLocks noGrp="1"/>
          </p:cNvSpPr>
          <p:nvPr>
            <p:ph idx="1"/>
          </p:nvPr>
        </p:nvSpPr>
        <p:spPr>
          <a:xfrm>
            <a:off x="1103312" y="1596980"/>
            <a:ext cx="8946541" cy="4651419"/>
          </a:xfrm>
        </p:spPr>
        <p:txBody>
          <a:bodyPr>
            <a:normAutofit lnSpcReduction="10000"/>
          </a:bodyPr>
          <a:lstStyle/>
          <a:p>
            <a:pPr marL="0" indent="0">
              <a:buNone/>
            </a:pPr>
            <a:r>
              <a:rPr lang="en-US" sz="3600" dirty="0">
                <a:latin typeface="Times New Roman" panose="02020603050405020304" pitchFamily="18" charset="0"/>
                <a:cs typeface="Times New Roman" panose="02020603050405020304" pitchFamily="18" charset="0"/>
              </a:rPr>
              <a:t>As Your Self which Part of the Child’s Brain are you appealing to?</a:t>
            </a:r>
          </a:p>
          <a:p>
            <a:pPr marL="0" indent="0">
              <a:buNone/>
            </a:pPr>
            <a:r>
              <a:rPr lang="en-US" sz="3600" dirty="0">
                <a:latin typeface="Times New Roman" panose="02020603050405020304" pitchFamily="18" charset="0"/>
                <a:cs typeface="Times New Roman" panose="02020603050405020304" pitchFamily="18" charset="0"/>
              </a:rPr>
              <a:t>	The Upstairs Brain?</a:t>
            </a:r>
          </a:p>
          <a:p>
            <a:pPr marL="0" indent="0">
              <a:buNone/>
            </a:pPr>
            <a:r>
              <a:rPr lang="en-US" sz="3600" dirty="0">
                <a:latin typeface="Times New Roman" panose="02020603050405020304" pitchFamily="18" charset="0"/>
                <a:cs typeface="Times New Roman" panose="02020603050405020304" pitchFamily="18" charset="0"/>
              </a:rPr>
              <a:t>	Or, The Lower Brain?</a:t>
            </a:r>
          </a:p>
          <a:p>
            <a:pPr marL="0" indent="0">
              <a:buNone/>
            </a:pPr>
            <a:r>
              <a:rPr lang="en-US" sz="3600" dirty="0" smtClean="0">
                <a:latin typeface="Times New Roman" panose="02020603050405020304" pitchFamily="18" charset="0"/>
                <a:cs typeface="Times New Roman" panose="02020603050405020304" pitchFamily="18" charset="0"/>
              </a:rPr>
              <a:t>		Your Answer can Go a Long Way to 	</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Determining the Outcome of One of those 				</a:t>
            </a:r>
            <a:r>
              <a:rPr lang="en-US" sz="3600" dirty="0">
                <a:latin typeface="Times New Roman" panose="02020603050405020304" pitchFamily="18" charset="0"/>
                <a:cs typeface="Times New Roman" panose="02020603050405020304" pitchFamily="18" charset="0"/>
              </a:rPr>
              <a:t>D</a:t>
            </a:r>
            <a:r>
              <a:rPr lang="en-US" sz="3600" dirty="0" smtClean="0">
                <a:latin typeface="Times New Roman" panose="02020603050405020304" pitchFamily="18" charset="0"/>
                <a:cs typeface="Times New Roman" panose="02020603050405020304" pitchFamily="18" charset="0"/>
              </a:rPr>
              <a:t>elicately </a:t>
            </a:r>
            <a:r>
              <a:rPr lang="en-US" sz="3600" dirty="0">
                <a:latin typeface="Times New Roman" panose="02020603050405020304" pitchFamily="18" charset="0"/>
                <a:cs typeface="Times New Roman" panose="02020603050405020304" pitchFamily="18" charset="0"/>
              </a:rPr>
              <a:t>B</a:t>
            </a:r>
            <a:r>
              <a:rPr lang="en-US" sz="3600" dirty="0" smtClean="0">
                <a:latin typeface="Times New Roman" panose="02020603050405020304" pitchFamily="18" charset="0"/>
                <a:cs typeface="Times New Roman" panose="02020603050405020304" pitchFamily="18" charset="0"/>
              </a:rPr>
              <a:t>alanced </a:t>
            </a:r>
            <a:r>
              <a:rPr lang="en-US" sz="3600" dirty="0">
                <a:latin typeface="Times New Roman" panose="02020603050405020304" pitchFamily="18" charset="0"/>
                <a:cs typeface="Times New Roman" panose="02020603050405020304" pitchFamily="18" charset="0"/>
              </a:rPr>
              <a:t>P</a:t>
            </a:r>
            <a:r>
              <a:rPr lang="en-US" sz="3600" dirty="0" smtClean="0">
                <a:latin typeface="Times New Roman" panose="02020603050405020304" pitchFamily="18" charset="0"/>
                <a:cs typeface="Times New Roman" panose="02020603050405020304" pitchFamily="18" charset="0"/>
              </a:rPr>
              <a:t>arenting 					        Moments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928334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3" y="452718"/>
            <a:ext cx="9059161" cy="1182899"/>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4293" y="1635617"/>
            <a:ext cx="8946541" cy="4195481"/>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a:t>
            </a:r>
            <a:r>
              <a:rPr lang="en-US" sz="3600" dirty="0" smtClean="0">
                <a:latin typeface="Times New Roman" panose="02020603050405020304" pitchFamily="18" charset="0"/>
                <a:cs typeface="Times New Roman" panose="02020603050405020304" pitchFamily="18" charset="0"/>
              </a:rPr>
              <a:t>#4:  Use It or Lose It	</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(Exercising </a:t>
            </a:r>
            <a:r>
              <a:rPr lang="en-US" sz="3600" dirty="0" smtClean="0">
                <a:latin typeface="Times New Roman" panose="02020603050405020304" pitchFamily="18" charset="0"/>
                <a:cs typeface="Times New Roman" panose="02020603050405020304" pitchFamily="18" charset="0"/>
              </a:rPr>
              <a:t>the Upstairs Brain)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756962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3" y="643942"/>
            <a:ext cx="9058180" cy="977485"/>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03312" y="1621427"/>
            <a:ext cx="8946541" cy="4195481"/>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#4:  Use It or Lose It	</a:t>
            </a:r>
            <a:r>
              <a:rPr lang="en-US" sz="3600" dirty="0" smtClean="0">
                <a:latin typeface="Times New Roman" panose="02020603050405020304" pitchFamily="18" charset="0"/>
                <a:cs typeface="Times New Roman" panose="02020603050405020304" pitchFamily="18" charset="0"/>
              </a:rPr>
              <a:t>               	</a:t>
            </a:r>
            <a:r>
              <a:rPr lang="en-US" sz="3400" i="1" dirty="0" smtClean="0">
                <a:latin typeface="Times New Roman" panose="02020603050405020304" pitchFamily="18" charset="0"/>
                <a:cs typeface="Times New Roman" panose="02020603050405020304" pitchFamily="18" charset="0"/>
              </a:rPr>
              <a:t>Self Understanding</a:t>
            </a:r>
            <a:r>
              <a:rPr lang="en-US" sz="3400" dirty="0" smtClean="0">
                <a:latin typeface="Times New Roman" panose="02020603050405020304" pitchFamily="18" charset="0"/>
                <a:cs typeface="Times New Roman" panose="02020603050405020304" pitchFamily="18" charset="0"/>
              </a:rPr>
              <a:t>-Ask Questions that Help 	  	  the Child Look Beyond the Surface of What 	  	  They Understand</a:t>
            </a:r>
            <a:endParaRPr lang="en-US"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4330953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57141"/>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09860"/>
            <a:ext cx="8946541" cy="4638540"/>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Siegel Strategy #4:  Use It or Lose It	               </a:t>
            </a:r>
            <a:r>
              <a:rPr lang="en-US" sz="4000" dirty="0" smtClean="0">
                <a:latin typeface="Times New Roman" panose="02020603050405020304" pitchFamily="18" charset="0"/>
                <a:cs typeface="Times New Roman" panose="02020603050405020304" pitchFamily="18" charset="0"/>
              </a:rPr>
              <a:t>  	</a:t>
            </a:r>
            <a:r>
              <a:rPr lang="en-US" sz="3600" i="1" dirty="0" smtClean="0">
                <a:latin typeface="Times New Roman" panose="02020603050405020304" pitchFamily="18" charset="0"/>
                <a:cs typeface="Times New Roman" panose="02020603050405020304" pitchFamily="18" charset="0"/>
              </a:rPr>
              <a:t>Self </a:t>
            </a:r>
            <a:r>
              <a:rPr lang="en-US" sz="3600" i="1" dirty="0">
                <a:latin typeface="Times New Roman" panose="02020603050405020304" pitchFamily="18" charset="0"/>
                <a:cs typeface="Times New Roman" panose="02020603050405020304" pitchFamily="18" charset="0"/>
              </a:rPr>
              <a:t>Understanding</a:t>
            </a:r>
            <a:r>
              <a:rPr lang="en-US" sz="3600" dirty="0">
                <a:latin typeface="Times New Roman" panose="02020603050405020304" pitchFamily="18" charset="0"/>
                <a:cs typeface="Times New Roman" panose="02020603050405020304" pitchFamily="18" charset="0"/>
              </a:rPr>
              <a:t>-Ask Questions that Help 	</a:t>
            </a:r>
            <a:r>
              <a:rPr lang="en-US" sz="3600" dirty="0" smtClean="0">
                <a:latin typeface="Times New Roman" panose="02020603050405020304" pitchFamily="18" charset="0"/>
                <a:cs typeface="Times New Roman" panose="02020603050405020304" pitchFamily="18" charset="0"/>
              </a:rPr>
              <a:t>  the </a:t>
            </a:r>
            <a:r>
              <a:rPr lang="en-US" sz="3600" dirty="0">
                <a:latin typeface="Times New Roman" panose="02020603050405020304" pitchFamily="18" charset="0"/>
                <a:cs typeface="Times New Roman" panose="02020603050405020304" pitchFamily="18" charset="0"/>
              </a:rPr>
              <a:t>Child Look Beyond the Surface of </a:t>
            </a:r>
            <a:r>
              <a:rPr lang="en-US" sz="3600" dirty="0" smtClean="0">
                <a:latin typeface="Times New Roman" panose="02020603050405020304" pitchFamily="18" charset="0"/>
                <a:cs typeface="Times New Roman" panose="02020603050405020304" pitchFamily="18" charset="0"/>
              </a:rPr>
              <a:t>	    	  What They Understand</a:t>
            </a:r>
          </a:p>
          <a:p>
            <a:pPr marL="0" indent="0">
              <a:buNone/>
            </a:pPr>
            <a:r>
              <a:rPr lang="en-US" sz="3600" dirty="0" smtClean="0">
                <a:latin typeface="Times New Roman" panose="02020603050405020304" pitchFamily="18" charset="0"/>
                <a:cs typeface="Times New Roman" panose="02020603050405020304" pitchFamily="18" charset="0"/>
              </a:rPr>
              <a:t>	</a:t>
            </a:r>
            <a:r>
              <a:rPr lang="en-US" sz="3600" i="1" dirty="0" smtClean="0">
                <a:latin typeface="Times New Roman" panose="02020603050405020304" pitchFamily="18" charset="0"/>
                <a:cs typeface="Times New Roman" panose="02020603050405020304" pitchFamily="18" charset="0"/>
              </a:rPr>
              <a:t>Empathy</a:t>
            </a:r>
            <a:r>
              <a:rPr lang="en-US" sz="3600" dirty="0" smtClean="0">
                <a:latin typeface="Times New Roman" panose="02020603050405020304" pitchFamily="18" charset="0"/>
                <a:cs typeface="Times New Roman" panose="02020603050405020304" pitchFamily="18" charset="0"/>
              </a:rPr>
              <a:t>-Ask Questions </a:t>
            </a:r>
            <a:r>
              <a:rPr lang="en-US" sz="3600" dirty="0" smtClean="0">
                <a:latin typeface="Times New Roman" panose="02020603050405020304" pitchFamily="18" charset="0"/>
                <a:cs typeface="Times New Roman" panose="02020603050405020304" pitchFamily="18" charset="0"/>
              </a:rPr>
              <a:t>about </a:t>
            </a:r>
            <a:r>
              <a:rPr lang="en-US" sz="3600" dirty="0" smtClean="0">
                <a:latin typeface="Times New Roman" panose="02020603050405020304" pitchFamily="18" charset="0"/>
                <a:cs typeface="Times New Roman" panose="02020603050405020304" pitchFamily="18" charset="0"/>
              </a:rPr>
              <a:t>the 	 	    	  	  	  Consideration of Another’s Feelings</a:t>
            </a:r>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337039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9"/>
            <a:ext cx="9175631" cy="1182899"/>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35618"/>
            <a:ext cx="8946541" cy="4612782"/>
          </a:xfrm>
        </p:spPr>
        <p:txBody>
          <a:bodyPr>
            <a:normAutofit fontScale="92500" lnSpcReduction="10000"/>
          </a:bodyPr>
          <a:lstStyle/>
          <a:p>
            <a:pPr marL="0" indent="0">
              <a:buNone/>
            </a:pPr>
            <a:r>
              <a:rPr lang="en-US" sz="4000" dirty="0">
                <a:latin typeface="Times New Roman" panose="02020603050405020304" pitchFamily="18" charset="0"/>
                <a:cs typeface="Times New Roman" panose="02020603050405020304" pitchFamily="18" charset="0"/>
              </a:rPr>
              <a:t>Siegel Strategy #4:  Use It or Lose It	                 	</a:t>
            </a:r>
            <a:r>
              <a:rPr lang="en-US" sz="3600" i="1" dirty="0">
                <a:latin typeface="Times New Roman" panose="02020603050405020304" pitchFamily="18" charset="0"/>
                <a:cs typeface="Times New Roman" panose="02020603050405020304" pitchFamily="18" charset="0"/>
              </a:rPr>
              <a:t>Self Understanding</a:t>
            </a:r>
            <a:r>
              <a:rPr lang="en-US" sz="3600" dirty="0">
                <a:latin typeface="Times New Roman" panose="02020603050405020304" pitchFamily="18" charset="0"/>
                <a:cs typeface="Times New Roman" panose="02020603050405020304" pitchFamily="18" charset="0"/>
              </a:rPr>
              <a:t>-Ask Questions that Help 	  the Child Look Beyond the Surface of 	    	  What They Understand</a:t>
            </a:r>
          </a:p>
          <a:p>
            <a:pPr marL="0" indent="0">
              <a:buNone/>
            </a:pPr>
            <a:r>
              <a:rPr lang="en-US" sz="3600" dirty="0">
                <a:latin typeface="Times New Roman" panose="02020603050405020304" pitchFamily="18" charset="0"/>
                <a:cs typeface="Times New Roman" panose="02020603050405020304" pitchFamily="18" charset="0"/>
              </a:rPr>
              <a:t>	</a:t>
            </a:r>
            <a:r>
              <a:rPr lang="en-US" sz="3600" i="1" dirty="0">
                <a:latin typeface="Times New Roman" panose="02020603050405020304" pitchFamily="18" charset="0"/>
                <a:cs typeface="Times New Roman" panose="02020603050405020304" pitchFamily="18" charset="0"/>
              </a:rPr>
              <a:t>Empathy</a:t>
            </a:r>
            <a:r>
              <a:rPr lang="en-US" sz="3600" dirty="0">
                <a:latin typeface="Times New Roman" panose="02020603050405020304" pitchFamily="18" charset="0"/>
                <a:cs typeface="Times New Roman" panose="02020603050405020304" pitchFamily="18" charset="0"/>
              </a:rPr>
              <a:t>-Ask Questions that the 	 	    	  	  	  Consideration of Another’s Feelings</a:t>
            </a:r>
          </a:p>
          <a:p>
            <a:pPr marL="0" indent="0">
              <a:buNone/>
            </a:pPr>
            <a:r>
              <a:rPr lang="en-US" sz="3600" dirty="0" smtClean="0">
                <a:latin typeface="Times New Roman" panose="02020603050405020304" pitchFamily="18" charset="0"/>
                <a:cs typeface="Times New Roman" panose="02020603050405020304" pitchFamily="18" charset="0"/>
              </a:rPr>
              <a:t>	</a:t>
            </a:r>
            <a:r>
              <a:rPr lang="en-US" sz="3600" i="1" dirty="0" smtClean="0">
                <a:latin typeface="Times New Roman" panose="02020603050405020304" pitchFamily="18" charset="0"/>
                <a:cs typeface="Times New Roman" panose="02020603050405020304" pitchFamily="18" charset="0"/>
              </a:rPr>
              <a:t>Morality-</a:t>
            </a:r>
            <a:r>
              <a:rPr lang="en-US" sz="3600" dirty="0" smtClean="0">
                <a:latin typeface="Times New Roman" panose="02020603050405020304" pitchFamily="18" charset="0"/>
                <a:cs typeface="Times New Roman" panose="02020603050405020304" pitchFamily="18" charset="0"/>
              </a:rPr>
              <a:t>Is a Sense of Right and Wrong but also 	  is What is for the Greater Good Beyond their 	  	  Own Individual Needs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0716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652388"/>
            <a:ext cx="9404723" cy="1400530"/>
          </a:xfrm>
        </p:spPr>
        <p:txBody>
          <a:bodyPr/>
          <a:lstStyle/>
          <a:p>
            <a:pPr lvl="0" algn="ctr">
              <a:spcBef>
                <a:spcPts val="1000"/>
              </a:spcBef>
              <a:buClr>
                <a:srgbClr val="1E5155">
                  <a:lumMod val="40000"/>
                  <a:lumOff val="60000"/>
                </a:srgbClr>
              </a:buClr>
              <a:buSzPct val="80000"/>
            </a:pPr>
            <a:r>
              <a:rPr lang="en-US" sz="3600" cap="all" dirty="0" smtClean="0">
                <a:solidFill>
                  <a:srgbClr val="1E5155">
                    <a:lumMod val="40000"/>
                    <a:lumOff val="60000"/>
                  </a:srgbClr>
                </a:solidFill>
                <a:latin typeface="Times New Roman" panose="02020603050405020304" pitchFamily="18" charset="0"/>
                <a:cs typeface="Times New Roman" panose="02020603050405020304" pitchFamily="18" charset="0"/>
              </a:rPr>
              <a:t>Working </a:t>
            </a:r>
            <a: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t>with Foster Children</a:t>
            </a:r>
            <a:b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br>
            <a:r>
              <a:rPr lang="en-US" sz="4400" dirty="0" smtClean="0">
                <a:latin typeface="Times New Roman" panose="02020603050405020304" pitchFamily="18" charset="0"/>
                <a:cs typeface="Times New Roman" panose="02020603050405020304" pitchFamily="18" charset="0"/>
              </a:rPr>
              <a:t/>
            </a:r>
            <a:br>
              <a:rPr lang="en-US" sz="4400" dirty="0" smtClean="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pPr marL="0" indent="0">
              <a:buNone/>
            </a:pPr>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Emotional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Verbal</a:t>
            </a:r>
          </a:p>
          <a:p>
            <a:pPr marL="0" indent="0">
              <a:buNone/>
            </a:pPr>
            <a:r>
              <a:rPr lang="en-US" sz="4000" dirty="0">
                <a:latin typeface="Times New Roman" panose="02020603050405020304" pitchFamily="18" charset="0"/>
                <a:cs typeface="Times New Roman" panose="02020603050405020304" pitchFamily="18" charset="0"/>
              </a:rPr>
              <a:t>			Yelling</a:t>
            </a:r>
          </a:p>
          <a:p>
            <a:pPr marL="0" indent="0">
              <a:buNone/>
            </a:pPr>
            <a:r>
              <a:rPr lang="en-US" sz="4000" dirty="0">
                <a:latin typeface="Times New Roman" panose="02020603050405020304" pitchFamily="18" charset="0"/>
                <a:cs typeface="Times New Roman" panose="02020603050405020304" pitchFamily="18" charset="0"/>
              </a:rPr>
              <a:t>			Swearing</a:t>
            </a:r>
          </a:p>
          <a:p>
            <a:endParaRPr lang="en-US" dirty="0"/>
          </a:p>
        </p:txBody>
      </p:sp>
    </p:spTree>
    <p:extLst>
      <p:ext uri="{BB962C8B-B14F-4D97-AF65-F5344CB8AC3E}">
        <p14:creationId xmlns:p14="http://schemas.microsoft.com/office/powerpoint/2010/main" val="30857533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44262"/>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96980"/>
            <a:ext cx="8946541" cy="4651419"/>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Siegel Strategy #4:  Use It or Lose It	                 	</a:t>
            </a:r>
            <a:endParaRPr lang="en-US" sz="2800" dirty="0" smtClean="0">
              <a:latin typeface="Times New Roman" panose="02020603050405020304" pitchFamily="18" charset="0"/>
              <a:cs typeface="Times New Roman" panose="02020603050405020304" pitchFamily="18" charset="0"/>
            </a:endParaRPr>
          </a:p>
          <a:p>
            <a:pPr marL="0" indent="0">
              <a:buNone/>
            </a:pPr>
            <a:r>
              <a:rPr lang="en-US" sz="2800" i="1" dirty="0">
                <a:latin typeface="Times New Roman" panose="02020603050405020304" pitchFamily="18" charset="0"/>
                <a:cs typeface="Times New Roman" panose="02020603050405020304" pitchFamily="18" charset="0"/>
              </a:rPr>
              <a:t>	</a:t>
            </a:r>
            <a:r>
              <a:rPr lang="en-US" sz="2800" i="1" dirty="0" smtClean="0">
                <a:latin typeface="Times New Roman" panose="02020603050405020304" pitchFamily="18" charset="0"/>
                <a:cs typeface="Times New Roman" panose="02020603050405020304" pitchFamily="18" charset="0"/>
              </a:rPr>
              <a:t>Self </a:t>
            </a:r>
            <a:r>
              <a:rPr lang="en-US" sz="2800" i="1" dirty="0">
                <a:latin typeface="Times New Roman" panose="02020603050405020304" pitchFamily="18" charset="0"/>
                <a:cs typeface="Times New Roman" panose="02020603050405020304" pitchFamily="18" charset="0"/>
              </a:rPr>
              <a:t>Understanding</a:t>
            </a:r>
            <a:r>
              <a:rPr lang="en-US" sz="2800" dirty="0">
                <a:latin typeface="Times New Roman" panose="02020603050405020304" pitchFamily="18" charset="0"/>
                <a:cs typeface="Times New Roman" panose="02020603050405020304" pitchFamily="18" charset="0"/>
              </a:rPr>
              <a:t>-Ask Questions that Help </a:t>
            </a:r>
            <a:r>
              <a:rPr lang="en-US" sz="2800" dirty="0" smtClean="0">
                <a:latin typeface="Times New Roman" panose="02020603050405020304" pitchFamily="18" charset="0"/>
                <a:cs typeface="Times New Roman" panose="02020603050405020304" pitchFamily="18" charset="0"/>
              </a:rPr>
              <a:t>the </a:t>
            </a:r>
            <a:r>
              <a:rPr lang="en-US" sz="2800" dirty="0">
                <a:latin typeface="Times New Roman" panose="02020603050405020304" pitchFamily="18" charset="0"/>
                <a:cs typeface="Times New Roman" panose="02020603050405020304" pitchFamily="18" charset="0"/>
              </a:rPr>
              <a:t>Child </a:t>
            </a:r>
            <a:r>
              <a:rPr lang="en-US" sz="2800" dirty="0" smtClean="0">
                <a:latin typeface="Times New Roman" panose="02020603050405020304" pitchFamily="18" charset="0"/>
                <a:cs typeface="Times New Roman" panose="02020603050405020304" pitchFamily="18" charset="0"/>
              </a:rPr>
              <a:t>	  	  Look </a:t>
            </a:r>
            <a:r>
              <a:rPr lang="en-US" sz="2800" dirty="0">
                <a:latin typeface="Times New Roman" panose="02020603050405020304" pitchFamily="18" charset="0"/>
                <a:cs typeface="Times New Roman" panose="02020603050405020304" pitchFamily="18" charset="0"/>
              </a:rPr>
              <a:t>Beyond the Surface of </a:t>
            </a:r>
            <a:r>
              <a:rPr lang="en-US" sz="2800" dirty="0" smtClean="0">
                <a:latin typeface="Times New Roman" panose="02020603050405020304" pitchFamily="18" charset="0"/>
                <a:cs typeface="Times New Roman" panose="02020603050405020304" pitchFamily="18" charset="0"/>
              </a:rPr>
              <a:t> What </a:t>
            </a:r>
            <a:r>
              <a:rPr lang="en-US" sz="2800" dirty="0">
                <a:latin typeface="Times New Roman" panose="02020603050405020304" pitchFamily="18" charset="0"/>
                <a:cs typeface="Times New Roman" panose="02020603050405020304" pitchFamily="18" charset="0"/>
              </a:rPr>
              <a:t>They </a:t>
            </a:r>
            <a:r>
              <a:rPr lang="en-US" sz="2800" dirty="0" smtClean="0">
                <a:latin typeface="Times New Roman" panose="02020603050405020304" pitchFamily="18" charset="0"/>
                <a:cs typeface="Times New Roman" panose="02020603050405020304" pitchFamily="18" charset="0"/>
              </a:rPr>
              <a:t>Understand                            	</a:t>
            </a:r>
            <a:r>
              <a:rPr lang="en-US" sz="2800" i="1" dirty="0" smtClean="0">
                <a:latin typeface="Times New Roman" panose="02020603050405020304" pitchFamily="18" charset="0"/>
                <a:cs typeface="Times New Roman" panose="02020603050405020304" pitchFamily="18" charset="0"/>
              </a:rPr>
              <a:t>Empathy</a:t>
            </a:r>
            <a:r>
              <a:rPr lang="en-US" sz="2800" dirty="0" smtClean="0">
                <a:latin typeface="Times New Roman" panose="02020603050405020304" pitchFamily="18" charset="0"/>
                <a:cs typeface="Times New Roman" panose="02020603050405020304" pitchFamily="18" charset="0"/>
              </a:rPr>
              <a:t>-Ask </a:t>
            </a:r>
            <a:r>
              <a:rPr lang="en-US" sz="2800" dirty="0">
                <a:latin typeface="Times New Roman" panose="02020603050405020304" pitchFamily="18" charset="0"/>
                <a:cs typeface="Times New Roman" panose="02020603050405020304" pitchFamily="18" charset="0"/>
              </a:rPr>
              <a:t>Questions that the </a:t>
            </a:r>
            <a:r>
              <a:rPr lang="en-US" sz="2800" dirty="0" smtClean="0">
                <a:latin typeface="Times New Roman" panose="02020603050405020304" pitchFamily="18" charset="0"/>
                <a:cs typeface="Times New Roman" panose="02020603050405020304" pitchFamily="18" charset="0"/>
              </a:rPr>
              <a:t>Consideration </a:t>
            </a:r>
            <a:r>
              <a:rPr lang="en-US" sz="2800" dirty="0">
                <a:latin typeface="Times New Roman" panose="02020603050405020304" pitchFamily="18" charset="0"/>
                <a:cs typeface="Times New Roman" panose="02020603050405020304" pitchFamily="18" charset="0"/>
              </a:rPr>
              <a:t>of </a:t>
            </a:r>
            <a:r>
              <a:rPr lang="en-US" sz="2800" dirty="0" smtClean="0">
                <a:latin typeface="Times New Roman" panose="02020603050405020304" pitchFamily="18" charset="0"/>
                <a:cs typeface="Times New Roman" panose="02020603050405020304" pitchFamily="18" charset="0"/>
              </a:rPr>
              <a:t>				  Another’s Feelings                                                 	</a:t>
            </a:r>
            <a:r>
              <a:rPr lang="en-US" sz="2800" i="1" dirty="0" smtClean="0">
                <a:latin typeface="Times New Roman" panose="02020603050405020304" pitchFamily="18" charset="0"/>
                <a:cs typeface="Times New Roman" panose="02020603050405020304" pitchFamily="18" charset="0"/>
              </a:rPr>
              <a:t>Morality-</a:t>
            </a:r>
            <a:r>
              <a:rPr lang="en-US" sz="2800" dirty="0" smtClean="0">
                <a:latin typeface="Times New Roman" panose="02020603050405020304" pitchFamily="18" charset="0"/>
                <a:cs typeface="Times New Roman" panose="02020603050405020304" pitchFamily="18" charset="0"/>
              </a:rPr>
              <a:t>Is </a:t>
            </a:r>
            <a:r>
              <a:rPr lang="en-US" sz="2800" dirty="0">
                <a:latin typeface="Times New Roman" panose="02020603050405020304" pitchFamily="18" charset="0"/>
                <a:cs typeface="Times New Roman" panose="02020603050405020304" pitchFamily="18" charset="0"/>
              </a:rPr>
              <a:t>a Sense of Right and Wrong but also </a:t>
            </a:r>
            <a:r>
              <a:rPr lang="en-US" sz="2800" dirty="0" smtClean="0">
                <a:latin typeface="Times New Roman" panose="02020603050405020304" pitchFamily="18" charset="0"/>
                <a:cs typeface="Times New Roman" panose="02020603050405020304" pitchFamily="18" charset="0"/>
              </a:rPr>
              <a:t>is </a:t>
            </a:r>
            <a:r>
              <a:rPr lang="en-US" sz="2800" dirty="0">
                <a:latin typeface="Times New Roman" panose="02020603050405020304" pitchFamily="18" charset="0"/>
                <a:cs typeface="Times New Roman" panose="02020603050405020304" pitchFamily="18" charset="0"/>
              </a:rPr>
              <a:t>What </a:t>
            </a:r>
            <a:r>
              <a:rPr lang="en-US" sz="2800" dirty="0" smtClean="0">
                <a:latin typeface="Times New Roman" panose="02020603050405020304" pitchFamily="18" charset="0"/>
                <a:cs typeface="Times New Roman" panose="02020603050405020304" pitchFamily="18" charset="0"/>
              </a:rPr>
              <a:t>	  	  is </a:t>
            </a:r>
            <a:r>
              <a:rPr lang="en-US" sz="2800" dirty="0">
                <a:latin typeface="Times New Roman" panose="02020603050405020304" pitchFamily="18" charset="0"/>
                <a:cs typeface="Times New Roman" panose="02020603050405020304" pitchFamily="18" charset="0"/>
              </a:rPr>
              <a:t>for the Greater Good Beyond </a:t>
            </a:r>
            <a:r>
              <a:rPr lang="en-US" sz="2800" dirty="0" smtClean="0">
                <a:latin typeface="Times New Roman" panose="02020603050405020304" pitchFamily="18" charset="0"/>
                <a:cs typeface="Times New Roman" panose="02020603050405020304" pitchFamily="18" charset="0"/>
              </a:rPr>
              <a:t>their Own </a:t>
            </a:r>
            <a:r>
              <a:rPr lang="en-US" sz="2800" dirty="0">
                <a:latin typeface="Times New Roman" panose="02020603050405020304" pitchFamily="18" charset="0"/>
                <a:cs typeface="Times New Roman" panose="02020603050405020304" pitchFamily="18" charset="0"/>
              </a:rPr>
              <a:t>Individual </a:t>
            </a:r>
            <a:r>
              <a:rPr lang="en-US" sz="2800" dirty="0" smtClean="0">
                <a:latin typeface="Times New Roman" panose="02020603050405020304" pitchFamily="18" charset="0"/>
                <a:cs typeface="Times New Roman" panose="02020603050405020304" pitchFamily="18" charset="0"/>
              </a:rPr>
              <a:t>	  	  Needs                                                                            			Offer Hypothetical Situations                                            </a:t>
            </a:r>
            <a:endParaRPr lang="en-US" sz="2800" dirty="0">
              <a:latin typeface="Times New Roman" panose="02020603050405020304" pitchFamily="18" charset="0"/>
              <a:cs typeface="Times New Roman" panose="02020603050405020304" pitchFamily="18" charset="0"/>
            </a:endParaRPr>
          </a:p>
          <a:p>
            <a:pPr marL="0" indent="0">
              <a:buNone/>
            </a:pP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49631"/>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52" y="439839"/>
            <a:ext cx="9045301" cy="1182899"/>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22738"/>
            <a:ext cx="8946541" cy="4625661"/>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a:t>
            </a:r>
            <a:r>
              <a:rPr lang="en-US" sz="3600" dirty="0" smtClean="0">
                <a:latin typeface="Times New Roman" panose="02020603050405020304" pitchFamily="18" charset="0"/>
                <a:cs typeface="Times New Roman" panose="02020603050405020304" pitchFamily="18" charset="0"/>
              </a:rPr>
              <a:t>#5:  Move It or Lose It 	(Moving the Body to Avoid Losing the 	Mind)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749366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57141"/>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09860"/>
            <a:ext cx="8946541" cy="4638540"/>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#5:  Move It or Lose It 	(Moving the Body to Avoid Losing the 	Mind)</a:t>
            </a:r>
          </a:p>
          <a:p>
            <a:pPr marL="0" indent="0">
              <a:buNone/>
            </a:pPr>
            <a:r>
              <a:rPr lang="en-US" sz="3600" dirty="0" smtClean="0">
                <a:latin typeface="Times New Roman" panose="02020603050405020304" pitchFamily="18" charset="0"/>
                <a:cs typeface="Times New Roman" panose="02020603050405020304" pitchFamily="18" charset="0"/>
              </a:rPr>
              <a:t>		Research has Shown that Body Movement</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Directly Affects Brain Chemistry</a:t>
            </a:r>
          </a:p>
        </p:txBody>
      </p:sp>
    </p:spTree>
    <p:extLst>
      <p:ext uri="{BB962C8B-B14F-4D97-AF65-F5344CB8AC3E}">
        <p14:creationId xmlns:p14="http://schemas.microsoft.com/office/powerpoint/2010/main" val="293918926"/>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95778"/>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p>
        </p:txBody>
      </p:sp>
      <p:sp>
        <p:nvSpPr>
          <p:cNvPr id="3" name="Content Placeholder 2"/>
          <p:cNvSpPr>
            <a:spLocks noGrp="1"/>
          </p:cNvSpPr>
          <p:nvPr>
            <p:ph idx="1"/>
          </p:nvPr>
        </p:nvSpPr>
        <p:spPr>
          <a:xfrm>
            <a:off x="1103312" y="1648496"/>
            <a:ext cx="8946541" cy="4599903"/>
          </a:xfrm>
        </p:spPr>
        <p:txBody>
          <a:bodyPr>
            <a:normAutofit lnSpcReduction="10000"/>
          </a:bodyPr>
          <a:lstStyle/>
          <a:p>
            <a:pPr marL="0" indent="0">
              <a:buNone/>
            </a:pPr>
            <a:r>
              <a:rPr lang="en-US" sz="3600" dirty="0">
                <a:latin typeface="Times New Roman" panose="02020603050405020304" pitchFamily="18" charset="0"/>
                <a:cs typeface="Times New Roman" panose="02020603050405020304" pitchFamily="18" charset="0"/>
              </a:rPr>
              <a:t>Siegel Strategy #5:  Move It or Lose It 	(Moving the Body to Avoid Losing the 	Mind)</a:t>
            </a:r>
          </a:p>
          <a:p>
            <a:pPr marL="0" indent="0">
              <a:buNone/>
            </a:pPr>
            <a:r>
              <a:rPr lang="en-US" sz="3600" dirty="0">
                <a:latin typeface="Times New Roman" panose="02020603050405020304" pitchFamily="18" charset="0"/>
                <a:cs typeface="Times New Roman" panose="02020603050405020304" pitchFamily="18" charset="0"/>
              </a:rPr>
              <a:t>		Research has Shown that Body Movement 			Directly Affects Brain Chemistry</a:t>
            </a:r>
          </a:p>
          <a:p>
            <a:pPr marL="0" indent="0">
              <a:buNone/>
            </a:pPr>
            <a:r>
              <a:rPr lang="en-US" sz="3600" dirty="0" smtClean="0">
                <a:latin typeface="Times New Roman" panose="02020603050405020304" pitchFamily="18" charset="0"/>
                <a:cs typeface="Times New Roman" panose="02020603050405020304" pitchFamily="18" charset="0"/>
              </a:rPr>
              <a:t>				A Powerful Way to Help the Child 					Regain Touch with the Upstairs Brain 				is to have Them Move Their Body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7025029"/>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517112"/>
            <a:ext cx="8946541" cy="1092747"/>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09860"/>
            <a:ext cx="8946541" cy="4638540"/>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a:t>
            </a:r>
            <a:r>
              <a:rPr lang="en-US" sz="3600" dirty="0" smtClean="0">
                <a:latin typeface="Times New Roman" panose="02020603050405020304" pitchFamily="18" charset="0"/>
                <a:cs typeface="Times New Roman" panose="02020603050405020304" pitchFamily="18" charset="0"/>
              </a:rPr>
              <a:t>#6:  Use the Remote of the 	Mind (Replaying Memories)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620364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44262"/>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96980"/>
            <a:ext cx="8946541" cy="4651419"/>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#6:  Use the Remote of the 	Mind (Replaying Memories)</a:t>
            </a:r>
          </a:p>
          <a:p>
            <a:pPr marL="0" indent="0">
              <a:buNone/>
            </a:pPr>
            <a:r>
              <a:rPr lang="en-US" sz="3600" dirty="0" smtClean="0">
                <a:latin typeface="Times New Roman" panose="02020603050405020304" pitchFamily="18" charset="0"/>
                <a:cs typeface="Times New Roman" panose="02020603050405020304" pitchFamily="18" charset="0"/>
              </a:rPr>
              <a:t>		Sometimes a Child is Not Ready to 					Remember An Especially Painful 				     	    Experience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0481682"/>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31383"/>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84102"/>
            <a:ext cx="8946541" cy="4664298"/>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#6:  Use the Remote of the 	Mind (Replaying Memories)</a:t>
            </a:r>
          </a:p>
          <a:p>
            <a:pPr marL="0" indent="0">
              <a:buNone/>
            </a:pPr>
            <a:r>
              <a:rPr lang="en-US" sz="3600" dirty="0">
                <a:latin typeface="Times New Roman" panose="02020603050405020304" pitchFamily="18" charset="0"/>
                <a:cs typeface="Times New Roman" panose="02020603050405020304" pitchFamily="18" charset="0"/>
              </a:rPr>
              <a:t>		Sometimes a Child is Not Ready to 					Remember An Especially Painful 				     	    Experience</a:t>
            </a:r>
          </a:p>
          <a:p>
            <a:pPr marL="0" indent="0">
              <a:buNone/>
            </a:pPr>
            <a:r>
              <a:rPr lang="en-US" sz="3600" dirty="0" smtClean="0">
                <a:latin typeface="Times New Roman" panose="02020603050405020304" pitchFamily="18" charset="0"/>
                <a:cs typeface="Times New Roman" panose="02020603050405020304" pitchFamily="18" charset="0"/>
              </a:rPr>
              <a:t>			Introduce Child to Internal DVD player</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89853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31383"/>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84102"/>
            <a:ext cx="8946541" cy="4664298"/>
          </a:xfrm>
        </p:spPr>
        <p:txBody>
          <a:bodyPr>
            <a:normAutofit fontScale="85000" lnSpcReduction="10000"/>
          </a:bodyPr>
          <a:lstStyle/>
          <a:p>
            <a:pPr marL="0" indent="0">
              <a:buNone/>
            </a:pPr>
            <a:r>
              <a:rPr lang="en-US" sz="3600" dirty="0">
                <a:latin typeface="Times New Roman" panose="02020603050405020304" pitchFamily="18" charset="0"/>
                <a:cs typeface="Times New Roman" panose="02020603050405020304" pitchFamily="18" charset="0"/>
              </a:rPr>
              <a:t>Siegel Strategy #6:  Use the Remote of the 	Mind (Replaying Memories)</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Sometimes </a:t>
            </a:r>
            <a:r>
              <a:rPr lang="en-US" sz="3600" dirty="0">
                <a:latin typeface="Times New Roman" panose="02020603050405020304" pitchFamily="18" charset="0"/>
                <a:cs typeface="Times New Roman" panose="02020603050405020304" pitchFamily="18" charset="0"/>
              </a:rPr>
              <a:t>a Child is Not Ready to 					Remember An Especially Painful 	     	  </a:t>
            </a:r>
            <a:r>
              <a:rPr lang="en-US" sz="3600" dirty="0" smtClean="0">
                <a:latin typeface="Times New Roman" panose="02020603050405020304" pitchFamily="18" charset="0"/>
                <a:cs typeface="Times New Roman" panose="02020603050405020304" pitchFamily="18" charset="0"/>
              </a:rPr>
              <a:t>	Experience</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Introduce </a:t>
            </a:r>
            <a:r>
              <a:rPr lang="en-US" sz="3600" dirty="0">
                <a:latin typeface="Times New Roman" panose="02020603050405020304" pitchFamily="18" charset="0"/>
                <a:cs typeface="Times New Roman" panose="02020603050405020304" pitchFamily="18" charset="0"/>
              </a:rPr>
              <a:t>Child to Internal DVD player</a:t>
            </a:r>
          </a:p>
          <a:p>
            <a:pPr marL="0" indent="0">
              <a:buNone/>
            </a:pPr>
            <a:r>
              <a:rPr lang="en-US" sz="3600" dirty="0" smtClean="0"/>
              <a:t>		</a:t>
            </a:r>
            <a:r>
              <a:rPr lang="en-US" sz="3600" dirty="0" smtClean="0">
                <a:latin typeface="Times New Roman" panose="02020603050405020304" pitchFamily="18" charset="0"/>
                <a:cs typeface="Times New Roman" panose="02020603050405020304" pitchFamily="18" charset="0"/>
              </a:rPr>
              <a:t>Child can Pause, Rewind, or </a:t>
            </a:r>
            <a:r>
              <a:rPr lang="en-US" sz="3600" dirty="0" err="1" smtClean="0">
                <a:latin typeface="Times New Roman" panose="02020603050405020304" pitchFamily="18" charset="0"/>
                <a:cs typeface="Times New Roman" panose="02020603050405020304" pitchFamily="18" charset="0"/>
              </a:rPr>
              <a:t>Fastforward</a:t>
            </a:r>
            <a:r>
              <a:rPr lang="en-US" sz="3600" dirty="0" smtClean="0">
                <a:latin typeface="Times New Roman" panose="02020603050405020304" pitchFamily="18" charset="0"/>
                <a:cs typeface="Times New Roman" panose="02020603050405020304" pitchFamily="18" charset="0"/>
              </a:rPr>
              <a:t> </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Through the Scary Parts While Still Being Able</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to Retell the Story</a:t>
            </a:r>
            <a:endParaRPr lang="en-US" sz="3600" dirty="0"/>
          </a:p>
        </p:txBody>
      </p:sp>
    </p:spTree>
    <p:extLst>
      <p:ext uri="{BB962C8B-B14F-4D97-AF65-F5344CB8AC3E}">
        <p14:creationId xmlns:p14="http://schemas.microsoft.com/office/powerpoint/2010/main" val="167126599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70020"/>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22738"/>
            <a:ext cx="8946541" cy="4625661"/>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a:t>
            </a:r>
            <a:r>
              <a:rPr lang="en-US" sz="3600" dirty="0" smtClean="0">
                <a:latin typeface="Times New Roman" panose="02020603050405020304" pitchFamily="18" charset="0"/>
                <a:cs typeface="Times New Roman" panose="02020603050405020304" pitchFamily="18" charset="0"/>
              </a:rPr>
              <a:t>#7:  Remember to Remember 	(Making Recollection a Part of Your 	Family’s Daily Life)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809341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44262"/>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96980"/>
            <a:ext cx="8946541" cy="4651419"/>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#7:  Remember to Remember 	(Making Recollection a Part of Your 	Family’s Daily Life)</a:t>
            </a:r>
          </a:p>
          <a:p>
            <a:pPr marL="0" indent="0">
              <a:buNone/>
            </a:pPr>
            <a:r>
              <a:rPr lang="en-US" sz="3600" dirty="0" smtClean="0">
                <a:latin typeface="Times New Roman" panose="02020603050405020304" pitchFamily="18" charset="0"/>
                <a:cs typeface="Times New Roman" panose="02020603050405020304" pitchFamily="18" charset="0"/>
              </a:rPr>
              <a:t>		Memory is Like so Many Functions of the 		  Brain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8500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652388"/>
            <a:ext cx="9404723" cy="1400530"/>
          </a:xfrm>
        </p:spPr>
        <p:txBody>
          <a:bodyPr/>
          <a:lstStyle/>
          <a:p>
            <a:pPr lvl="0" algn="ctr">
              <a:spcBef>
                <a:spcPts val="1000"/>
              </a:spcBef>
              <a:buClr>
                <a:srgbClr val="1E5155">
                  <a:lumMod val="40000"/>
                  <a:lumOff val="60000"/>
                </a:srgbClr>
              </a:buClr>
              <a:buSzPct val="80000"/>
            </a:pPr>
            <a: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t>Working with Foster Children</a:t>
            </a:r>
            <a:b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Emotional</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Verbal</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Yelling</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Swearing</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Name Calling</a:t>
            </a:r>
          </a:p>
        </p:txBody>
      </p:sp>
    </p:spTree>
    <p:extLst>
      <p:ext uri="{BB962C8B-B14F-4D97-AF65-F5344CB8AC3E}">
        <p14:creationId xmlns:p14="http://schemas.microsoft.com/office/powerpoint/2010/main" val="3293911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57141"/>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br>
              <a:rPr lang="en-US" sz="4800" dirty="0">
                <a:latin typeface="Times New Roman" panose="02020603050405020304" pitchFamily="18" charset="0"/>
                <a:cs typeface="Times New Roman" panose="02020603050405020304" pitchFamily="18" charset="0"/>
              </a:rPr>
            </a:b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09860"/>
            <a:ext cx="8946541" cy="4638540"/>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#7:  Remember to Remember 	(Making Recollection a Part of Your 	Family’s Daily Life)</a:t>
            </a:r>
          </a:p>
          <a:p>
            <a:pPr marL="0" indent="0">
              <a:buNone/>
            </a:pPr>
            <a:r>
              <a:rPr lang="en-US" sz="3600" dirty="0">
                <a:latin typeface="Times New Roman" panose="02020603050405020304" pitchFamily="18" charset="0"/>
                <a:cs typeface="Times New Roman" panose="02020603050405020304" pitchFamily="18" charset="0"/>
              </a:rPr>
              <a:t>		Memory is Like so Many Functions of the 		  Brain </a:t>
            </a:r>
          </a:p>
          <a:p>
            <a:pPr marL="0" indent="0">
              <a:buNone/>
            </a:pPr>
            <a:r>
              <a:rPr lang="en-US" sz="3600" dirty="0" smtClean="0">
                <a:latin typeface="Times New Roman" panose="02020603050405020304" pitchFamily="18" charset="0"/>
                <a:cs typeface="Times New Roman" panose="02020603050405020304" pitchFamily="18" charset="0"/>
              </a:rPr>
              <a:t>			The More We Exercise It the Stronger It</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Becomes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0324419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079868"/>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32586"/>
            <a:ext cx="8946541" cy="4715813"/>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a:t>
            </a:r>
            <a:r>
              <a:rPr lang="en-US" sz="3600" dirty="0" smtClean="0">
                <a:latin typeface="Times New Roman" panose="02020603050405020304" pitchFamily="18" charset="0"/>
                <a:cs typeface="Times New Roman" panose="02020603050405020304" pitchFamily="18" charset="0"/>
              </a:rPr>
              <a:t>#8:  Let the Clouds of Emotions 	Roll By (Teach that Feelings Come and Go)</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0508352"/>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01203"/>
            <a:ext cx="8946541" cy="1105626"/>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09860"/>
            <a:ext cx="8946541" cy="4638540"/>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#8:  Let the Clouds of Emotions 	Roll By (Teach that Feelings Come and Go)</a:t>
            </a:r>
          </a:p>
          <a:p>
            <a:pPr marL="0" indent="0">
              <a:buNone/>
            </a:pPr>
            <a:r>
              <a:rPr lang="en-US" sz="3600" dirty="0" smtClean="0">
                <a:latin typeface="Times New Roman" panose="02020603050405020304" pitchFamily="18" charset="0"/>
                <a:cs typeface="Times New Roman" panose="02020603050405020304" pitchFamily="18" charset="0"/>
              </a:rPr>
              <a:t>		It is Important that Children Learn About</a:t>
            </a:r>
          </a:p>
          <a:p>
            <a:pPr marL="0" indent="0">
              <a:buNone/>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and </a:t>
            </a:r>
            <a:r>
              <a:rPr lang="en-US" sz="3600" dirty="0" smtClean="0">
                <a:latin typeface="Times New Roman" panose="02020603050405020304" pitchFamily="18" charset="0"/>
                <a:cs typeface="Times New Roman" panose="02020603050405020304" pitchFamily="18" charset="0"/>
              </a:rPr>
              <a:t>Understand </a:t>
            </a:r>
            <a:r>
              <a:rPr lang="en-US" sz="3600" dirty="0" smtClean="0">
                <a:latin typeface="Times New Roman" panose="02020603050405020304" pitchFamily="18" charset="0"/>
                <a:cs typeface="Times New Roman" panose="02020603050405020304" pitchFamily="18" charset="0"/>
              </a:rPr>
              <a:t>Their Feelings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12738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70020"/>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22738"/>
            <a:ext cx="8946541" cy="4625661"/>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#8:  Let the Clouds of Emotions 	Roll By (Teach that Feelings Come and Go)</a:t>
            </a:r>
          </a:p>
          <a:p>
            <a:pPr marL="0" indent="0">
              <a:buNone/>
            </a:pPr>
            <a:r>
              <a:rPr lang="en-US" sz="3600" dirty="0">
                <a:latin typeface="Times New Roman" panose="02020603050405020304" pitchFamily="18" charset="0"/>
                <a:cs typeface="Times New Roman" panose="02020603050405020304" pitchFamily="18" charset="0"/>
              </a:rPr>
              <a:t>		It is Important that Children Learn About</a:t>
            </a:r>
          </a:p>
          <a:p>
            <a:pPr marL="0" indent="0">
              <a:buNone/>
            </a:pPr>
            <a:r>
              <a:rPr lang="en-US" sz="3600" dirty="0">
                <a:latin typeface="Times New Roman" panose="02020603050405020304" pitchFamily="18" charset="0"/>
                <a:cs typeface="Times New Roman" panose="02020603050405020304" pitchFamily="18" charset="0"/>
              </a:rPr>
              <a:t>		and </a:t>
            </a:r>
            <a:r>
              <a:rPr lang="en-US" sz="3600" dirty="0" smtClean="0">
                <a:latin typeface="Times New Roman" panose="02020603050405020304" pitchFamily="18" charset="0"/>
                <a:cs typeface="Times New Roman" panose="02020603050405020304" pitchFamily="18" charset="0"/>
              </a:rPr>
              <a:t>Understand </a:t>
            </a:r>
            <a:r>
              <a:rPr lang="en-US" sz="3600" dirty="0">
                <a:latin typeface="Times New Roman" panose="02020603050405020304" pitchFamily="18" charset="0"/>
                <a:cs typeface="Times New Roman" panose="02020603050405020304" pitchFamily="18" charset="0"/>
              </a:rPr>
              <a:t>Their Feelings</a:t>
            </a:r>
          </a:p>
          <a:p>
            <a:pPr marL="0" indent="0">
              <a:buNone/>
            </a:pPr>
            <a:r>
              <a:rPr lang="en-US" sz="3600" dirty="0" smtClean="0">
                <a:latin typeface="Times New Roman" panose="02020603050405020304" pitchFamily="18" charset="0"/>
                <a:cs typeface="Times New Roman" panose="02020603050405020304" pitchFamily="18" charset="0"/>
              </a:rPr>
              <a:t>			Feelings Need to be Recognized for 			        What They Are:  Temporary and 			        			Changing Conditions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235166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57141"/>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09860"/>
            <a:ext cx="8946541" cy="4638540"/>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a:t>
            </a:r>
            <a:r>
              <a:rPr lang="en-US" sz="3600" dirty="0" smtClean="0">
                <a:latin typeface="Times New Roman" panose="02020603050405020304" pitchFamily="18" charset="0"/>
                <a:cs typeface="Times New Roman" panose="02020603050405020304" pitchFamily="18" charset="0"/>
              </a:rPr>
              <a:t>#9:  SIFT (Paying Attention to   	What’s Going on Inside)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133065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52" y="452718"/>
            <a:ext cx="9046282" cy="1131383"/>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84102"/>
            <a:ext cx="8946541" cy="4664298"/>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#9:  SIFT (Paying Attention to   	What’s Going on Inside)</a:t>
            </a:r>
          </a:p>
          <a:p>
            <a:pPr marL="0" indent="0">
              <a:buNone/>
            </a:pPr>
            <a:r>
              <a:rPr lang="en-US" sz="3600" dirty="0" smtClean="0">
                <a:latin typeface="Times New Roman" panose="02020603050405020304" pitchFamily="18" charset="0"/>
                <a:cs typeface="Times New Roman" panose="02020603050405020304" pitchFamily="18" charset="0"/>
              </a:rPr>
              <a:t>		SIFT:  Sensations, Images, Feelings, &amp; 						   Thoughts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363345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31383"/>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84102"/>
            <a:ext cx="8946541" cy="4664298"/>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a:t>
            </a:r>
            <a:r>
              <a:rPr lang="en-US" sz="3600" dirty="0" smtClean="0">
                <a:latin typeface="Times New Roman" panose="02020603050405020304" pitchFamily="18" charset="0"/>
                <a:cs typeface="Times New Roman" panose="02020603050405020304" pitchFamily="18" charset="0"/>
              </a:rPr>
              <a:t>#10:  Exercise Mindsight 	(Getting Back to the Hub)</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1671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1" y="414081"/>
            <a:ext cx="9175631" cy="1118505"/>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32586"/>
            <a:ext cx="8946541" cy="4715813"/>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#10:  Exercise Mindsight 	(Getting Back to the Hub)</a:t>
            </a:r>
          </a:p>
          <a:p>
            <a:pPr marL="0" indent="0">
              <a:buNone/>
            </a:pPr>
            <a:r>
              <a:rPr lang="en-US" sz="3600" dirty="0" smtClean="0">
                <a:latin typeface="Times New Roman" panose="02020603050405020304" pitchFamily="18" charset="0"/>
                <a:cs typeface="Times New Roman" panose="02020603050405020304" pitchFamily="18" charset="0"/>
              </a:rPr>
              <a:t>		1</a:t>
            </a:r>
            <a:r>
              <a:rPr lang="en-US" sz="3600" baseline="30000" dirty="0" smtClean="0">
                <a:latin typeface="Times New Roman" panose="02020603050405020304" pitchFamily="18" charset="0"/>
                <a:cs typeface="Times New Roman" panose="02020603050405020304" pitchFamily="18" charset="0"/>
              </a:rPr>
              <a:t>st</a:t>
            </a:r>
            <a:r>
              <a:rPr lang="en-US" sz="3600" dirty="0" smtClean="0">
                <a:latin typeface="Times New Roman" panose="02020603050405020304" pitchFamily="18" charset="0"/>
                <a:cs typeface="Times New Roman" panose="02020603050405020304" pitchFamily="18" charset="0"/>
              </a:rPr>
              <a:t> Aspect of Mindsight is Seeing and 					Understanding Our Own Mind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99029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44262"/>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96980"/>
            <a:ext cx="8946541" cy="4651419"/>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#10:  Exercise Mindsight 	(Getting Back to the Hub)</a:t>
            </a:r>
          </a:p>
          <a:p>
            <a:pPr marL="0" indent="0">
              <a:buNone/>
            </a:pPr>
            <a:r>
              <a:rPr lang="en-US" sz="3600" dirty="0">
                <a:latin typeface="Times New Roman" panose="02020603050405020304" pitchFamily="18" charset="0"/>
                <a:cs typeface="Times New Roman" panose="02020603050405020304" pitchFamily="18" charset="0"/>
              </a:rPr>
              <a:t>		1</a:t>
            </a:r>
            <a:r>
              <a:rPr lang="en-US" sz="3600" baseline="30000" dirty="0">
                <a:latin typeface="Times New Roman" panose="02020603050405020304" pitchFamily="18" charset="0"/>
                <a:cs typeface="Times New Roman" panose="02020603050405020304" pitchFamily="18" charset="0"/>
              </a:rPr>
              <a:t>st</a:t>
            </a:r>
            <a:r>
              <a:rPr lang="en-US" sz="3600" dirty="0">
                <a:latin typeface="Times New Roman" panose="02020603050405020304" pitchFamily="18" charset="0"/>
                <a:cs typeface="Times New Roman" panose="02020603050405020304" pitchFamily="18" charset="0"/>
              </a:rPr>
              <a:t> Aspect of Mindsight is Seeing and 					Understanding Our Own Mind</a:t>
            </a:r>
          </a:p>
          <a:p>
            <a:pPr marL="0" indent="0">
              <a:buNone/>
            </a:pPr>
            <a:r>
              <a:rPr lang="en-US" sz="3600" dirty="0" smtClean="0">
                <a:latin typeface="Times New Roman" panose="02020603050405020304" pitchFamily="18" charset="0"/>
                <a:cs typeface="Times New Roman" panose="02020603050405020304" pitchFamily="18" charset="0"/>
              </a:rPr>
              <a:t>		2</a:t>
            </a:r>
            <a:r>
              <a:rPr lang="en-US" sz="3600" baseline="30000" dirty="0" smtClean="0">
                <a:latin typeface="Times New Roman" panose="02020603050405020304" pitchFamily="18" charset="0"/>
                <a:cs typeface="Times New Roman" panose="02020603050405020304" pitchFamily="18" charset="0"/>
              </a:rPr>
              <a:t>nd</a:t>
            </a:r>
            <a:r>
              <a:rPr lang="en-US" sz="3600" dirty="0" smtClean="0">
                <a:latin typeface="Times New Roman" panose="02020603050405020304" pitchFamily="18" charset="0"/>
                <a:cs typeface="Times New Roman" panose="02020603050405020304" pitchFamily="18" charset="0"/>
              </a:rPr>
              <a:t> Aspect of Mindsight is to See and 					Connect with the Minds of Others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416567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70020"/>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22738"/>
            <a:ext cx="8946541" cy="4625661"/>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#10:  Exercise Mindsight 	(Getting Back to the Hub)</a:t>
            </a:r>
          </a:p>
          <a:p>
            <a:pPr marL="0" indent="0">
              <a:buNone/>
            </a:pPr>
            <a:r>
              <a:rPr lang="en-US" sz="3600" dirty="0">
                <a:latin typeface="Times New Roman" panose="02020603050405020304" pitchFamily="18" charset="0"/>
                <a:cs typeface="Times New Roman" panose="02020603050405020304" pitchFamily="18" charset="0"/>
              </a:rPr>
              <a:t>		1</a:t>
            </a:r>
            <a:r>
              <a:rPr lang="en-US" sz="3600" baseline="30000" dirty="0">
                <a:latin typeface="Times New Roman" panose="02020603050405020304" pitchFamily="18" charset="0"/>
                <a:cs typeface="Times New Roman" panose="02020603050405020304" pitchFamily="18" charset="0"/>
              </a:rPr>
              <a:t>st</a:t>
            </a:r>
            <a:r>
              <a:rPr lang="en-US" sz="3600" dirty="0">
                <a:latin typeface="Times New Roman" panose="02020603050405020304" pitchFamily="18" charset="0"/>
                <a:cs typeface="Times New Roman" panose="02020603050405020304" pitchFamily="18" charset="0"/>
              </a:rPr>
              <a:t> Aspect of Mindsight is Seeing and 					Understanding Our Own Mind</a:t>
            </a:r>
          </a:p>
          <a:p>
            <a:pPr marL="0" indent="0">
              <a:buNone/>
            </a:pPr>
            <a:r>
              <a:rPr lang="en-US" sz="3600" dirty="0">
                <a:latin typeface="Times New Roman" panose="02020603050405020304" pitchFamily="18" charset="0"/>
                <a:cs typeface="Times New Roman" panose="02020603050405020304" pitchFamily="18" charset="0"/>
              </a:rPr>
              <a:t>		2</a:t>
            </a:r>
            <a:r>
              <a:rPr lang="en-US" sz="3600" baseline="30000" dirty="0">
                <a:latin typeface="Times New Roman" panose="02020603050405020304" pitchFamily="18" charset="0"/>
                <a:cs typeface="Times New Roman" panose="02020603050405020304" pitchFamily="18" charset="0"/>
              </a:rPr>
              <a:t>nd</a:t>
            </a:r>
            <a:r>
              <a:rPr lang="en-US" sz="3600" dirty="0">
                <a:latin typeface="Times New Roman" panose="02020603050405020304" pitchFamily="18" charset="0"/>
                <a:cs typeface="Times New Roman" panose="02020603050405020304" pitchFamily="18" charset="0"/>
              </a:rPr>
              <a:t> Aspect of Mindsight is to See and 					Connect with the Minds of Others</a:t>
            </a:r>
          </a:p>
          <a:p>
            <a:pPr marL="0" indent="0">
              <a:buNone/>
            </a:pPr>
            <a:r>
              <a:rPr lang="en-US" sz="3600" dirty="0" smtClean="0">
                <a:latin typeface="Times New Roman" panose="02020603050405020304" pitchFamily="18" charset="0"/>
                <a:cs typeface="Times New Roman" panose="02020603050405020304" pitchFamily="18" charset="0"/>
              </a:rPr>
              <a:t>				Connections Depends on Empathy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3345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Emotional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Verbal</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Non-Verbal</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1808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39840"/>
            <a:ext cx="8946541" cy="1157140"/>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96980"/>
            <a:ext cx="8946541" cy="4651419"/>
          </a:xfrm>
        </p:spPr>
        <p:txBody>
          <a:bodyPr>
            <a:normAutofit lnSpcReduction="10000"/>
          </a:bodyPr>
          <a:lstStyle/>
          <a:p>
            <a:pPr marL="0" indent="0">
              <a:buNone/>
            </a:pPr>
            <a:r>
              <a:rPr lang="en-US" sz="3200" dirty="0">
                <a:latin typeface="Times New Roman" panose="02020603050405020304" pitchFamily="18" charset="0"/>
                <a:cs typeface="Times New Roman" panose="02020603050405020304" pitchFamily="18" charset="0"/>
              </a:rPr>
              <a:t>Siegel Strategy #10:  Exercise Mindsight 	(Getting Back to the Hub)</a:t>
            </a:r>
          </a:p>
          <a:p>
            <a:pPr marL="0" indent="0">
              <a:buNone/>
            </a:pPr>
            <a:r>
              <a:rPr lang="en-US" sz="3200" dirty="0">
                <a:latin typeface="Times New Roman" panose="02020603050405020304" pitchFamily="18" charset="0"/>
                <a:cs typeface="Times New Roman" panose="02020603050405020304" pitchFamily="18" charset="0"/>
              </a:rPr>
              <a:t>		1</a:t>
            </a:r>
            <a:r>
              <a:rPr lang="en-US" sz="3200" baseline="30000" dirty="0">
                <a:latin typeface="Times New Roman" panose="02020603050405020304" pitchFamily="18" charset="0"/>
                <a:cs typeface="Times New Roman" panose="02020603050405020304" pitchFamily="18" charset="0"/>
              </a:rPr>
              <a:t>st</a:t>
            </a:r>
            <a:r>
              <a:rPr lang="en-US" sz="3200" dirty="0">
                <a:latin typeface="Times New Roman" panose="02020603050405020304" pitchFamily="18" charset="0"/>
                <a:cs typeface="Times New Roman" panose="02020603050405020304" pitchFamily="18" charset="0"/>
              </a:rPr>
              <a:t> Aspect of Mindsight is Seeing and 					Understanding Our Own Mind</a:t>
            </a:r>
          </a:p>
          <a:p>
            <a:pPr marL="0" indent="0">
              <a:buNone/>
            </a:pPr>
            <a:r>
              <a:rPr lang="en-US" sz="3200" dirty="0">
                <a:latin typeface="Times New Roman" panose="02020603050405020304" pitchFamily="18" charset="0"/>
                <a:cs typeface="Times New Roman" panose="02020603050405020304" pitchFamily="18" charset="0"/>
              </a:rPr>
              <a:t>		2</a:t>
            </a:r>
            <a:r>
              <a:rPr lang="en-US" sz="3200" baseline="30000" dirty="0">
                <a:latin typeface="Times New Roman" panose="02020603050405020304" pitchFamily="18" charset="0"/>
                <a:cs typeface="Times New Roman" panose="02020603050405020304" pitchFamily="18" charset="0"/>
              </a:rPr>
              <a:t>nd</a:t>
            </a:r>
            <a:r>
              <a:rPr lang="en-US" sz="3200" dirty="0">
                <a:latin typeface="Times New Roman" panose="02020603050405020304" pitchFamily="18" charset="0"/>
                <a:cs typeface="Times New Roman" panose="02020603050405020304" pitchFamily="18" charset="0"/>
              </a:rPr>
              <a:t> Aspect of Mindsight is to See and 					</a:t>
            </a:r>
            <a:r>
              <a:rPr lang="en-US" sz="3200" dirty="0" smtClean="0">
                <a:latin typeface="Times New Roman" panose="02020603050405020304" pitchFamily="18" charset="0"/>
                <a:cs typeface="Times New Roman" panose="02020603050405020304" pitchFamily="18" charset="0"/>
              </a:rPr>
              <a:t>		 Connect </a:t>
            </a:r>
            <a:r>
              <a:rPr lang="en-US" sz="3200" dirty="0">
                <a:latin typeface="Times New Roman" panose="02020603050405020304" pitchFamily="18" charset="0"/>
                <a:cs typeface="Times New Roman" panose="02020603050405020304" pitchFamily="18" charset="0"/>
              </a:rPr>
              <a:t>with the Minds of Others</a:t>
            </a:r>
          </a:p>
          <a:p>
            <a:pPr marL="0" indent="0">
              <a:buNone/>
            </a:pPr>
            <a:r>
              <a:rPr lang="en-US" sz="3200" dirty="0">
                <a:latin typeface="Times New Roman" panose="02020603050405020304" pitchFamily="18" charset="0"/>
                <a:cs typeface="Times New Roman" panose="02020603050405020304" pitchFamily="18" charset="0"/>
              </a:rPr>
              <a:t>				Connections Depends on Empathy</a:t>
            </a:r>
          </a:p>
          <a:p>
            <a:pPr marL="0" indent="0">
              <a:buNone/>
            </a:pPr>
            <a:r>
              <a:rPr lang="en-US" sz="3200" dirty="0" smtClean="0">
                <a:latin typeface="Times New Roman" panose="02020603050405020304" pitchFamily="18" charset="0"/>
                <a:cs typeface="Times New Roman" panose="02020603050405020304" pitchFamily="18" charset="0"/>
              </a:rPr>
              <a:t>					Recognizing the Feelings, Desires, and 					Perspectives of Others</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173337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57141"/>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09860"/>
            <a:ext cx="8946541" cy="4638540"/>
          </a:xfrm>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The Brain is Set Up for </a:t>
            </a:r>
            <a:r>
              <a:rPr lang="en-US" sz="3600" i="1" dirty="0" smtClean="0">
                <a:latin typeface="Times New Roman" panose="02020603050405020304" pitchFamily="18" charset="0"/>
                <a:cs typeface="Times New Roman" panose="02020603050405020304" pitchFamily="18" charset="0"/>
              </a:rPr>
              <a:t>Interpersonal 	Integration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15655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52" y="452718"/>
            <a:ext cx="9046282" cy="1131383"/>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84102"/>
            <a:ext cx="8946541" cy="4664298"/>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The Brain is Set Up for </a:t>
            </a:r>
            <a:r>
              <a:rPr lang="en-US" sz="3600" i="1" dirty="0">
                <a:latin typeface="Times New Roman" panose="02020603050405020304" pitchFamily="18" charset="0"/>
                <a:cs typeface="Times New Roman" panose="02020603050405020304" pitchFamily="18" charset="0"/>
              </a:rPr>
              <a:t>Interpersonal 	Integration</a:t>
            </a:r>
            <a:endParaRPr lang="en-US" sz="3600" dirty="0">
              <a:latin typeface="Times New Roman" panose="02020603050405020304" pitchFamily="18" charset="0"/>
              <a:cs typeface="Times New Roman" panose="02020603050405020304" pitchFamily="18" charset="0"/>
            </a:endParaRPr>
          </a:p>
          <a:p>
            <a:pPr marL="0" indent="0">
              <a:buNone/>
            </a:pPr>
            <a:r>
              <a:rPr lang="en-US" sz="3600" dirty="0" smtClean="0">
                <a:latin typeface="Times New Roman" panose="02020603050405020304" pitchFamily="18" charset="0"/>
                <a:cs typeface="Times New Roman" panose="02020603050405020304" pitchFamily="18" charset="0"/>
              </a:rPr>
              <a:t>		Each Brain is Made to Relate with the 				Brain of Each Person We Interact With</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5195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8794" y="452718"/>
            <a:ext cx="9072040" cy="1131383"/>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84102"/>
            <a:ext cx="8946541" cy="4664298"/>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a:t>
            </a:r>
            <a:r>
              <a:rPr lang="en-US" sz="3600" dirty="0" smtClean="0">
                <a:latin typeface="Times New Roman" panose="02020603050405020304" pitchFamily="18" charset="0"/>
                <a:cs typeface="Times New Roman" panose="02020603050405020304" pitchFamily="18" charset="0"/>
              </a:rPr>
              <a:t>#11:  Increasing the Family Fun 	Factor (Making a Point to Enjoy Each Other)</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195784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3" y="452718"/>
            <a:ext cx="9059161" cy="1170020"/>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22738"/>
            <a:ext cx="8946541" cy="4625661"/>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#11:  Increasing the Family Fun 	Factor (Making a Point to Enjoy Each Other)</a:t>
            </a:r>
          </a:p>
          <a:p>
            <a:pPr marL="0" indent="0">
              <a:buNone/>
            </a:pPr>
            <a:r>
              <a:rPr lang="en-US" sz="3600" dirty="0" smtClean="0">
                <a:latin typeface="Times New Roman" panose="02020603050405020304" pitchFamily="18" charset="0"/>
                <a:cs typeface="Times New Roman" panose="02020603050405020304" pitchFamily="18" charset="0"/>
              </a:rPr>
              <a:t>		We are Hardwired for Play, Exploration, 			&amp; Joining with One Another</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8023903"/>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52" y="452718"/>
            <a:ext cx="9046282" cy="1131383"/>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84102"/>
            <a:ext cx="8946541" cy="4664298"/>
          </a:xfrm>
        </p:spPr>
        <p:txBody>
          <a:bodyPr>
            <a:normAutofit lnSpcReduction="10000"/>
          </a:bodyPr>
          <a:lstStyle/>
          <a:p>
            <a:pPr marL="0" indent="0">
              <a:buNone/>
            </a:pPr>
            <a:r>
              <a:rPr lang="en-US" sz="3600" dirty="0">
                <a:latin typeface="Times New Roman" panose="02020603050405020304" pitchFamily="18" charset="0"/>
                <a:cs typeface="Times New Roman" panose="02020603050405020304" pitchFamily="18" charset="0"/>
              </a:rPr>
              <a:t>Siegel Strategy #11:  Increasing the Family Fun 	Factor (Making a Point to Enjoy Each Other)</a:t>
            </a:r>
          </a:p>
          <a:p>
            <a:pPr marL="0" indent="0">
              <a:buNone/>
            </a:pPr>
            <a:r>
              <a:rPr lang="en-US" sz="3600" dirty="0">
                <a:latin typeface="Times New Roman" panose="02020603050405020304" pitchFamily="18" charset="0"/>
                <a:cs typeface="Times New Roman" panose="02020603050405020304" pitchFamily="18" charset="0"/>
              </a:rPr>
              <a:t>		We are Hardwired for Play, Exploration, 			&amp; Joining with One Another</a:t>
            </a:r>
          </a:p>
          <a:p>
            <a:pPr marL="0" indent="0">
              <a:buNone/>
            </a:pPr>
            <a:r>
              <a:rPr lang="en-US" sz="3600" dirty="0" smtClean="0">
                <a:latin typeface="Times New Roman" panose="02020603050405020304" pitchFamily="18" charset="0"/>
                <a:cs typeface="Times New Roman" panose="02020603050405020304" pitchFamily="18" charset="0"/>
              </a:rPr>
              <a:t>			“Playful Parenting” is One of the Best 				Ways to Prepare Your Children for 					Relationships and Encourage Them to 				Connect with Others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2838851"/>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52" y="452718"/>
            <a:ext cx="9046282" cy="1170020"/>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22738"/>
            <a:ext cx="8946541" cy="4625661"/>
          </a:xfrm>
        </p:spPr>
        <p:txBody>
          <a:bodyPr>
            <a:normAutofit/>
          </a:bodyPr>
          <a:lstStyle/>
          <a:p>
            <a:pPr marL="0" indent="0">
              <a:buNone/>
            </a:pPr>
            <a:r>
              <a:rPr lang="en-US" sz="2800" dirty="0">
                <a:latin typeface="Times New Roman" panose="02020603050405020304" pitchFamily="18" charset="0"/>
                <a:cs typeface="Times New Roman" panose="02020603050405020304" pitchFamily="18" charset="0"/>
              </a:rPr>
              <a:t>Siegel Strategy #11:  Increasing the Family Fun 	Factor (Making a Point to Enjoy Each Other)</a:t>
            </a:r>
          </a:p>
          <a:p>
            <a:pPr marL="0" indent="0">
              <a:buNone/>
            </a:pPr>
            <a:r>
              <a:rPr lang="en-US" sz="2800" dirty="0">
                <a:latin typeface="Times New Roman" panose="02020603050405020304" pitchFamily="18" charset="0"/>
                <a:cs typeface="Times New Roman" panose="02020603050405020304" pitchFamily="18" charset="0"/>
              </a:rPr>
              <a:t>		We are Hardwired for Play, Exploration, </a:t>
            </a:r>
            <a:r>
              <a:rPr lang="en-US" sz="2800" dirty="0" smtClean="0">
                <a:latin typeface="Times New Roman" panose="02020603050405020304" pitchFamily="18" charset="0"/>
                <a:cs typeface="Times New Roman" panose="02020603050405020304" pitchFamily="18" charset="0"/>
              </a:rPr>
              <a:t>&amp; </a:t>
            </a:r>
            <a:r>
              <a:rPr lang="en-US" sz="2800" dirty="0">
                <a:latin typeface="Times New Roman" panose="02020603050405020304" pitchFamily="18" charset="0"/>
                <a:cs typeface="Times New Roman" panose="02020603050405020304" pitchFamily="18" charset="0"/>
              </a:rPr>
              <a:t>Joining </a:t>
            </a:r>
            <a:r>
              <a:rPr lang="en-US" sz="2800" dirty="0" smtClean="0">
                <a:latin typeface="Times New Roman" panose="02020603050405020304" pitchFamily="18" charset="0"/>
                <a:cs typeface="Times New Roman" panose="02020603050405020304" pitchFamily="18" charset="0"/>
              </a:rPr>
              <a:t>			with </a:t>
            </a:r>
            <a:r>
              <a:rPr lang="en-US" sz="2800" dirty="0">
                <a:latin typeface="Times New Roman" panose="02020603050405020304" pitchFamily="18" charset="0"/>
                <a:cs typeface="Times New Roman" panose="02020603050405020304" pitchFamily="18" charset="0"/>
              </a:rPr>
              <a:t>One Another</a:t>
            </a:r>
          </a:p>
          <a:p>
            <a:pPr marL="0" indent="0">
              <a:buNone/>
            </a:pPr>
            <a:r>
              <a:rPr lang="en-US" sz="2800" dirty="0">
                <a:latin typeface="Times New Roman" panose="02020603050405020304" pitchFamily="18" charset="0"/>
                <a:cs typeface="Times New Roman" panose="02020603050405020304" pitchFamily="18" charset="0"/>
              </a:rPr>
              <a:t>			“Playful Parenting” is One of the </a:t>
            </a:r>
            <a:r>
              <a:rPr lang="en-US" sz="2800" dirty="0" smtClean="0">
                <a:latin typeface="Times New Roman" panose="02020603050405020304" pitchFamily="18" charset="0"/>
                <a:cs typeface="Times New Roman" panose="02020603050405020304" pitchFamily="18" charset="0"/>
              </a:rPr>
              <a:t>Best Ways </a:t>
            </a:r>
            <a:r>
              <a:rPr lang="en-US" sz="2800" dirty="0">
                <a:latin typeface="Times New Roman" panose="02020603050405020304" pitchFamily="18" charset="0"/>
                <a:cs typeface="Times New Roman" panose="02020603050405020304" pitchFamily="18" charset="0"/>
              </a:rPr>
              <a:t>to </a:t>
            </a:r>
            <a:r>
              <a:rPr lang="en-US" sz="2800" dirty="0" smtClean="0">
                <a:latin typeface="Times New Roman" panose="02020603050405020304" pitchFamily="18" charset="0"/>
                <a:cs typeface="Times New Roman" panose="02020603050405020304" pitchFamily="18" charset="0"/>
              </a:rPr>
              <a:t>					Prepare </a:t>
            </a:r>
            <a:r>
              <a:rPr lang="en-US" sz="2800" dirty="0">
                <a:latin typeface="Times New Roman" panose="02020603050405020304" pitchFamily="18" charset="0"/>
                <a:cs typeface="Times New Roman" panose="02020603050405020304" pitchFamily="18" charset="0"/>
              </a:rPr>
              <a:t>Your Children </a:t>
            </a:r>
            <a:r>
              <a:rPr lang="en-US" sz="2800" dirty="0" smtClean="0">
                <a:latin typeface="Times New Roman" panose="02020603050405020304" pitchFamily="18" charset="0"/>
                <a:cs typeface="Times New Roman" panose="02020603050405020304" pitchFamily="18" charset="0"/>
              </a:rPr>
              <a:t>for Relationships </a:t>
            </a:r>
            <a:r>
              <a:rPr lang="en-US" sz="2800" dirty="0">
                <a:latin typeface="Times New Roman" panose="02020603050405020304" pitchFamily="18" charset="0"/>
                <a:cs typeface="Times New Roman" panose="02020603050405020304" pitchFamily="18" charset="0"/>
              </a:rPr>
              <a:t>and </a:t>
            </a:r>
            <a:r>
              <a:rPr lang="en-US" sz="2800" dirty="0" smtClean="0">
                <a:latin typeface="Times New Roman" panose="02020603050405020304" pitchFamily="18" charset="0"/>
                <a:cs typeface="Times New Roman" panose="02020603050405020304" pitchFamily="18" charset="0"/>
              </a:rPr>
              <a:t>					Encourage </a:t>
            </a:r>
            <a:r>
              <a:rPr lang="en-US" sz="2800" dirty="0">
                <a:latin typeface="Times New Roman" panose="02020603050405020304" pitchFamily="18" charset="0"/>
                <a:cs typeface="Times New Roman" panose="02020603050405020304" pitchFamily="18" charset="0"/>
              </a:rPr>
              <a:t>Them to </a:t>
            </a:r>
            <a:r>
              <a:rPr lang="en-US" sz="2800" dirty="0" smtClean="0">
                <a:latin typeface="Times New Roman" panose="02020603050405020304" pitchFamily="18" charset="0"/>
                <a:cs typeface="Times New Roman" panose="02020603050405020304" pitchFamily="18" charset="0"/>
              </a:rPr>
              <a:t>Connect </a:t>
            </a:r>
            <a:r>
              <a:rPr lang="en-US" sz="2800" dirty="0">
                <a:latin typeface="Times New Roman" panose="02020603050405020304" pitchFamily="18" charset="0"/>
                <a:cs typeface="Times New Roman" panose="02020603050405020304" pitchFamily="18" charset="0"/>
              </a:rPr>
              <a:t>with Others</a:t>
            </a:r>
          </a:p>
          <a:p>
            <a:pPr marL="0" indent="0">
              <a:buNone/>
            </a:pPr>
            <a:r>
              <a:rPr lang="en-US" sz="2800" dirty="0" smtClean="0">
                <a:latin typeface="Times New Roman" panose="02020603050405020304" pitchFamily="18" charset="0"/>
                <a:cs typeface="Times New Roman" panose="02020603050405020304" pitchFamily="18" charset="0"/>
              </a:rPr>
              <a:t>				Gives Child Positive Experiences with People 					They Spend the Most Time With</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4464847"/>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3" y="452718"/>
            <a:ext cx="9059161" cy="1170020"/>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22738"/>
            <a:ext cx="8946541" cy="4625661"/>
          </a:xfrm>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Your Brain </a:t>
            </a:r>
            <a:r>
              <a:rPr lang="en-US" sz="3600" dirty="0" smtClean="0">
                <a:latin typeface="Times New Roman" panose="02020603050405020304" pitchFamily="18" charset="0"/>
                <a:cs typeface="Times New Roman" panose="02020603050405020304" pitchFamily="18" charset="0"/>
              </a:rPr>
              <a:t>Receives </a:t>
            </a:r>
            <a:r>
              <a:rPr lang="en-US" sz="3600" dirty="0" smtClean="0">
                <a:latin typeface="Times New Roman" panose="02020603050405020304" pitchFamily="18" charset="0"/>
                <a:cs typeface="Times New Roman" panose="02020603050405020304" pitchFamily="18" charset="0"/>
              </a:rPr>
              <a:t>What Some People Call 	“Dopamine Squirts” When Something 	Pleasurable Happens and </a:t>
            </a:r>
            <a:r>
              <a:rPr lang="en-US" sz="3600" dirty="0" smtClean="0">
                <a:latin typeface="Times New Roman" panose="02020603050405020304" pitchFamily="18" charset="0"/>
                <a:cs typeface="Times New Roman" panose="02020603050405020304" pitchFamily="18" charset="0"/>
              </a:rPr>
              <a:t>it Motivates </a:t>
            </a:r>
            <a:r>
              <a:rPr lang="en-US" sz="3600" dirty="0" smtClean="0">
                <a:latin typeface="Times New Roman" panose="02020603050405020304" pitchFamily="18" charset="0"/>
                <a:cs typeface="Times New Roman" panose="02020603050405020304" pitchFamily="18" charset="0"/>
              </a:rPr>
              <a:t>You to 	Want to Do It Again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17950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3" y="452718"/>
            <a:ext cx="9059161" cy="1131383"/>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84102"/>
            <a:ext cx="8946541" cy="4664298"/>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a:t>
            </a:r>
            <a:r>
              <a:rPr lang="en-US" sz="3600" dirty="0" smtClean="0">
                <a:latin typeface="Times New Roman" panose="02020603050405020304" pitchFamily="18" charset="0"/>
                <a:cs typeface="Times New Roman" panose="02020603050405020304" pitchFamily="18" charset="0"/>
              </a:rPr>
              <a:t>#12:  Connection Through 	Conflict (Teach Kids to Argue with “We” in 	Mind)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00092914"/>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3" y="452718"/>
            <a:ext cx="9059161" cy="1157141"/>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09860"/>
            <a:ext cx="8946541" cy="4638540"/>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#12:  Connection Through 	Conflict (Teach Kids to Argue with “We” in 	Mind)</a:t>
            </a:r>
          </a:p>
          <a:p>
            <a:pPr marL="0" indent="0">
              <a:buNone/>
            </a:pPr>
            <a:r>
              <a:rPr lang="en-US" sz="3600" dirty="0" smtClean="0">
                <a:latin typeface="Times New Roman" panose="02020603050405020304" pitchFamily="18" charset="0"/>
                <a:cs typeface="Times New Roman" panose="02020603050405020304" pitchFamily="18" charset="0"/>
              </a:rPr>
              <a:t>		* See Through the Other Person’s Eyes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269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Emotional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Verbal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Non-Verbal</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Contempt</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19636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52" y="452718"/>
            <a:ext cx="9046282" cy="1157141"/>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09860"/>
            <a:ext cx="8946541" cy="4638540"/>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#12:  Connection Through 	Conflict (Teach Kids to Argue with “We” in 	Mind)</a:t>
            </a:r>
          </a:p>
          <a:p>
            <a:pPr marL="0" indent="0">
              <a:buNone/>
            </a:pPr>
            <a:r>
              <a:rPr lang="en-US" sz="3600" dirty="0">
                <a:latin typeface="Times New Roman" panose="02020603050405020304" pitchFamily="18" charset="0"/>
                <a:cs typeface="Times New Roman" panose="02020603050405020304" pitchFamily="18" charset="0"/>
              </a:rPr>
              <a:t>		* See Through the Other Person’s Eyes</a:t>
            </a:r>
          </a:p>
          <a:p>
            <a:pPr marL="0" indent="0">
              <a:buNone/>
            </a:pPr>
            <a:r>
              <a:rPr lang="en-US" sz="3600" dirty="0" smtClean="0">
                <a:latin typeface="Times New Roman" panose="02020603050405020304" pitchFamily="18" charset="0"/>
                <a:cs typeface="Times New Roman" panose="02020603050405020304" pitchFamily="18" charset="0"/>
              </a:rPr>
              <a:t>		* Help Kid’s Recognize Other’s Point of 			   View</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612176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8"/>
            <a:ext cx="8947522" cy="1131383"/>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84102"/>
            <a:ext cx="8946541" cy="4664298"/>
          </a:xfrm>
        </p:spPr>
        <p:txBody>
          <a:bodyPr>
            <a:normAutofit/>
          </a:bodyPr>
          <a:lstStyle/>
          <a:p>
            <a:pPr marL="0" indent="0">
              <a:buNone/>
            </a:pPr>
            <a:r>
              <a:rPr lang="en-US" sz="3600" dirty="0">
                <a:latin typeface="Times New Roman" panose="02020603050405020304" pitchFamily="18" charset="0"/>
                <a:cs typeface="Times New Roman" panose="02020603050405020304" pitchFamily="18" charset="0"/>
              </a:rPr>
              <a:t>Siegel Strategy #12:  Connection Through 	Conflict (Teach Kids to Argue with “We” in 	Mind)</a:t>
            </a:r>
          </a:p>
          <a:p>
            <a:pPr marL="0" indent="0">
              <a:buNone/>
            </a:pPr>
            <a:r>
              <a:rPr lang="en-US" sz="3600" dirty="0">
                <a:latin typeface="Times New Roman" panose="02020603050405020304" pitchFamily="18" charset="0"/>
                <a:cs typeface="Times New Roman" panose="02020603050405020304" pitchFamily="18" charset="0"/>
              </a:rPr>
              <a:t>		* See Through the Other Person’s Eyes</a:t>
            </a:r>
          </a:p>
          <a:p>
            <a:pPr marL="0" indent="0">
              <a:buNone/>
            </a:pPr>
            <a:r>
              <a:rPr lang="en-US" sz="3600" dirty="0">
                <a:latin typeface="Times New Roman" panose="02020603050405020304" pitchFamily="18" charset="0"/>
                <a:cs typeface="Times New Roman" panose="02020603050405020304" pitchFamily="18" charset="0"/>
              </a:rPr>
              <a:t>		* Help Kid’s Recognize Other’s Point of 			   View</a:t>
            </a:r>
          </a:p>
          <a:p>
            <a:pPr marL="0" indent="0">
              <a:buNone/>
            </a:pPr>
            <a:r>
              <a:rPr lang="en-US" sz="3600" dirty="0" smtClean="0">
                <a:latin typeface="Times New Roman" panose="02020603050405020304" pitchFamily="18" charset="0"/>
                <a:cs typeface="Times New Roman" panose="02020603050405020304" pitchFamily="18" charset="0"/>
              </a:rPr>
              <a:t>		* Listen to What is Being Said</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1451492"/>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52" y="452718"/>
            <a:ext cx="9046282" cy="1170020"/>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622738"/>
            <a:ext cx="8946541" cy="4625661"/>
          </a:xfrm>
        </p:spPr>
        <p:txBody>
          <a:bodyPr>
            <a:normAutofit fontScale="92500"/>
          </a:bodyPr>
          <a:lstStyle/>
          <a:p>
            <a:pPr marL="0" indent="0">
              <a:buNone/>
            </a:pPr>
            <a:r>
              <a:rPr lang="en-US" sz="3600" dirty="0">
                <a:latin typeface="Times New Roman" panose="02020603050405020304" pitchFamily="18" charset="0"/>
                <a:cs typeface="Times New Roman" panose="02020603050405020304" pitchFamily="18" charset="0"/>
              </a:rPr>
              <a:t>Siegel Strategy #12:  Connection Through 	Conflict (Teach Kids to Argue with “We” in 	Mind)</a:t>
            </a:r>
          </a:p>
          <a:p>
            <a:pPr marL="0" indent="0">
              <a:buNone/>
            </a:pPr>
            <a:r>
              <a:rPr lang="en-US" sz="3600" dirty="0">
                <a:latin typeface="Times New Roman" panose="02020603050405020304" pitchFamily="18" charset="0"/>
                <a:cs typeface="Times New Roman" panose="02020603050405020304" pitchFamily="18" charset="0"/>
              </a:rPr>
              <a:t>		* See Through the Other Person’s Eyes</a:t>
            </a:r>
          </a:p>
          <a:p>
            <a:pPr marL="0" indent="0">
              <a:buNone/>
            </a:pPr>
            <a:r>
              <a:rPr lang="en-US" sz="3600" dirty="0">
                <a:latin typeface="Times New Roman" panose="02020603050405020304" pitchFamily="18" charset="0"/>
                <a:cs typeface="Times New Roman" panose="02020603050405020304" pitchFamily="18" charset="0"/>
              </a:rPr>
              <a:t>		* Help Kid’s Recognize Other’s Point of 			   View</a:t>
            </a:r>
          </a:p>
          <a:p>
            <a:pPr marL="0" indent="0">
              <a:buNone/>
            </a:pPr>
            <a:r>
              <a:rPr lang="en-US" sz="3600" dirty="0">
                <a:latin typeface="Times New Roman" panose="02020603050405020304" pitchFamily="18" charset="0"/>
                <a:cs typeface="Times New Roman" panose="02020603050405020304" pitchFamily="18" charset="0"/>
              </a:rPr>
              <a:t>		* Listen to What is Being Said</a:t>
            </a:r>
          </a:p>
          <a:p>
            <a:pPr marL="0" indent="0">
              <a:buNone/>
            </a:pPr>
            <a:r>
              <a:rPr lang="en-US" sz="3600" dirty="0" smtClean="0">
                <a:latin typeface="Times New Roman" panose="02020603050405020304" pitchFamily="18" charset="0"/>
                <a:cs typeface="Times New Roman" panose="02020603050405020304" pitchFamily="18" charset="0"/>
              </a:rPr>
              <a:t>		* Teach Kids about Nonverbal 								   Communication &amp; Attuning to Others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4105059"/>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452719"/>
            <a:ext cx="9046282" cy="1118505"/>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71224"/>
            <a:ext cx="8946541" cy="4677176"/>
          </a:xfrm>
        </p:spPr>
        <p:txBody>
          <a:bodyPr>
            <a:normAutofit fontScale="92500" lnSpcReduction="20000"/>
          </a:bodyPr>
          <a:lstStyle/>
          <a:p>
            <a:pPr marL="0" indent="0">
              <a:buNone/>
            </a:pPr>
            <a:r>
              <a:rPr lang="en-US" sz="2800" dirty="0">
                <a:latin typeface="Times New Roman" panose="02020603050405020304" pitchFamily="18" charset="0"/>
                <a:cs typeface="Times New Roman" panose="02020603050405020304" pitchFamily="18" charset="0"/>
              </a:rPr>
              <a:t>Siegel Strategy #12:  Connection </a:t>
            </a:r>
            <a:r>
              <a:rPr lang="en-US" sz="2800" dirty="0" smtClean="0">
                <a:latin typeface="Times New Roman" panose="02020603050405020304" pitchFamily="18" charset="0"/>
                <a:cs typeface="Times New Roman" panose="02020603050405020304" pitchFamily="18" charset="0"/>
              </a:rPr>
              <a:t>Through Conflict </a:t>
            </a:r>
            <a:r>
              <a:rPr lang="en-US" sz="2800" dirty="0">
                <a:latin typeface="Times New Roman" panose="02020603050405020304" pitchFamily="18" charset="0"/>
                <a:cs typeface="Times New Roman" panose="02020603050405020304" pitchFamily="18" charset="0"/>
              </a:rPr>
              <a:t>(Teach Kids </a:t>
            </a:r>
            <a:r>
              <a:rPr lang="en-US" sz="2800" dirty="0" smtClean="0">
                <a:latin typeface="Times New Roman" panose="02020603050405020304" pitchFamily="18" charset="0"/>
                <a:cs typeface="Times New Roman" panose="02020603050405020304" pitchFamily="18" charset="0"/>
              </a:rPr>
              <a:t>	to </a:t>
            </a:r>
            <a:r>
              <a:rPr lang="en-US" sz="2800" dirty="0">
                <a:latin typeface="Times New Roman" panose="02020603050405020304" pitchFamily="18" charset="0"/>
                <a:cs typeface="Times New Roman" panose="02020603050405020304" pitchFamily="18" charset="0"/>
              </a:rPr>
              <a:t>Argue with “We” in 	Mind)</a:t>
            </a:r>
          </a:p>
          <a:p>
            <a:pPr marL="0" indent="0">
              <a:buNone/>
            </a:pPr>
            <a:r>
              <a:rPr lang="en-US" sz="2800" dirty="0">
                <a:latin typeface="Times New Roman" panose="02020603050405020304" pitchFamily="18" charset="0"/>
                <a:cs typeface="Times New Roman" panose="02020603050405020304" pitchFamily="18" charset="0"/>
              </a:rPr>
              <a:t>		* See Through the Other Person’s Eyes</a:t>
            </a:r>
          </a:p>
          <a:p>
            <a:pPr marL="0" indent="0">
              <a:buNone/>
            </a:pPr>
            <a:r>
              <a:rPr lang="en-US" sz="2800" dirty="0">
                <a:latin typeface="Times New Roman" panose="02020603050405020304" pitchFamily="18" charset="0"/>
                <a:cs typeface="Times New Roman" panose="02020603050405020304" pitchFamily="18" charset="0"/>
              </a:rPr>
              <a:t>		* Help Kid’s Recognize Other’s Point of 	</a:t>
            </a:r>
            <a:r>
              <a:rPr lang="en-US" sz="2800" dirty="0" smtClean="0">
                <a:latin typeface="Times New Roman" panose="02020603050405020304" pitchFamily="18" charset="0"/>
                <a:cs typeface="Times New Roman" panose="02020603050405020304" pitchFamily="18" charset="0"/>
              </a:rPr>
              <a:t>View</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a:latin typeface="Times New Roman" panose="02020603050405020304" pitchFamily="18" charset="0"/>
                <a:cs typeface="Times New Roman" panose="02020603050405020304" pitchFamily="18" charset="0"/>
              </a:rPr>
              <a:t>		* Listen to What is Being Said</a:t>
            </a:r>
          </a:p>
          <a:p>
            <a:pPr marL="0" indent="0">
              <a:buNone/>
            </a:pPr>
            <a:r>
              <a:rPr lang="en-US" sz="2800" dirty="0">
                <a:latin typeface="Times New Roman" panose="02020603050405020304" pitchFamily="18" charset="0"/>
                <a:cs typeface="Times New Roman" panose="02020603050405020304" pitchFamily="18" charset="0"/>
              </a:rPr>
              <a:t>		* Teach Kids about </a:t>
            </a:r>
            <a:r>
              <a:rPr lang="en-US" sz="2800" dirty="0" smtClean="0">
                <a:latin typeface="Times New Roman" panose="02020603050405020304" pitchFamily="18" charset="0"/>
                <a:cs typeface="Times New Roman" panose="02020603050405020304" pitchFamily="18" charset="0"/>
              </a:rPr>
              <a:t>Nonverbal Communication </a:t>
            </a:r>
            <a:r>
              <a:rPr lang="en-US" sz="2800" dirty="0">
                <a:latin typeface="Times New Roman" panose="02020603050405020304" pitchFamily="18" charset="0"/>
                <a:cs typeface="Times New Roman" panose="02020603050405020304" pitchFamily="18" charset="0"/>
              </a:rPr>
              <a:t>&amp; </a:t>
            </a:r>
            <a:r>
              <a:rPr lang="en-US" sz="2800" dirty="0" smtClean="0">
                <a:latin typeface="Times New Roman" panose="02020603050405020304" pitchFamily="18" charset="0"/>
                <a:cs typeface="Times New Roman" panose="02020603050405020304" pitchFamily="18" charset="0"/>
              </a:rPr>
              <a:t>				   	   Attuning </a:t>
            </a:r>
            <a:r>
              <a:rPr lang="en-US" sz="2800" dirty="0">
                <a:latin typeface="Times New Roman" panose="02020603050405020304" pitchFamily="18" charset="0"/>
                <a:cs typeface="Times New Roman" panose="02020603050405020304" pitchFamily="18" charset="0"/>
              </a:rPr>
              <a:t>to </a:t>
            </a:r>
            <a:r>
              <a:rPr lang="en-US" sz="2800" dirty="0" smtClean="0">
                <a:latin typeface="Times New Roman" panose="02020603050405020304" pitchFamily="18" charset="0"/>
                <a:cs typeface="Times New Roman" panose="02020603050405020304" pitchFamily="18" charset="0"/>
              </a:rPr>
              <a:t>Others</a:t>
            </a:r>
          </a:p>
          <a:p>
            <a:pPr marL="0" indent="0">
              <a:buNone/>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We need Children to Get Good at Understanding What 				Other People are Saying Even if They Never Open 					Their Mouth</a:t>
            </a:r>
            <a:endParaRPr lang="en-US" sz="2800" dirty="0">
              <a:latin typeface="Times New Roman" panose="02020603050405020304" pitchFamily="18" charset="0"/>
              <a:cs typeface="Times New Roman" panose="02020603050405020304" pitchFamily="18" charset="0"/>
            </a:endParaRPr>
          </a:p>
          <a:p>
            <a:pPr marL="0" indent="0">
              <a:buNone/>
            </a:pPr>
            <a:r>
              <a:rPr lang="en-US" sz="2800" dirty="0" smtClean="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7140529"/>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4552" y="452718"/>
            <a:ext cx="9046282" cy="1131383"/>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84102"/>
            <a:ext cx="8946541" cy="4664298"/>
          </a:xfrm>
        </p:spPr>
        <p:txBody>
          <a:bodyPr>
            <a:normAutofit fontScale="92500" lnSpcReduction="10000"/>
          </a:bodyPr>
          <a:lstStyle/>
          <a:p>
            <a:pPr marL="0" indent="0">
              <a:buNone/>
            </a:pPr>
            <a:r>
              <a:rPr lang="en-US" sz="2400" dirty="0">
                <a:latin typeface="Times New Roman" panose="02020603050405020304" pitchFamily="18" charset="0"/>
                <a:cs typeface="Times New Roman" panose="02020603050405020304" pitchFamily="18" charset="0"/>
              </a:rPr>
              <a:t>Siegel Strategy #12:  Connection Through Conflict (Teach Kids 	to Argue with “We” in 	Mind)</a:t>
            </a:r>
          </a:p>
          <a:p>
            <a:pPr marL="0" indent="0">
              <a:buNone/>
            </a:pPr>
            <a:r>
              <a:rPr lang="en-US" sz="2400" dirty="0">
                <a:latin typeface="Times New Roman" panose="02020603050405020304" pitchFamily="18" charset="0"/>
                <a:cs typeface="Times New Roman" panose="02020603050405020304" pitchFamily="18" charset="0"/>
              </a:rPr>
              <a:t>		* See Through the Other Person’s Eyes</a:t>
            </a:r>
          </a:p>
          <a:p>
            <a:pPr marL="0" indent="0">
              <a:buNone/>
            </a:pPr>
            <a:r>
              <a:rPr lang="en-US" sz="2400" dirty="0">
                <a:latin typeface="Times New Roman" panose="02020603050405020304" pitchFamily="18" charset="0"/>
                <a:cs typeface="Times New Roman" panose="02020603050405020304" pitchFamily="18" charset="0"/>
              </a:rPr>
              <a:t>		* Help Kid’s Recognize Other’s Point of 	View</a:t>
            </a:r>
          </a:p>
          <a:p>
            <a:pPr marL="0" indent="0">
              <a:buNone/>
            </a:pPr>
            <a:r>
              <a:rPr lang="en-US" sz="2400" dirty="0">
                <a:latin typeface="Times New Roman" panose="02020603050405020304" pitchFamily="18" charset="0"/>
                <a:cs typeface="Times New Roman" panose="02020603050405020304" pitchFamily="18" charset="0"/>
              </a:rPr>
              <a:t>		* Listen to What is Being Said</a:t>
            </a:r>
          </a:p>
          <a:p>
            <a:pPr marL="0" indent="0">
              <a:buNone/>
            </a:pPr>
            <a:r>
              <a:rPr lang="en-US" sz="2400" dirty="0">
                <a:latin typeface="Times New Roman" panose="02020603050405020304" pitchFamily="18" charset="0"/>
                <a:cs typeface="Times New Roman" panose="02020603050405020304" pitchFamily="18" charset="0"/>
              </a:rPr>
              <a:t>		* Teach Kids about Nonverbal Communication &amp; 				   	   </a:t>
            </a:r>
            <a:r>
              <a:rPr lang="en-US" sz="2400" dirty="0" smtClean="0">
                <a:latin typeface="Times New Roman" panose="02020603050405020304" pitchFamily="18" charset="0"/>
                <a:cs typeface="Times New Roman" panose="02020603050405020304" pitchFamily="18" charset="0"/>
              </a:rPr>
              <a:t>	   		Attuning </a:t>
            </a:r>
            <a:r>
              <a:rPr lang="en-US" sz="2400" dirty="0">
                <a:latin typeface="Times New Roman" panose="02020603050405020304" pitchFamily="18" charset="0"/>
                <a:cs typeface="Times New Roman" panose="02020603050405020304" pitchFamily="18" charset="0"/>
              </a:rPr>
              <a:t>to </a:t>
            </a:r>
            <a:r>
              <a:rPr lang="en-US" sz="2400" dirty="0" smtClean="0">
                <a:latin typeface="Times New Roman" panose="02020603050405020304" pitchFamily="18" charset="0"/>
                <a:cs typeface="Times New Roman" panose="02020603050405020304" pitchFamily="18" charset="0"/>
              </a:rPr>
              <a:t>Others</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We </a:t>
            </a:r>
            <a:r>
              <a:rPr lang="en-US" sz="2400" dirty="0">
                <a:latin typeface="Times New Roman" panose="02020603050405020304" pitchFamily="18" charset="0"/>
                <a:cs typeface="Times New Roman" panose="02020603050405020304" pitchFamily="18" charset="0"/>
              </a:rPr>
              <a:t>need Children to Get Good at Understanding What 				</a:t>
            </a:r>
            <a:r>
              <a:rPr lang="en-US" sz="2400" dirty="0" smtClean="0">
                <a:latin typeface="Times New Roman" panose="02020603050405020304" pitchFamily="18" charset="0"/>
                <a:cs typeface="Times New Roman" panose="02020603050405020304" pitchFamily="18" charset="0"/>
              </a:rPr>
              <a:t>		Other </a:t>
            </a:r>
            <a:r>
              <a:rPr lang="en-US" sz="2400" dirty="0">
                <a:latin typeface="Times New Roman" panose="02020603050405020304" pitchFamily="18" charset="0"/>
                <a:cs typeface="Times New Roman" panose="02020603050405020304" pitchFamily="18" charset="0"/>
              </a:rPr>
              <a:t>People are Saying Even if They Never Open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Their Mouth</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 Repair</a:t>
            </a:r>
          </a:p>
          <a:p>
            <a:pPr marL="0" indent="0">
              <a:buNone/>
            </a:pP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6701858"/>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1673" y="452718"/>
            <a:ext cx="9059161" cy="1144262"/>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596980"/>
            <a:ext cx="8946541" cy="4651419"/>
          </a:xfrm>
        </p:spPr>
        <p:txBody>
          <a:bodyPr/>
          <a:lstStyle/>
          <a:p>
            <a:pPr marL="0" indent="0">
              <a:buNone/>
            </a:pPr>
            <a:r>
              <a:rPr lang="en-US" dirty="0">
                <a:latin typeface="Times New Roman" panose="02020603050405020304" pitchFamily="18" charset="0"/>
                <a:cs typeface="Times New Roman" panose="02020603050405020304" pitchFamily="18" charset="0"/>
              </a:rPr>
              <a:t>Siegel Strategy #12:  Connection Through Conflict (Teach Kids 	to Argue with “We” in 	Mind)</a:t>
            </a:r>
          </a:p>
          <a:p>
            <a:pPr marL="0" indent="0">
              <a:buNone/>
            </a:pPr>
            <a:r>
              <a:rPr lang="en-US" dirty="0">
                <a:latin typeface="Times New Roman" panose="02020603050405020304" pitchFamily="18" charset="0"/>
                <a:cs typeface="Times New Roman" panose="02020603050405020304" pitchFamily="18" charset="0"/>
              </a:rPr>
              <a:t>		* See Through the Other Person’s Eyes</a:t>
            </a:r>
          </a:p>
          <a:p>
            <a:pPr marL="0" indent="0">
              <a:buNone/>
            </a:pPr>
            <a:r>
              <a:rPr lang="en-US" dirty="0">
                <a:latin typeface="Times New Roman" panose="02020603050405020304" pitchFamily="18" charset="0"/>
                <a:cs typeface="Times New Roman" panose="02020603050405020304" pitchFamily="18" charset="0"/>
              </a:rPr>
              <a:t>		* Help Kid’s Recognize Other’s Point of 	View</a:t>
            </a:r>
          </a:p>
          <a:p>
            <a:pPr marL="0" indent="0">
              <a:buNone/>
            </a:pPr>
            <a:r>
              <a:rPr lang="en-US" dirty="0">
                <a:latin typeface="Times New Roman" panose="02020603050405020304" pitchFamily="18" charset="0"/>
                <a:cs typeface="Times New Roman" panose="02020603050405020304" pitchFamily="18" charset="0"/>
              </a:rPr>
              <a:t>		* Listen to What is Being Said</a:t>
            </a:r>
          </a:p>
          <a:p>
            <a:pPr marL="0" indent="0">
              <a:buNone/>
            </a:pPr>
            <a:r>
              <a:rPr lang="en-US" dirty="0">
                <a:latin typeface="Times New Roman" panose="02020603050405020304" pitchFamily="18" charset="0"/>
                <a:cs typeface="Times New Roman" panose="02020603050405020304" pitchFamily="18" charset="0"/>
              </a:rPr>
              <a:t>		* Teach Kids about Nonverbal Communication &amp; 				   	   	   		Attuning to Others</a:t>
            </a:r>
          </a:p>
          <a:p>
            <a:pPr marL="0" indent="0">
              <a:buNone/>
            </a:pPr>
            <a:r>
              <a:rPr lang="en-US" dirty="0">
                <a:latin typeface="Times New Roman" panose="02020603050405020304" pitchFamily="18" charset="0"/>
                <a:cs typeface="Times New Roman" panose="02020603050405020304" pitchFamily="18" charset="0"/>
              </a:rPr>
              <a:t>				We need Children to Get Good at Understanding What 						Other People are Saying Even if They Never Open 							Their Mouth</a:t>
            </a:r>
          </a:p>
          <a:p>
            <a:pPr marL="0" indent="0">
              <a:buNone/>
            </a:pPr>
            <a:r>
              <a:rPr lang="en-US" dirty="0">
                <a:latin typeface="Times New Roman" panose="02020603050405020304" pitchFamily="18" charset="0"/>
                <a:cs typeface="Times New Roman" panose="02020603050405020304" pitchFamily="18" charset="0"/>
              </a:rPr>
              <a:t>		* </a:t>
            </a:r>
            <a:r>
              <a:rPr lang="en-US" dirty="0" smtClean="0">
                <a:latin typeface="Times New Roman" panose="02020603050405020304" pitchFamily="18" charset="0"/>
                <a:cs typeface="Times New Roman" panose="02020603050405020304" pitchFamily="18" charset="0"/>
              </a:rPr>
              <a:t>Repair</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Teach Children to Make Things Right After a Conflict</a:t>
            </a:r>
            <a:endParaRPr lang="en-US" dirty="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489575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pPr algn="ct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
        <p:nvSpPr>
          <p:cNvPr id="5" name="Rectangle 4"/>
          <p:cNvSpPr/>
          <p:nvPr/>
        </p:nvSpPr>
        <p:spPr>
          <a:xfrm>
            <a:off x="3000110" y="2510238"/>
            <a:ext cx="5135348" cy="1569660"/>
          </a:xfrm>
          <a:prstGeom prst="rect">
            <a:avLst/>
          </a:prstGeom>
        </p:spPr>
        <p:txBody>
          <a:bodyPr wrap="square">
            <a:spAutoFit/>
          </a:bodyPr>
          <a:lstStyle/>
          <a:p>
            <a:pPr algn="ctr"/>
            <a:r>
              <a:rPr lang="en-US" sz="9600" dirty="0">
                <a:latin typeface="+mj-lt"/>
              </a:rPr>
              <a:t>The End</a:t>
            </a:r>
          </a:p>
        </p:txBody>
      </p:sp>
    </p:spTree>
    <p:extLst>
      <p:ext uri="{BB962C8B-B14F-4D97-AF65-F5344CB8AC3E}">
        <p14:creationId xmlns:p14="http://schemas.microsoft.com/office/powerpoint/2010/main" val="29220446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Emotional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Verbal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Non-Verbal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Contempt</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Stonewalling</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0183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Emotional</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Physical</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10340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Emotional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Physical</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Hitting</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9192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Emotional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Physical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Hitting</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Throwing Things</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4787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8138" y="1609859"/>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Two Issues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t/>
            </a:r>
            <a:br>
              <a:rPr lang="en-US" dirty="0" smtClean="0"/>
            </a:br>
            <a:endParaRPr lang="en-US"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64433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Emotional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Physical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Hitting</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Throwing </a:t>
            </a:r>
            <a:r>
              <a:rPr lang="en-US" sz="4000" dirty="0" smtClean="0">
                <a:latin typeface="Times New Roman" panose="02020603050405020304" pitchFamily="18" charset="0"/>
                <a:cs typeface="Times New Roman" panose="02020603050405020304" pitchFamily="18" charset="0"/>
              </a:rPr>
              <a:t>Things</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Pulling Hair, etc.</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73250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Emotional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Physical</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Sexual</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52952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Abuse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Emotional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Physical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Sexual</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Not about sex but rather using sex to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hurt the victim</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50286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170020"/>
          </a:xfrm>
        </p:spPr>
        <p:txBody>
          <a:bodyPr/>
          <a:lstStyle/>
          <a:p>
            <a:pPr algn="ctr"/>
            <a:r>
              <a:rPr lang="en-US" sz="4800" dirty="0">
                <a:latin typeface="Times New Roman" panose="02020603050405020304" pitchFamily="18" charset="0"/>
                <a:cs typeface="Times New Roman" panose="02020603050405020304" pitchFamily="18" charset="0"/>
              </a:rPr>
              <a:t>Working with Foster Children</a:t>
            </a: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latin typeface="Times New Roman" panose="02020603050405020304" pitchFamily="18" charset="0"/>
                <a:cs typeface="Times New Roman" panose="02020603050405020304" pitchFamily="18" charset="0"/>
              </a:rPr>
              <a:t>Neglect</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95793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Neglect</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Self-Harm</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03044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Neglect</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Self-Harm</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Drug &amp; Alcohol Addiction</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18108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380" y="1609859"/>
            <a:ext cx="8825658" cy="4520485"/>
          </a:xfrm>
        </p:spPr>
        <p:txBody>
          <a:bodyPr wrap="none" anchor="t" anchorCtr="0"/>
          <a:lstStyle/>
          <a:p>
            <a:r>
              <a:rPr lang="en-US" sz="4000" dirty="0" smtClean="0">
                <a:latin typeface="Times New Roman" panose="02020603050405020304" pitchFamily="18" charset="0"/>
                <a:cs typeface="Times New Roman" panose="02020603050405020304" pitchFamily="18" charset="0"/>
              </a:rPr>
              <a:t>Neglect</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Self-Harm</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Drug &amp; Alcohol </a:t>
            </a:r>
            <a:r>
              <a:rPr lang="en-US" sz="4000" dirty="0" smtClean="0">
                <a:latin typeface="Times New Roman" panose="02020603050405020304" pitchFamily="18" charset="0"/>
                <a:cs typeface="Times New Roman" panose="02020603050405020304" pitchFamily="18" charset="0"/>
              </a:rPr>
              <a:t>Addiction</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Compulsions</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86119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Neglect</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Self-Harm</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Drug &amp; Alcohol Addiction</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Compulsions</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Addiction Transfer</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016713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John Bradshaw</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Abuse and Neglect are both Signs of a 		</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Child being Abandoned</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93749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022" y="1609859"/>
            <a:ext cx="8952278" cy="4059421"/>
          </a:xfrm>
        </p:spPr>
        <p:txBody>
          <a:bodyPr wrap="none" anchor="t" anchorCtr="0"/>
          <a:lstStyle/>
          <a:p>
            <a:r>
              <a:rPr lang="en-US" sz="4000" dirty="0">
                <a:latin typeface="Times New Roman" panose="02020603050405020304" pitchFamily="18" charset="0"/>
                <a:cs typeface="Times New Roman" panose="02020603050405020304" pitchFamily="18" charset="0"/>
              </a:rPr>
              <a:t>John Bradshaw</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Abuse and Neglect are both Signs of a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Child being </a:t>
            </a:r>
            <a:r>
              <a:rPr lang="en-US" sz="4000" dirty="0" smtClean="0">
                <a:latin typeface="Times New Roman" panose="02020603050405020304" pitchFamily="18" charset="0"/>
                <a:cs typeface="Times New Roman" panose="02020603050405020304" pitchFamily="18" charset="0"/>
              </a:rPr>
              <a:t>Abandoned</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He would define abandonment as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when a Parent is not there Emotionally</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for the Child</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4229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Two Issues</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1) Reason for the </a:t>
            </a:r>
            <a:r>
              <a:rPr lang="en-US" sz="4000" dirty="0">
                <a:latin typeface="Times New Roman" panose="02020603050405020304" pitchFamily="18" charset="0"/>
                <a:cs typeface="Times New Roman" panose="02020603050405020304" pitchFamily="18" charset="0"/>
              </a:rPr>
              <a:t>C</a:t>
            </a:r>
            <a:r>
              <a:rPr lang="en-US" sz="4000" dirty="0" smtClean="0">
                <a:latin typeface="Times New Roman" panose="02020603050405020304" pitchFamily="18" charset="0"/>
                <a:cs typeface="Times New Roman" panose="02020603050405020304" pitchFamily="18" charset="0"/>
              </a:rPr>
              <a:t>hild’s Removal</a:t>
            </a:r>
            <a:br>
              <a:rPr lang="en-US" sz="4000" dirty="0" smtClean="0">
                <a:latin typeface="Times New Roman" panose="02020603050405020304" pitchFamily="18" charset="0"/>
                <a:cs typeface="Times New Roman" panose="02020603050405020304" pitchFamily="18" charset="0"/>
              </a:rPr>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1077682" y="708337"/>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32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John Bradshaw</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Abandonment often leads to feelings of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Shame and Anger in the Child</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8816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Shame</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20861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Shame</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Healthy Shame</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86645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Shame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Healthy </a:t>
            </a:r>
            <a:r>
              <a:rPr lang="en-US" sz="4000" dirty="0" smtClean="0">
                <a:latin typeface="Times New Roman" panose="02020603050405020304" pitchFamily="18" charset="0"/>
                <a:cs typeface="Times New Roman" panose="02020603050405020304" pitchFamily="18" charset="0"/>
              </a:rPr>
              <a:t>Shame</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Designed to let us know we are not</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perfect---we make mistakes</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03960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Shame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Healthy Shame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Designed to let us know we are not</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perfect---we make </a:t>
            </a:r>
            <a:r>
              <a:rPr lang="en-US" sz="4000" dirty="0" smtClean="0">
                <a:latin typeface="Times New Roman" panose="02020603050405020304" pitchFamily="18" charset="0"/>
                <a:cs typeface="Times New Roman" panose="02020603050405020304" pitchFamily="18" charset="0"/>
              </a:rPr>
              <a:t>mistakes</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Toxic Shame</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90707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295642"/>
          </a:xfrm>
        </p:spPr>
        <p:txBody>
          <a:bodyPr wrap="none" anchor="t" anchorCtr="0"/>
          <a:lstStyle/>
          <a:p>
            <a:r>
              <a:rPr lang="en-US" sz="4000" dirty="0">
                <a:latin typeface="Times New Roman" panose="02020603050405020304" pitchFamily="18" charset="0"/>
                <a:cs typeface="Times New Roman" panose="02020603050405020304" pitchFamily="18" charset="0"/>
              </a:rPr>
              <a:t>Shame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Healthy Shame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Designed to let us know we are not</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perfect---we make mistakes</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Toxic </a:t>
            </a:r>
            <a:r>
              <a:rPr lang="en-US" sz="4000" dirty="0" smtClean="0">
                <a:latin typeface="Times New Roman" panose="02020603050405020304" pitchFamily="18" charset="0"/>
                <a:cs typeface="Times New Roman" panose="02020603050405020304" pitchFamily="18" charset="0"/>
              </a:rPr>
              <a:t>Shame</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When it become how we define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our self</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850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5146542"/>
          </a:xfrm>
        </p:spPr>
        <p:txBody>
          <a:bodyPr wrap="none" anchor="t" anchorCtr="0"/>
          <a:lstStyle/>
          <a:p>
            <a:r>
              <a:rPr lang="en-US" sz="4000" dirty="0">
                <a:latin typeface="Times New Roman" panose="02020603050405020304" pitchFamily="18" charset="0"/>
                <a:cs typeface="Times New Roman" panose="02020603050405020304" pitchFamily="18" charset="0"/>
              </a:rPr>
              <a:t>Shame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Toxic Shame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When it become how we define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our self</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E.g..-</a:t>
            </a:r>
            <a:r>
              <a:rPr lang="en-US" sz="4000" dirty="0" smtClean="0">
                <a:latin typeface="Times New Roman" panose="02020603050405020304" pitchFamily="18" charset="0"/>
                <a:cs typeface="Times New Roman" panose="02020603050405020304" pitchFamily="18" charset="0"/>
              </a:rPr>
              <a:t>I didn’t do something bad, I </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am bad</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90714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709026"/>
            <a:ext cx="9404723" cy="1400530"/>
          </a:xfrm>
        </p:spPr>
        <p:txBody>
          <a:bodyPr/>
          <a:lstStyle/>
          <a:p>
            <a:pPr lvl="0" algn="ctr">
              <a:spcBef>
                <a:spcPts val="1000"/>
              </a:spcBef>
              <a:buClr>
                <a:srgbClr val="1E5155">
                  <a:lumMod val="40000"/>
                  <a:lumOff val="60000"/>
                </a:srgbClr>
              </a:buClr>
              <a:buSzPct val="80000"/>
            </a:pPr>
            <a: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t>Working with Foster Children</a:t>
            </a:r>
            <a:b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p:txBody>
          <a:bodyPr/>
          <a:lstStyle/>
          <a:p>
            <a:r>
              <a:rPr lang="en-US" dirty="0" smtClean="0"/>
              <a:t>Toxic Shame Flow Chart</a:t>
            </a:r>
            <a:endParaRPr lang="en-US" dirty="0"/>
          </a:p>
        </p:txBody>
      </p:sp>
      <p:sp>
        <p:nvSpPr>
          <p:cNvPr id="5" name="TextBox 4"/>
          <p:cNvSpPr txBox="1"/>
          <p:nvPr/>
        </p:nvSpPr>
        <p:spPr>
          <a:xfrm>
            <a:off x="2350393" y="3348506"/>
            <a:ext cx="1828800" cy="369332"/>
          </a:xfrm>
          <a:prstGeom prst="rect">
            <a:avLst/>
          </a:prstGeom>
          <a:noFill/>
        </p:spPr>
        <p:txBody>
          <a:bodyPr wrap="square" rtlCol="0">
            <a:spAutoFit/>
          </a:bodyPr>
          <a:lstStyle/>
          <a:p>
            <a:r>
              <a:rPr lang="en-US" sz="1800" kern="1200" dirty="0" smtClean="0">
                <a:solidFill>
                  <a:schemeClr val="tx1"/>
                </a:solidFill>
                <a:latin typeface="+mn-lt"/>
                <a:ea typeface="+mn-ea"/>
                <a:cs typeface="+mn-cs"/>
              </a:rPr>
              <a:t>Family</a:t>
            </a:r>
            <a:endParaRPr lang="en-US" sz="1800" kern="1200" dirty="0">
              <a:solidFill>
                <a:schemeClr val="tx1"/>
              </a:solidFill>
              <a:latin typeface="+mn-lt"/>
              <a:ea typeface="+mn-ea"/>
              <a:cs typeface="+mn-cs"/>
            </a:endParaRPr>
          </a:p>
        </p:txBody>
      </p:sp>
      <p:sp>
        <p:nvSpPr>
          <p:cNvPr id="6" name="TextBox 5"/>
          <p:cNvSpPr txBox="1"/>
          <p:nvPr/>
        </p:nvSpPr>
        <p:spPr>
          <a:xfrm>
            <a:off x="5995115" y="3348506"/>
            <a:ext cx="1951150" cy="369332"/>
          </a:xfrm>
          <a:prstGeom prst="rect">
            <a:avLst/>
          </a:prstGeom>
          <a:noFill/>
        </p:spPr>
        <p:txBody>
          <a:bodyPr wrap="square" rtlCol="0">
            <a:spAutoFit/>
          </a:bodyPr>
          <a:lstStyle/>
          <a:p>
            <a:r>
              <a:rPr lang="en-US" sz="1800" kern="1200" dirty="0" smtClean="0">
                <a:solidFill>
                  <a:schemeClr val="tx1"/>
                </a:solidFill>
                <a:latin typeface="+mn-lt"/>
                <a:ea typeface="+mn-ea"/>
                <a:cs typeface="+mn-cs"/>
              </a:rPr>
              <a:t>Abandonment</a:t>
            </a:r>
            <a:endParaRPr lang="en-US" sz="1800" kern="1200" dirty="0">
              <a:solidFill>
                <a:schemeClr val="tx1"/>
              </a:solidFill>
              <a:latin typeface="+mn-lt"/>
              <a:ea typeface="+mn-ea"/>
              <a:cs typeface="+mn-cs"/>
            </a:endParaRPr>
          </a:p>
        </p:txBody>
      </p:sp>
      <p:sp>
        <p:nvSpPr>
          <p:cNvPr id="7" name="TextBox 6"/>
          <p:cNvSpPr txBox="1"/>
          <p:nvPr/>
        </p:nvSpPr>
        <p:spPr>
          <a:xfrm>
            <a:off x="2350393" y="5533873"/>
            <a:ext cx="1976908" cy="369332"/>
          </a:xfrm>
          <a:prstGeom prst="rect">
            <a:avLst/>
          </a:prstGeom>
          <a:noFill/>
        </p:spPr>
        <p:txBody>
          <a:bodyPr wrap="square" rtlCol="0">
            <a:spAutoFit/>
          </a:bodyPr>
          <a:lstStyle/>
          <a:p>
            <a:r>
              <a:rPr lang="en-US" sz="1800" kern="1200" dirty="0" smtClean="0">
                <a:solidFill>
                  <a:schemeClr val="tx1"/>
                </a:solidFill>
                <a:latin typeface="+mn-lt"/>
                <a:ea typeface="+mn-ea"/>
                <a:cs typeface="+mn-cs"/>
              </a:rPr>
              <a:t>Consequences </a:t>
            </a:r>
            <a:endParaRPr lang="en-US" sz="1800" kern="1200" dirty="0">
              <a:solidFill>
                <a:schemeClr val="tx1"/>
              </a:solidFill>
              <a:latin typeface="+mn-lt"/>
              <a:ea typeface="+mn-ea"/>
              <a:cs typeface="+mn-cs"/>
            </a:endParaRPr>
          </a:p>
        </p:txBody>
      </p:sp>
      <p:sp>
        <p:nvSpPr>
          <p:cNvPr id="8" name="TextBox 7"/>
          <p:cNvSpPr txBox="1"/>
          <p:nvPr/>
        </p:nvSpPr>
        <p:spPr>
          <a:xfrm>
            <a:off x="5995115" y="5533873"/>
            <a:ext cx="2479184" cy="369332"/>
          </a:xfrm>
          <a:prstGeom prst="rect">
            <a:avLst/>
          </a:prstGeom>
          <a:noFill/>
        </p:spPr>
        <p:txBody>
          <a:bodyPr wrap="square" rtlCol="0">
            <a:spAutoFit/>
          </a:bodyPr>
          <a:lstStyle/>
          <a:p>
            <a:r>
              <a:rPr lang="en-US" sz="1800" kern="1200" dirty="0" smtClean="0">
                <a:solidFill>
                  <a:schemeClr val="tx1"/>
                </a:solidFill>
                <a:latin typeface="+mn-lt"/>
                <a:ea typeface="+mn-ea"/>
                <a:cs typeface="+mn-cs"/>
              </a:rPr>
              <a:t>Acting Out Behavior </a:t>
            </a:r>
            <a:endParaRPr lang="en-US" sz="1800" kern="1200" dirty="0">
              <a:solidFill>
                <a:schemeClr val="tx1"/>
              </a:solidFill>
              <a:latin typeface="+mn-lt"/>
              <a:ea typeface="+mn-ea"/>
              <a:cs typeface="+mn-cs"/>
            </a:endParaRPr>
          </a:p>
        </p:txBody>
      </p:sp>
      <p:sp>
        <p:nvSpPr>
          <p:cNvPr id="9" name="TextBox 8"/>
          <p:cNvSpPr txBox="1"/>
          <p:nvPr/>
        </p:nvSpPr>
        <p:spPr>
          <a:xfrm>
            <a:off x="4522698" y="4281827"/>
            <a:ext cx="1008792" cy="646331"/>
          </a:xfrm>
          <a:prstGeom prst="rect">
            <a:avLst/>
          </a:prstGeom>
          <a:noFill/>
        </p:spPr>
        <p:txBody>
          <a:bodyPr wrap="square" rtlCol="0">
            <a:spAutoFit/>
          </a:bodyPr>
          <a:lstStyle/>
          <a:p>
            <a:r>
              <a:rPr lang="en-US" sz="1800" kern="1200" dirty="0" smtClean="0">
                <a:solidFill>
                  <a:schemeClr val="tx1"/>
                </a:solidFill>
                <a:latin typeface="+mn-lt"/>
                <a:ea typeface="+mn-ea"/>
                <a:cs typeface="+mn-cs"/>
              </a:rPr>
              <a:t>Shame</a:t>
            </a:r>
          </a:p>
          <a:p>
            <a:r>
              <a:rPr lang="en-US" dirty="0" smtClean="0"/>
              <a:t>(Toxic)</a:t>
            </a:r>
            <a:endParaRPr lang="en-US" sz="1800" kern="1200" dirty="0">
              <a:solidFill>
                <a:schemeClr val="tx1"/>
              </a:solidFill>
              <a:latin typeface="+mn-lt"/>
              <a:ea typeface="+mn-ea"/>
              <a:cs typeface="+mn-cs"/>
            </a:endParaRPr>
          </a:p>
        </p:txBody>
      </p:sp>
      <p:cxnSp>
        <p:nvCxnSpPr>
          <p:cNvPr id="10" name="Straight Arrow Connector 9"/>
          <p:cNvCxnSpPr/>
          <p:nvPr/>
        </p:nvCxnSpPr>
        <p:spPr>
          <a:xfrm>
            <a:off x="3361386" y="3528811"/>
            <a:ext cx="2459865" cy="257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flipV="1">
            <a:off x="4276373" y="5733543"/>
            <a:ext cx="1589426" cy="125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endCxn id="8" idx="0"/>
          </p:cNvCxnSpPr>
          <p:nvPr/>
        </p:nvCxnSpPr>
        <p:spPr>
          <a:xfrm>
            <a:off x="5576582" y="4899054"/>
            <a:ext cx="1658125" cy="6348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3361386" y="4874662"/>
            <a:ext cx="1009900" cy="6430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6" idx="2"/>
          </p:cNvCxnSpPr>
          <p:nvPr/>
        </p:nvCxnSpPr>
        <p:spPr>
          <a:xfrm flipH="1">
            <a:off x="5576582" y="3717838"/>
            <a:ext cx="1394108" cy="68473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flipV="1">
            <a:off x="2897748" y="3733970"/>
            <a:ext cx="1473538" cy="5954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55782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309500" y="1609860"/>
            <a:ext cx="8825658" cy="4407150"/>
          </a:xfrm>
        </p:spPr>
        <p:txBody>
          <a:bodyPr wrap="none" anchor="t" anchorCtr="0"/>
          <a:lstStyle/>
          <a:p>
            <a:r>
              <a:rPr lang="en-US" sz="4000" dirty="0" smtClean="0">
                <a:latin typeface="Times New Roman" panose="02020603050405020304" pitchFamily="18" charset="0"/>
                <a:cs typeface="Times New Roman" panose="02020603050405020304" pitchFamily="18" charset="0"/>
              </a:rPr>
              <a:t>Anger</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14472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Anger</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Two Types of Anger</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8989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Two </a:t>
            </a:r>
            <a:r>
              <a:rPr lang="en-US" sz="4000" dirty="0">
                <a:latin typeface="Times New Roman" panose="02020603050405020304" pitchFamily="18" charset="0"/>
                <a:cs typeface="Times New Roman" panose="02020603050405020304" pitchFamily="18" charset="0"/>
              </a:rPr>
              <a:t>Issues</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1</a:t>
            </a:r>
            <a:r>
              <a:rPr lang="en-US" sz="4000" dirty="0" smtClean="0">
                <a:latin typeface="Times New Roman" panose="02020603050405020304" pitchFamily="18" charset="0"/>
                <a:cs typeface="Times New Roman" panose="02020603050405020304" pitchFamily="18" charset="0"/>
              </a:rPr>
              <a:t>) Reason </a:t>
            </a:r>
            <a:r>
              <a:rPr lang="en-US" sz="4000" dirty="0">
                <a:latin typeface="Times New Roman" panose="02020603050405020304" pitchFamily="18" charset="0"/>
                <a:cs typeface="Times New Roman" panose="02020603050405020304" pitchFamily="18" charset="0"/>
              </a:rPr>
              <a:t>for the Child’s </a:t>
            </a:r>
            <a:r>
              <a:rPr lang="en-US" sz="4000" dirty="0" smtClean="0">
                <a:latin typeface="Times New Roman" panose="02020603050405020304" pitchFamily="18" charset="0"/>
                <a:cs typeface="Times New Roman" panose="02020603050405020304" pitchFamily="18" charset="0"/>
              </a:rPr>
              <a:t>Removal</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2) How the Child Chooses to Interpret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Placement</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87663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Two Types of </a:t>
            </a:r>
            <a:r>
              <a:rPr lang="en-US" sz="4000" dirty="0" smtClean="0">
                <a:latin typeface="Times New Roman" panose="02020603050405020304" pitchFamily="18" charset="0"/>
                <a:cs typeface="Times New Roman" panose="02020603050405020304" pitchFamily="18" charset="0"/>
              </a:rPr>
              <a:t>Anger</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Lower Brain</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8854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Two Types of 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Lower </a:t>
            </a:r>
            <a:r>
              <a:rPr lang="en-US" sz="4000" dirty="0" smtClean="0">
                <a:latin typeface="Times New Roman" panose="02020603050405020304" pitchFamily="18" charset="0"/>
                <a:cs typeface="Times New Roman" panose="02020603050405020304" pitchFamily="18" charset="0"/>
              </a:rPr>
              <a:t>Brain</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Higher Brain</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34032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Lower </a:t>
            </a:r>
            <a:r>
              <a:rPr lang="en-US" sz="4000" dirty="0" smtClean="0">
                <a:latin typeface="Times New Roman" panose="02020603050405020304" pitchFamily="18" charset="0"/>
                <a:cs typeface="Times New Roman" panose="02020603050405020304" pitchFamily="18" charset="0"/>
              </a:rPr>
              <a:t>Brain Anger</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29488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Lower Brain </a:t>
            </a:r>
            <a:r>
              <a:rPr lang="en-US" sz="4000" dirty="0" smtClean="0">
                <a:latin typeface="Times New Roman" panose="02020603050405020304" pitchFamily="18" charset="0"/>
                <a:cs typeface="Times New Roman" panose="02020603050405020304" pitchFamily="18" charset="0"/>
              </a:rPr>
              <a:t>Anger</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Resides in the Amygdala</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26608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Lower Brain 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Resides in the </a:t>
            </a:r>
            <a:r>
              <a:rPr lang="en-US" sz="4000" dirty="0" smtClean="0">
                <a:latin typeface="Times New Roman" panose="02020603050405020304" pitchFamily="18" charset="0"/>
                <a:cs typeface="Times New Roman" panose="02020603050405020304" pitchFamily="18" charset="0"/>
              </a:rPr>
              <a:t>Amygdala</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 Part of Our Fight or Flight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Syndrome</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1449022" y="1762258"/>
            <a:ext cx="8825658" cy="4059421"/>
          </a:xfrm>
          <a:prstGeom prst="rect">
            <a:avLst/>
          </a:prstGeom>
        </p:spPr>
        <p:txBody>
          <a:bodyPr vert="horz" wrap="none" lIns="91440" tIns="45720" rIns="91440" bIns="45720" rtlCol="0" anchor="t" anchorCtr="0">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1601422" y="1914658"/>
            <a:ext cx="8825658" cy="4059421"/>
          </a:xfrm>
          <a:prstGeom prst="rect">
            <a:avLst/>
          </a:prstGeom>
        </p:spPr>
        <p:txBody>
          <a:bodyPr vert="horz" wrap="none" lIns="91440" tIns="45720" rIns="91440" bIns="45720" rtlCol="0" anchor="t" anchorCtr="0">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78888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Lower Brain 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Resides in the Amygdala</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 Part of Our Fight or Flight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Syndrome</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Designed to Protect Us</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6976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Higher </a:t>
            </a:r>
            <a:r>
              <a:rPr lang="en-US" sz="4000" dirty="0">
                <a:latin typeface="Times New Roman" panose="02020603050405020304" pitchFamily="18" charset="0"/>
                <a:cs typeface="Times New Roman" panose="02020603050405020304" pitchFamily="18" charset="0"/>
              </a:rPr>
              <a:t>Brain Anger</a:t>
            </a: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80187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47001" y="684538"/>
            <a:ext cx="9059161" cy="1041231"/>
          </a:xfrm>
        </p:spPr>
        <p:txBody>
          <a:bodyPr/>
          <a:lstStyle/>
          <a:p>
            <a:pPr lvl="0" algn="ctr">
              <a:spcBef>
                <a:spcPts val="1000"/>
              </a:spcBef>
              <a:buClr>
                <a:srgbClr val="1E5155">
                  <a:lumMod val="40000"/>
                  <a:lumOff val="60000"/>
                </a:srgbClr>
              </a:buClr>
              <a:buSzPct val="80000"/>
            </a:pPr>
            <a:r>
              <a:rPr lang="en-US" sz="3600" cap="all" dirty="0" smtClean="0">
                <a:solidFill>
                  <a:srgbClr val="1E5155">
                    <a:lumMod val="40000"/>
                    <a:lumOff val="60000"/>
                  </a:srgbClr>
                </a:solidFill>
                <a:latin typeface="Times New Roman" panose="02020603050405020304" pitchFamily="18" charset="0"/>
                <a:cs typeface="Times New Roman" panose="02020603050405020304" pitchFamily="18" charset="0"/>
              </a:rPr>
              <a:t>Working </a:t>
            </a:r>
            <a: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t>with Foster Children</a:t>
            </a:r>
            <a:b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br>
            <a:r>
              <a:rPr lang="en-US" sz="4400" dirty="0">
                <a:latin typeface="Times New Roman" panose="02020603050405020304" pitchFamily="18" charset="0"/>
                <a:cs typeface="Times New Roman" panose="02020603050405020304" pitchFamily="18" charset="0"/>
              </a:rPr>
              <a:t/>
            </a:r>
            <a:br>
              <a:rPr lang="en-US" sz="4400"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03312" y="1622738"/>
            <a:ext cx="8946541" cy="4625661"/>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Higher Brain </a:t>
            </a:r>
            <a:r>
              <a:rPr lang="en-US" sz="4000" dirty="0" smtClean="0">
                <a:latin typeface="Times New Roman" panose="02020603050405020304" pitchFamily="18" charset="0"/>
                <a:cs typeface="Times New Roman" panose="02020603050405020304" pitchFamily="18" charset="0"/>
              </a:rPr>
              <a:t>Anger</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Turn to Higher Brain Anger When We </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Do Not Want to Deal With Our Primary</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Feeling</a:t>
            </a:r>
            <a:endParaRPr lang="en-US" sz="4000" dirty="0"/>
          </a:p>
        </p:txBody>
      </p:sp>
    </p:spTree>
    <p:extLst>
      <p:ext uri="{BB962C8B-B14F-4D97-AF65-F5344CB8AC3E}">
        <p14:creationId xmlns:p14="http://schemas.microsoft.com/office/powerpoint/2010/main" val="13516281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633022"/>
            <a:ext cx="9404723" cy="899564"/>
          </a:xfrm>
        </p:spPr>
        <p:txBody>
          <a:bodyPr/>
          <a:lstStyle/>
          <a:p>
            <a:pPr lvl="0" algn="ctr">
              <a:spcBef>
                <a:spcPts val="1000"/>
              </a:spcBef>
              <a:buClr>
                <a:srgbClr val="1E5155">
                  <a:lumMod val="40000"/>
                  <a:lumOff val="60000"/>
                </a:srgbClr>
              </a:buClr>
              <a:buSzPct val="80000"/>
            </a:pPr>
            <a: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t>Working with Foster Children</a:t>
            </a:r>
            <a:b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03312" y="1532586"/>
            <a:ext cx="8946541" cy="4715813"/>
          </a:xfrm>
        </p:spPr>
        <p:txBody>
          <a:bodyPr/>
          <a:lstStyle/>
          <a:p>
            <a:pPr marL="0" indent="0">
              <a:buNone/>
            </a:pPr>
            <a:r>
              <a:rPr lang="en-US" sz="4000" dirty="0" smtClean="0">
                <a:latin typeface="Times New Roman" panose="02020603050405020304" pitchFamily="18" charset="0"/>
                <a:cs typeface="Times New Roman" panose="02020603050405020304" pitchFamily="18" charset="0"/>
              </a:rPr>
              <a:t>Primary Feelings such as:</a:t>
            </a:r>
            <a:endParaRPr lang="en-US" sz="4000" dirty="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224212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684537"/>
            <a:ext cx="9404723" cy="1118505"/>
          </a:xfrm>
        </p:spPr>
        <p:txBody>
          <a:bodyPr/>
          <a:lstStyle/>
          <a:p>
            <a:pPr lvl="0" algn="ctr">
              <a:spcBef>
                <a:spcPts val="1000"/>
              </a:spcBef>
              <a:buClr>
                <a:srgbClr val="1E5155">
                  <a:lumMod val="40000"/>
                  <a:lumOff val="60000"/>
                </a:srgbClr>
              </a:buClr>
              <a:buSzPct val="80000"/>
            </a:pPr>
            <a:r>
              <a:rPr lang="en-US" sz="3600" cap="all" dirty="0" smtClean="0">
                <a:solidFill>
                  <a:srgbClr val="1E5155">
                    <a:lumMod val="40000"/>
                    <a:lumOff val="60000"/>
                  </a:srgbClr>
                </a:solidFill>
                <a:latin typeface="Times New Roman" panose="02020603050405020304" pitchFamily="18" charset="0"/>
                <a:cs typeface="Times New Roman" panose="02020603050405020304" pitchFamily="18" charset="0"/>
              </a:rPr>
              <a:t>Working </a:t>
            </a:r>
            <a: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t>with Foster Children</a:t>
            </a:r>
            <a:b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03312" y="1571224"/>
            <a:ext cx="8946541" cy="4677176"/>
          </a:xfrm>
        </p:spPr>
        <p:txBody>
          <a:bodyPr/>
          <a:lstStyle/>
          <a:p>
            <a:pPr marL="0" indent="0">
              <a:buNone/>
            </a:pPr>
            <a:r>
              <a:rPr lang="en-US" sz="4000" dirty="0">
                <a:latin typeface="Times New Roman" panose="02020603050405020304" pitchFamily="18" charset="0"/>
                <a:cs typeface="Times New Roman" panose="02020603050405020304" pitchFamily="18" charset="0"/>
              </a:rPr>
              <a:t>Primary Feelings such as:</a:t>
            </a:r>
          </a:p>
          <a:p>
            <a:pPr marL="0" indent="0">
              <a:buNone/>
            </a:pPr>
            <a:r>
              <a:rPr lang="en-US" sz="4000" dirty="0">
                <a:latin typeface="Times New Roman" panose="02020603050405020304" pitchFamily="18" charset="0"/>
                <a:cs typeface="Times New Roman" panose="02020603050405020304" pitchFamily="18" charset="0"/>
              </a:rPr>
              <a:t>	Hurt</a:t>
            </a:r>
          </a:p>
          <a:p>
            <a:pPr marL="0" indent="0">
              <a:buNone/>
            </a:pPr>
            <a:endParaRPr lang="en-US" dirty="0"/>
          </a:p>
        </p:txBody>
      </p:sp>
    </p:spTree>
    <p:extLst>
      <p:ext uri="{BB962C8B-B14F-4D97-AF65-F5344CB8AC3E}">
        <p14:creationId xmlns:p14="http://schemas.microsoft.com/office/powerpoint/2010/main" val="12656006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Only Two Reasons for Removal</a:t>
            </a: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41471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710296"/>
            <a:ext cx="9404723" cy="1118505"/>
          </a:xfrm>
        </p:spPr>
        <p:txBody>
          <a:bodyPr/>
          <a:lstStyle/>
          <a:p>
            <a:pPr lvl="0" algn="ctr">
              <a:spcBef>
                <a:spcPts val="1000"/>
              </a:spcBef>
              <a:buClr>
                <a:srgbClr val="1E5155">
                  <a:lumMod val="40000"/>
                  <a:lumOff val="60000"/>
                </a:srgbClr>
              </a:buClr>
              <a:buSzPct val="80000"/>
            </a:pPr>
            <a:r>
              <a:rPr lang="en-US" sz="3600" cap="all" dirty="0" smtClean="0">
                <a:solidFill>
                  <a:srgbClr val="1E5155">
                    <a:lumMod val="40000"/>
                    <a:lumOff val="60000"/>
                  </a:srgbClr>
                </a:solidFill>
                <a:latin typeface="Times New Roman" panose="02020603050405020304" pitchFamily="18" charset="0"/>
                <a:cs typeface="Times New Roman" panose="02020603050405020304" pitchFamily="18" charset="0"/>
              </a:rPr>
              <a:t>Working </a:t>
            </a:r>
            <a: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t>with Foster Children</a:t>
            </a:r>
            <a:b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03312" y="1571224"/>
            <a:ext cx="8946541" cy="4677176"/>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Primary Feelings such as:</a:t>
            </a:r>
          </a:p>
          <a:p>
            <a:pPr marL="0" indent="0">
              <a:buNone/>
            </a:pPr>
            <a:r>
              <a:rPr lang="en-US" sz="4000" dirty="0">
                <a:latin typeface="Times New Roman" panose="02020603050405020304" pitchFamily="18" charset="0"/>
                <a:cs typeface="Times New Roman" panose="02020603050405020304" pitchFamily="18" charset="0"/>
              </a:rPr>
              <a:t>	Hurt</a:t>
            </a:r>
          </a:p>
          <a:p>
            <a:pPr marL="0" indent="0">
              <a:buNone/>
            </a:pPr>
            <a:r>
              <a:rPr lang="en-US" sz="4000" dirty="0" smtClean="0"/>
              <a:t>	</a:t>
            </a:r>
            <a:r>
              <a:rPr lang="en-US" sz="4000" dirty="0" smtClean="0">
                <a:latin typeface="Times New Roman" panose="02020603050405020304" pitchFamily="18" charset="0"/>
                <a:cs typeface="Times New Roman" panose="02020603050405020304" pitchFamily="18" charset="0"/>
              </a:rPr>
              <a:t>Lonely</a:t>
            </a:r>
            <a:endParaRPr lang="en-US" sz="4000" dirty="0"/>
          </a:p>
        </p:txBody>
      </p:sp>
    </p:spTree>
    <p:extLst>
      <p:ext uri="{BB962C8B-B14F-4D97-AF65-F5344CB8AC3E}">
        <p14:creationId xmlns:p14="http://schemas.microsoft.com/office/powerpoint/2010/main" val="5990471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75201" y="723175"/>
            <a:ext cx="9404723" cy="1131383"/>
          </a:xfrm>
        </p:spPr>
        <p:txBody>
          <a:bodyPr/>
          <a:lstStyle/>
          <a:p>
            <a:pPr lvl="0" algn="ctr">
              <a:spcBef>
                <a:spcPts val="1000"/>
              </a:spcBef>
              <a:buClr>
                <a:srgbClr val="1E5155">
                  <a:lumMod val="40000"/>
                  <a:lumOff val="60000"/>
                </a:srgbClr>
              </a:buClr>
              <a:buSzPct val="80000"/>
            </a:pPr>
            <a: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t>Working with Foster Children</a:t>
            </a:r>
            <a:b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04293" y="1584102"/>
            <a:ext cx="8946541" cy="4612782"/>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Primary Feelings such as:</a:t>
            </a:r>
          </a:p>
          <a:p>
            <a:pPr marL="0" indent="0">
              <a:buNone/>
            </a:pPr>
            <a:r>
              <a:rPr lang="en-US" sz="4000" dirty="0">
                <a:latin typeface="Times New Roman" panose="02020603050405020304" pitchFamily="18" charset="0"/>
                <a:cs typeface="Times New Roman" panose="02020603050405020304" pitchFamily="18" charset="0"/>
              </a:rPr>
              <a:t>	Hurt</a:t>
            </a:r>
          </a:p>
          <a:p>
            <a:pPr marL="0" indent="0">
              <a:buNone/>
            </a:pPr>
            <a:r>
              <a:rPr lang="en-US" sz="4000" dirty="0"/>
              <a:t>	</a:t>
            </a:r>
            <a:r>
              <a:rPr lang="en-US" sz="4000" dirty="0">
                <a:latin typeface="Times New Roman" panose="02020603050405020304" pitchFamily="18" charset="0"/>
                <a:cs typeface="Times New Roman" panose="02020603050405020304" pitchFamily="18" charset="0"/>
              </a:rPr>
              <a:t>Lonely</a:t>
            </a:r>
            <a:endParaRPr lang="en-US" sz="4000" dirty="0"/>
          </a:p>
          <a:p>
            <a:pPr marL="0" indent="0">
              <a:buNone/>
            </a:pPr>
            <a:r>
              <a:rPr lang="en-US" sz="4000" dirty="0" smtClean="0">
                <a:latin typeface="Times New Roman" panose="02020603050405020304" pitchFamily="18" charset="0"/>
                <a:cs typeface="Times New Roman" panose="02020603050405020304" pitchFamily="18" charset="0"/>
              </a:rPr>
              <a:t>	Scared</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23928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671659"/>
            <a:ext cx="9404723" cy="1400530"/>
          </a:xfrm>
        </p:spPr>
        <p:txBody>
          <a:bodyPr/>
          <a:lstStyle/>
          <a:p>
            <a:pPr lvl="0" algn="ctr">
              <a:spcBef>
                <a:spcPts val="1000"/>
              </a:spcBef>
              <a:buClr>
                <a:srgbClr val="1E5155">
                  <a:lumMod val="40000"/>
                  <a:lumOff val="60000"/>
                </a:srgbClr>
              </a:buClr>
              <a:buSzPct val="80000"/>
            </a:pPr>
            <a: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t>Working with Foster Children</a:t>
            </a:r>
            <a:b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03312" y="1622738"/>
            <a:ext cx="8946541" cy="4625661"/>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Primary Feelings such as:</a:t>
            </a:r>
          </a:p>
          <a:p>
            <a:pPr marL="0" indent="0">
              <a:buNone/>
            </a:pPr>
            <a:r>
              <a:rPr lang="en-US" sz="4000" dirty="0">
                <a:latin typeface="Times New Roman" panose="02020603050405020304" pitchFamily="18" charset="0"/>
                <a:cs typeface="Times New Roman" panose="02020603050405020304" pitchFamily="18" charset="0"/>
              </a:rPr>
              <a:t>	Hurt</a:t>
            </a:r>
          </a:p>
          <a:p>
            <a:pPr marL="0" indent="0">
              <a:buNone/>
            </a:pPr>
            <a:r>
              <a:rPr lang="en-US" sz="4000" dirty="0"/>
              <a:t>	</a:t>
            </a:r>
            <a:r>
              <a:rPr lang="en-US" sz="4000" dirty="0">
                <a:latin typeface="Times New Roman" panose="02020603050405020304" pitchFamily="18" charset="0"/>
                <a:cs typeface="Times New Roman" panose="02020603050405020304" pitchFamily="18" charset="0"/>
              </a:rPr>
              <a:t>Lonely</a:t>
            </a:r>
            <a:endParaRPr lang="en-US" sz="4000" dirty="0"/>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Scared</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Frustrated</a:t>
            </a:r>
            <a:endParaRPr lang="en-US" sz="4000"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167742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874220" y="697416"/>
            <a:ext cx="9404723" cy="1105626"/>
          </a:xfrm>
        </p:spPr>
        <p:txBody>
          <a:bodyPr/>
          <a:lstStyle/>
          <a:p>
            <a:pPr lvl="0" algn="ctr">
              <a:spcBef>
                <a:spcPts val="1000"/>
              </a:spcBef>
              <a:buClr>
                <a:srgbClr val="1E5155">
                  <a:lumMod val="40000"/>
                  <a:lumOff val="60000"/>
                </a:srgbClr>
              </a:buClr>
              <a:buSzPct val="80000"/>
            </a:pPr>
            <a: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t>Working with Foster Children</a:t>
            </a:r>
            <a:b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1103312" y="1558344"/>
            <a:ext cx="8946541" cy="4690055"/>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Primary Feelings such as:</a:t>
            </a:r>
          </a:p>
          <a:p>
            <a:pPr marL="0" indent="0">
              <a:buNone/>
            </a:pPr>
            <a:r>
              <a:rPr lang="en-US" sz="4000" dirty="0">
                <a:latin typeface="Times New Roman" panose="02020603050405020304" pitchFamily="18" charset="0"/>
                <a:cs typeface="Times New Roman" panose="02020603050405020304" pitchFamily="18" charset="0"/>
              </a:rPr>
              <a:t>	Hurt</a:t>
            </a:r>
          </a:p>
          <a:p>
            <a:pPr marL="0" indent="0">
              <a:buNone/>
            </a:pPr>
            <a:r>
              <a:rPr lang="en-US" sz="4000" dirty="0"/>
              <a:t>	</a:t>
            </a:r>
            <a:r>
              <a:rPr lang="en-US" sz="4000" dirty="0">
                <a:latin typeface="Times New Roman" panose="02020603050405020304" pitchFamily="18" charset="0"/>
                <a:cs typeface="Times New Roman" panose="02020603050405020304" pitchFamily="18" charset="0"/>
              </a:rPr>
              <a:t>Lonely</a:t>
            </a:r>
            <a:endParaRPr lang="en-US" sz="4000" dirty="0"/>
          </a:p>
          <a:p>
            <a:pPr marL="0" indent="0">
              <a:buNone/>
            </a:pPr>
            <a:r>
              <a:rPr lang="en-US" sz="4000" dirty="0">
                <a:latin typeface="Times New Roman" panose="02020603050405020304" pitchFamily="18" charset="0"/>
                <a:cs typeface="Times New Roman" panose="02020603050405020304" pitchFamily="18" charset="0"/>
              </a:rPr>
              <a:t>	Scared</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Frustrated</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Confused</a:t>
            </a:r>
            <a:endParaRPr lang="en-US" sz="4000"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02701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041052" y="710296"/>
            <a:ext cx="9071059" cy="809412"/>
          </a:xfrm>
        </p:spPr>
        <p:txBody>
          <a:bodyPr/>
          <a:lstStyle/>
          <a:p>
            <a:pPr lvl="0" algn="ctr">
              <a:spcBef>
                <a:spcPts val="1000"/>
              </a:spcBef>
              <a:buClr>
                <a:srgbClr val="1E5155">
                  <a:lumMod val="40000"/>
                  <a:lumOff val="60000"/>
                </a:srgbClr>
              </a:buClr>
              <a:buSzPct val="80000"/>
            </a:pPr>
            <a: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t>Working with Foster Children</a:t>
            </a:r>
            <a:br>
              <a:rPr lang="en-US" sz="3600" cap="all" dirty="0">
                <a:solidFill>
                  <a:srgbClr val="1E5155">
                    <a:lumMod val="40000"/>
                    <a:lumOff val="60000"/>
                  </a:srgbClr>
                </a:solidFill>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03312" y="1429555"/>
            <a:ext cx="8946541" cy="5331853"/>
          </a:xfrm>
        </p:spPr>
        <p:txBody>
          <a:bodyPr>
            <a:normAutofit/>
          </a:bodyPr>
          <a:lstStyle/>
          <a:p>
            <a:pPr marL="0" indent="0">
              <a:buNone/>
            </a:pPr>
            <a:r>
              <a:rPr lang="en-US" sz="4000" dirty="0">
                <a:latin typeface="Times New Roman" panose="02020603050405020304" pitchFamily="18" charset="0"/>
                <a:cs typeface="Times New Roman" panose="02020603050405020304" pitchFamily="18" charset="0"/>
              </a:rPr>
              <a:t>Primary Feelings such as:</a:t>
            </a:r>
          </a:p>
          <a:p>
            <a:pPr marL="0" indent="0">
              <a:buNone/>
            </a:pPr>
            <a:r>
              <a:rPr lang="en-US" sz="4000" dirty="0">
                <a:latin typeface="Times New Roman" panose="02020603050405020304" pitchFamily="18" charset="0"/>
                <a:cs typeface="Times New Roman" panose="02020603050405020304" pitchFamily="18" charset="0"/>
              </a:rPr>
              <a:t>	Hurt</a:t>
            </a:r>
          </a:p>
          <a:p>
            <a:pPr marL="0" indent="0">
              <a:buNone/>
            </a:pPr>
            <a:r>
              <a:rPr lang="en-US" sz="4000" dirty="0"/>
              <a:t>	</a:t>
            </a:r>
            <a:r>
              <a:rPr lang="en-US" sz="4000" dirty="0">
                <a:latin typeface="Times New Roman" panose="02020603050405020304" pitchFamily="18" charset="0"/>
                <a:cs typeface="Times New Roman" panose="02020603050405020304" pitchFamily="18" charset="0"/>
              </a:rPr>
              <a:t>Lonely</a:t>
            </a:r>
            <a:endParaRPr lang="en-US" sz="4000" dirty="0"/>
          </a:p>
          <a:p>
            <a:pPr marL="0" indent="0">
              <a:buNone/>
            </a:pPr>
            <a:r>
              <a:rPr lang="en-US" sz="4000" dirty="0">
                <a:latin typeface="Times New Roman" panose="02020603050405020304" pitchFamily="18" charset="0"/>
                <a:cs typeface="Times New Roman" panose="02020603050405020304" pitchFamily="18" charset="0"/>
              </a:rPr>
              <a:t>	Scared</a:t>
            </a:r>
          </a:p>
          <a:p>
            <a:pPr marL="0" indent="0">
              <a:buNone/>
            </a:pPr>
            <a:r>
              <a:rPr lang="en-US" sz="4000" dirty="0">
                <a:latin typeface="Times New Roman" panose="02020603050405020304" pitchFamily="18" charset="0"/>
                <a:cs typeface="Times New Roman" panose="02020603050405020304" pitchFamily="18" charset="0"/>
              </a:rPr>
              <a:t>	Frustrated</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Confused</a:t>
            </a:r>
          </a:p>
          <a:p>
            <a:pPr marL="0" indent="0">
              <a:buNone/>
            </a:pP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Ashamed</a:t>
            </a:r>
            <a:endParaRPr lang="en-US" sz="4000" dirty="0">
              <a:latin typeface="Times New Roman" panose="02020603050405020304" pitchFamily="18" charset="0"/>
              <a:cs typeface="Times New Roman" panose="02020603050405020304" pitchFamily="18" charset="0"/>
            </a:endParaRPr>
          </a:p>
          <a:p>
            <a:pPr marL="0" indent="0">
              <a:buNone/>
            </a:pP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31914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Higher Brain </a:t>
            </a:r>
            <a:r>
              <a:rPr lang="en-US" sz="4000" dirty="0" smtClean="0">
                <a:latin typeface="Times New Roman" panose="02020603050405020304" pitchFamily="18" charset="0"/>
                <a:cs typeface="Times New Roman" panose="02020603050405020304" pitchFamily="18" charset="0"/>
              </a:rPr>
              <a:t>Anger</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Intimidation</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485920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Higher Brain 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Intimidation</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Incredible Hulk Syndrome</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88341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Higher Brain 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Intimidation</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Incredible Hulk </a:t>
            </a:r>
            <a:r>
              <a:rPr lang="en-US" sz="4000" dirty="0" smtClean="0">
                <a:latin typeface="Times New Roman" panose="02020603050405020304" pitchFamily="18" charset="0"/>
                <a:cs typeface="Times New Roman" panose="02020603050405020304" pitchFamily="18" charset="0"/>
              </a:rPr>
              <a:t>Syndrome</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Give Me What I Want or You Will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Not Like Want Happens</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32777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Higher Brain 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Intimidation</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About Power and Control</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32219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Higher Brain 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Intimidation</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About Power and </a:t>
            </a:r>
            <a:r>
              <a:rPr lang="en-US" sz="4000" dirty="0" smtClean="0">
                <a:latin typeface="Times New Roman" panose="02020603050405020304" pitchFamily="18" charset="0"/>
                <a:cs typeface="Times New Roman" panose="02020603050405020304" pitchFamily="18" charset="0"/>
              </a:rPr>
              <a:t>Control</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Helpless and Hopelessness</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74358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Only Two Reasons </a:t>
            </a:r>
            <a:r>
              <a:rPr lang="en-US" sz="4000" dirty="0">
                <a:latin typeface="Times New Roman" panose="02020603050405020304" pitchFamily="18" charset="0"/>
                <a:cs typeface="Times New Roman" panose="02020603050405020304" pitchFamily="18" charset="0"/>
              </a:rPr>
              <a:t>for </a:t>
            </a:r>
            <a:r>
              <a:rPr lang="en-US" sz="4000" dirty="0" smtClean="0">
                <a:latin typeface="Times New Roman" panose="02020603050405020304" pitchFamily="18" charset="0"/>
                <a:cs typeface="Times New Roman" panose="02020603050405020304" pitchFamily="18" charset="0"/>
              </a:rPr>
              <a:t>Removal</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1) Abuse</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948373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Higher Brain 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Intimidation</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About Power and Control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Helpless and </a:t>
            </a:r>
            <a:r>
              <a:rPr lang="en-US" sz="4000" dirty="0" smtClean="0">
                <a:latin typeface="Times New Roman" panose="02020603050405020304" pitchFamily="18" charset="0"/>
                <a:cs typeface="Times New Roman" panose="02020603050405020304" pitchFamily="18" charset="0"/>
              </a:rPr>
              <a:t>Hopelessness</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Higher Brain Anger Comes Same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Sources as Depression</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47382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520486"/>
          </a:xfrm>
        </p:spPr>
        <p:txBody>
          <a:bodyPr wrap="none" anchor="t" anchorCtr="0"/>
          <a:lstStyle/>
          <a:p>
            <a:r>
              <a:rPr lang="en-US" sz="4000" dirty="0">
                <a:latin typeface="Times New Roman" panose="02020603050405020304" pitchFamily="18" charset="0"/>
                <a:cs typeface="Times New Roman" panose="02020603050405020304" pitchFamily="18" charset="0"/>
              </a:rPr>
              <a:t>Higher Brain 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Intimidation</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About Power and Control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Helpless and Hopelessness</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Higher Brain Anger Comes Same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Sources as </a:t>
            </a:r>
            <a:r>
              <a:rPr lang="en-US" sz="4000" dirty="0" smtClean="0">
                <a:latin typeface="Times New Roman" panose="02020603050405020304" pitchFamily="18" charset="0"/>
                <a:cs typeface="Times New Roman" panose="02020603050405020304" pitchFamily="18" charset="0"/>
              </a:rPr>
              <a:t>Depression</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Same Coin---Just Heads &amp; Tails</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2878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335258" y="1609859"/>
            <a:ext cx="8825658" cy="4906851"/>
          </a:xfrm>
        </p:spPr>
        <p:txBody>
          <a:bodyPr wrap="none" anchor="t" anchorCtr="0"/>
          <a:lstStyle/>
          <a:p>
            <a:r>
              <a:rPr lang="en-US" sz="4000" dirty="0">
                <a:latin typeface="Times New Roman" panose="02020603050405020304" pitchFamily="18" charset="0"/>
                <a:cs typeface="Times New Roman" panose="02020603050405020304" pitchFamily="18" charset="0"/>
              </a:rPr>
              <a:t>Higher Brain 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Intimidation</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About Power and Control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Helpless and Hopelessness</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Higher Brain Anger Comes </a:t>
            </a:r>
            <a:r>
              <a:rPr lang="en-US" sz="4000" dirty="0" smtClean="0">
                <a:latin typeface="Times New Roman" panose="02020603050405020304" pitchFamily="18" charset="0"/>
                <a:cs typeface="Times New Roman" panose="02020603050405020304" pitchFamily="18" charset="0"/>
              </a:rPr>
              <a:t>from the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Same Source </a:t>
            </a:r>
            <a:r>
              <a:rPr lang="en-US" sz="4000" dirty="0">
                <a:latin typeface="Times New Roman" panose="02020603050405020304" pitchFamily="18" charset="0"/>
                <a:cs typeface="Times New Roman" panose="02020603050405020304" pitchFamily="18" charset="0"/>
              </a:rPr>
              <a:t>as </a:t>
            </a:r>
            <a:r>
              <a:rPr lang="en-US" sz="4000" dirty="0" smtClean="0">
                <a:latin typeface="Times New Roman" panose="02020603050405020304" pitchFamily="18" charset="0"/>
                <a:cs typeface="Times New Roman" panose="02020603050405020304" pitchFamily="18" charset="0"/>
              </a:rPr>
              <a:t>Depression</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Same </a:t>
            </a:r>
            <a:r>
              <a:rPr lang="en-US" sz="4000" dirty="0">
                <a:latin typeface="Times New Roman" panose="02020603050405020304" pitchFamily="18" charset="0"/>
                <a:cs typeface="Times New Roman" panose="02020603050405020304" pitchFamily="18" charset="0"/>
              </a:rPr>
              <a:t>Coin---Just Heads &amp; </a:t>
            </a:r>
            <a:r>
              <a:rPr lang="en-US" sz="4000" dirty="0" smtClean="0">
                <a:latin typeface="Times New Roman" panose="02020603050405020304" pitchFamily="18" charset="0"/>
                <a:cs typeface="Times New Roman" panose="02020603050405020304" pitchFamily="18" charset="0"/>
              </a:rPr>
              <a:t>Tails</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78497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No One Gets into Trouble with</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Higher </a:t>
            </a:r>
            <a:r>
              <a:rPr lang="en-US" sz="4000" dirty="0">
                <a:latin typeface="Times New Roman" panose="02020603050405020304" pitchFamily="18" charset="0"/>
                <a:cs typeface="Times New Roman" panose="02020603050405020304" pitchFamily="18" charset="0"/>
              </a:rPr>
              <a:t>Brain Anger</a:t>
            </a: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3464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No </a:t>
            </a:r>
            <a:r>
              <a:rPr lang="en-US" sz="4000" dirty="0">
                <a:latin typeface="Times New Roman" panose="02020603050405020304" pitchFamily="18" charset="0"/>
                <a:cs typeface="Times New Roman" panose="02020603050405020304" pitchFamily="18" charset="0"/>
              </a:rPr>
              <a:t>One Gets into Trouble with</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Higher Brain </a:t>
            </a:r>
            <a:r>
              <a:rPr lang="en-US" sz="4000" dirty="0" smtClean="0">
                <a:latin typeface="Times New Roman" panose="02020603050405020304" pitchFamily="18" charset="0"/>
                <a:cs typeface="Times New Roman" panose="02020603050405020304" pitchFamily="18" charset="0"/>
              </a:rPr>
              <a:t>Anger</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It is What We Do With Our Anger that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Gets Us Into Trouble</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68980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No </a:t>
            </a:r>
            <a:r>
              <a:rPr lang="en-US" sz="4000" dirty="0">
                <a:latin typeface="Times New Roman" panose="02020603050405020304" pitchFamily="18" charset="0"/>
                <a:cs typeface="Times New Roman" panose="02020603050405020304" pitchFamily="18" charset="0"/>
              </a:rPr>
              <a:t>One Gets into Trouble with</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Higher Brain 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It is What We Do With Our Anger that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Gets Us Into </a:t>
            </a:r>
            <a:r>
              <a:rPr lang="en-US" sz="4000" dirty="0" smtClean="0">
                <a:latin typeface="Times New Roman" panose="02020603050405020304" pitchFamily="18" charset="0"/>
                <a:cs typeface="Times New Roman" panose="02020603050405020304" pitchFamily="18" charset="0"/>
              </a:rPr>
              <a:t>Trouble</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Aggression</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558440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610638"/>
          </a:xfrm>
        </p:spPr>
        <p:txBody>
          <a:bodyPr wrap="none" anchor="t" anchorCtr="0"/>
          <a:lstStyle/>
          <a:p>
            <a:r>
              <a:rPr lang="en-US" sz="4000" dirty="0" smtClean="0">
                <a:latin typeface="Times New Roman" panose="02020603050405020304" pitchFamily="18" charset="0"/>
                <a:cs typeface="Times New Roman" panose="02020603050405020304" pitchFamily="18" charset="0"/>
              </a:rPr>
              <a:t>No </a:t>
            </a:r>
            <a:r>
              <a:rPr lang="en-US" sz="4000" dirty="0">
                <a:latin typeface="Times New Roman" panose="02020603050405020304" pitchFamily="18" charset="0"/>
                <a:cs typeface="Times New Roman" panose="02020603050405020304" pitchFamily="18" charset="0"/>
              </a:rPr>
              <a:t>One Gets into Trouble with</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Higher Brain Anger</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It is What We Do With Our Anger that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Gets Us Into Trouble</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Aggression is What Gets Us into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Trouble</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59531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Children Don’t Know How to Feel </a:t>
            </a:r>
            <a:br>
              <a:rPr lang="en-US" sz="40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Ashamed </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993620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Children Don’t Know How to Feel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Ashamed </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So They Angry </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54708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Children Don’t Know How to Feel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Ashamed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So They Angry </a:t>
            </a:r>
            <a:r>
              <a:rPr lang="en-US" sz="4000" dirty="0" smtClean="0">
                <a:latin typeface="Times New Roman" panose="02020603050405020304" pitchFamily="18" charset="0"/>
                <a:cs typeface="Times New Roman" panose="02020603050405020304" pitchFamily="18" charset="0"/>
              </a:rPr>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Act Out </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60524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Only Two Reasons for Removal</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1) Abuse</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2) Neglect</a:t>
            </a:r>
            <a:endParaRPr lang="en-US" sz="4000" dirty="0"/>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743645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a:latin typeface="Times New Roman" panose="02020603050405020304" pitchFamily="18" charset="0"/>
                <a:cs typeface="Times New Roman" panose="02020603050405020304" pitchFamily="18" charset="0"/>
              </a:rPr>
              <a:t>Children Don’t Know How to Feel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Ashamed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So They Angry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Act </a:t>
            </a:r>
            <a:r>
              <a:rPr lang="en-US" sz="4000" dirty="0" smtClean="0">
                <a:latin typeface="Times New Roman" panose="02020603050405020304" pitchFamily="18" charset="0"/>
                <a:cs typeface="Times New Roman" panose="02020603050405020304" pitchFamily="18" charset="0"/>
              </a:rPr>
              <a:t>Out </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		And </a:t>
            </a:r>
            <a:r>
              <a:rPr lang="en-US" sz="4000" dirty="0">
                <a:latin typeface="Times New Roman" panose="02020603050405020304" pitchFamily="18" charset="0"/>
                <a:cs typeface="Times New Roman" panose="02020603050405020304" pitchFamily="18" charset="0"/>
              </a:rPr>
              <a:t>Get into Trouble</a:t>
            </a: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33717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smtClean="0">
                <a:latin typeface="Times New Roman" panose="02020603050405020304" pitchFamily="18" charset="0"/>
                <a:cs typeface="Times New Roman" panose="02020603050405020304" pitchFamily="18" charset="0"/>
              </a:rPr>
              <a:t>Dr. Daniel Seigel, </a:t>
            </a:r>
            <a:r>
              <a:rPr lang="en-US" sz="3600" dirty="0" smtClean="0">
                <a:latin typeface="Times New Roman" panose="02020603050405020304" pitchFamily="18" charset="0"/>
                <a:cs typeface="Times New Roman" panose="02020603050405020304" pitchFamily="18" charset="0"/>
              </a:rPr>
              <a:t>Neuropsychology </a:t>
            </a:r>
            <a:r>
              <a:rPr lang="en-US" sz="3600" dirty="0" smtClean="0">
                <a:latin typeface="Times New Roman" panose="02020603050405020304" pitchFamily="18" charset="0"/>
                <a:cs typeface="Times New Roman" panose="02020603050405020304" pitchFamily="18" charset="0"/>
              </a:rPr>
              <a:t>&amp;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Strategies for Working with Children </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69171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smtClean="0">
                <a:latin typeface="Times New Roman" panose="02020603050405020304" pitchFamily="18" charset="0"/>
                <a:cs typeface="Times New Roman" panose="02020603050405020304" pitchFamily="18" charset="0"/>
              </a:rPr>
              <a:t>Basic Brain Functions…Right Brain, Left</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Brain</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212870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smtClean="0">
                <a:latin typeface="Times New Roman" panose="02020603050405020304" pitchFamily="18" charset="0"/>
                <a:cs typeface="Times New Roman" panose="02020603050405020304" pitchFamily="18" charset="0"/>
              </a:rPr>
              <a:t>Left Brain Loves and Desires Order</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6744229"/>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Left Brain Loves and Desires </a:t>
            </a:r>
            <a:r>
              <a:rPr lang="en-US" sz="3600" dirty="0" smtClean="0">
                <a:latin typeface="Times New Roman" panose="02020603050405020304" pitchFamily="18" charset="0"/>
                <a:cs typeface="Times New Roman" panose="02020603050405020304" pitchFamily="18" charset="0"/>
              </a:rPr>
              <a:t>Order</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It is:</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Logical</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Literal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Linguistic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&amp;</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Linear</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5959084"/>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smtClean="0">
                <a:latin typeface="Times New Roman" panose="02020603050405020304" pitchFamily="18" charset="0"/>
                <a:cs typeface="Times New Roman" panose="02020603050405020304" pitchFamily="18" charset="0"/>
              </a:rPr>
              <a:t>Right Brain in holistic and non-verbal  </a:t>
            </a:r>
            <a:br>
              <a:rPr lang="en-US" sz="3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5416275"/>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Right Brain in holistic and non-verbal  </a:t>
            </a:r>
            <a:br>
              <a:rPr lang="en-US" sz="3600" dirty="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	Sends and receives signals that allow us to</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Communicate via:</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Facial Expressions</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Eye Contact</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Tone of  Voice</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Postures &amp; Gestures</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763604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Right Brain </a:t>
            </a:r>
            <a:r>
              <a:rPr lang="en-US" sz="3600" dirty="0" smtClean="0">
                <a:latin typeface="Times New Roman" panose="02020603050405020304" pitchFamily="18" charset="0"/>
                <a:cs typeface="Times New Roman" panose="02020603050405020304" pitchFamily="18" charset="0"/>
              </a:rPr>
              <a:t>is:</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Holistic </a:t>
            </a:r>
            <a:r>
              <a:rPr lang="en-US" sz="3600" dirty="0">
                <a:latin typeface="Times New Roman" panose="02020603050405020304" pitchFamily="18" charset="0"/>
                <a:cs typeface="Times New Roman" panose="02020603050405020304" pitchFamily="18" charset="0"/>
              </a:rPr>
              <a:t>and </a:t>
            </a:r>
            <a:r>
              <a:rPr lang="en-US" sz="3600" dirty="0" smtClean="0">
                <a:latin typeface="Times New Roman" panose="02020603050405020304" pitchFamily="18" charset="0"/>
                <a:cs typeface="Times New Roman" panose="02020603050405020304" pitchFamily="18" charset="0"/>
              </a:rPr>
              <a:t>non-verbal</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Cares about the Big Picture</a:t>
            </a:r>
            <a:br>
              <a:rPr lang="en-US" sz="3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4035247"/>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Right Brain is: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Holistic and non-verbal</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Cares about the Big </a:t>
            </a:r>
            <a:r>
              <a:rPr lang="en-US" sz="3600" dirty="0" smtClean="0">
                <a:latin typeface="Times New Roman" panose="02020603050405020304" pitchFamily="18" charset="0"/>
                <a:cs typeface="Times New Roman" panose="02020603050405020304" pitchFamily="18" charset="0"/>
              </a:rPr>
              <a:t>Picture</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The Meaning and Feelings of an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Experience</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9995631"/>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Right </a:t>
            </a:r>
            <a:r>
              <a:rPr lang="en-US" sz="3600" dirty="0" smtClean="0">
                <a:latin typeface="Times New Roman" panose="02020603050405020304" pitchFamily="18" charset="0"/>
                <a:cs typeface="Times New Roman" panose="02020603050405020304" pitchFamily="18" charset="0"/>
              </a:rPr>
              <a:t>Brain</a:t>
            </a:r>
            <a:r>
              <a:rPr lang="en-US" sz="3600" dirty="0">
                <a:latin typeface="Times New Roman" panose="02020603050405020304" pitchFamily="18" charset="0"/>
                <a:cs typeface="Times New Roman" panose="02020603050405020304" pitchFamily="18" charset="0"/>
              </a:rPr>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Holistic </a:t>
            </a:r>
            <a:r>
              <a:rPr lang="en-US" sz="3600" dirty="0" smtClean="0">
                <a:latin typeface="Times New Roman" panose="02020603050405020304" pitchFamily="18" charset="0"/>
                <a:cs typeface="Times New Roman" panose="02020603050405020304" pitchFamily="18" charset="0"/>
              </a:rPr>
              <a:t>and </a:t>
            </a:r>
            <a:r>
              <a:rPr lang="en-US" sz="3600" dirty="0">
                <a:latin typeface="Times New Roman" panose="02020603050405020304" pitchFamily="18" charset="0"/>
                <a:cs typeface="Times New Roman" panose="02020603050405020304" pitchFamily="18" charset="0"/>
              </a:rPr>
              <a:t>non-verbal</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Cares about the Big Picture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The Meaning and Feelings of an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Experience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Specializes in images, emotions, and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Personal Memories</a:t>
            </a:r>
            <a:br>
              <a:rPr lang="en-US" sz="3600" dirty="0" smtClean="0">
                <a:latin typeface="Times New Roman" panose="02020603050405020304" pitchFamily="18" charset="0"/>
                <a:cs typeface="Times New Roman" panose="02020603050405020304" pitchFamily="18" charset="0"/>
              </a:rPr>
            </a:b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785394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Abuse</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08684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3538" y="1609859"/>
            <a:ext cx="8825658" cy="4059421"/>
          </a:xfrm>
        </p:spPr>
        <p:txBody>
          <a:bodyPr wrap="none" anchor="t" anchorCtr="0"/>
          <a:lstStyle/>
          <a:p>
            <a:r>
              <a:rPr lang="en-US" sz="2800" dirty="0">
                <a:latin typeface="Times New Roman" panose="02020603050405020304" pitchFamily="18" charset="0"/>
                <a:cs typeface="Times New Roman" panose="02020603050405020304" pitchFamily="18" charset="0"/>
              </a:rPr>
              <a:t>Right </a:t>
            </a:r>
            <a:r>
              <a:rPr lang="en-US" sz="2800" dirty="0" smtClean="0">
                <a:latin typeface="Times New Roman" panose="02020603050405020304" pitchFamily="18" charset="0"/>
                <a:cs typeface="Times New Roman" panose="02020603050405020304" pitchFamily="18" charset="0"/>
              </a:rPr>
              <a:t>Brain</a:t>
            </a: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Holistic and non-verbal</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Cares about the Big Picture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The Meaning and Feelings of an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Experience</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Specializes </a:t>
            </a:r>
            <a:r>
              <a:rPr lang="en-US" sz="2800" dirty="0">
                <a:latin typeface="Times New Roman" panose="02020603050405020304" pitchFamily="18" charset="0"/>
                <a:cs typeface="Times New Roman" panose="02020603050405020304" pitchFamily="18" charset="0"/>
              </a:rPr>
              <a:t>in images, emotions, and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Personal Memories</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Where we get our “gut feelings” </a:t>
            </a: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860312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2800" dirty="0">
                <a:latin typeface="Times New Roman" panose="02020603050405020304" pitchFamily="18" charset="0"/>
                <a:cs typeface="Times New Roman" panose="02020603050405020304" pitchFamily="18" charset="0"/>
              </a:rPr>
              <a:t>Right Brain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Young Children are Right Brain Dominated (especially	</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during their first three years of life)</a:t>
            </a: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92234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Right Brain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Young Children are Right Brain Dominated </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(especially during </a:t>
            </a:r>
            <a:r>
              <a:rPr lang="en-US" sz="3600" dirty="0">
                <a:latin typeface="Times New Roman" panose="02020603050405020304" pitchFamily="18" charset="0"/>
                <a:cs typeface="Times New Roman" panose="02020603050405020304" pitchFamily="18" charset="0"/>
              </a:rPr>
              <a:t>their first three years of </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life)</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Have Not Mastered the ability to use logic</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and words to express their feelings</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097482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7986" y="1609859"/>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Right Brain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Young Children are Right Brain Dominated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(especially during their first three years of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life)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Have Not Mastered the ability to use logic</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and words to express their </a:t>
            </a:r>
            <a:r>
              <a:rPr lang="en-US" sz="3600" dirty="0" smtClean="0">
                <a:latin typeface="Times New Roman" panose="02020603050405020304" pitchFamily="18" charset="0"/>
                <a:cs typeface="Times New Roman" panose="02020603050405020304" pitchFamily="18" charset="0"/>
              </a:rPr>
              <a:t>feelings</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Live their lives totally in the moment</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7954119"/>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smtClean="0">
                <a:latin typeface="Times New Roman" panose="02020603050405020304" pitchFamily="18" charset="0"/>
                <a:cs typeface="Times New Roman" panose="02020603050405020304" pitchFamily="18" charset="0"/>
              </a:rPr>
              <a:t>Siegel Strategy #1-Connect and Redirect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(Surfing Emotional Waves)</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3261048"/>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Siegel Strategy #1-Connect and Redirect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(Surfing Emotional Waves</a:t>
            </a:r>
            <a:r>
              <a:rPr lang="en-US" sz="3600" dirty="0" smtClean="0">
                <a:latin typeface="Times New Roman" panose="02020603050405020304" pitchFamily="18" charset="0"/>
                <a:cs typeface="Times New Roman" panose="02020603050405020304" pitchFamily="18" charset="0"/>
              </a:rPr>
              <a:t>)</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Step One</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Connect with their Right Brain</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770537"/>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Siegel Strategy #1-Connect and Redirect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(Surfing Emotional Waves)</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Step One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Connect with their Right </a:t>
            </a:r>
            <a:r>
              <a:rPr lang="en-US" sz="3600" dirty="0" smtClean="0">
                <a:latin typeface="Times New Roman" panose="02020603050405020304" pitchFamily="18" charset="0"/>
                <a:cs typeface="Times New Roman" panose="02020603050405020304" pitchFamily="18" charset="0"/>
              </a:rPr>
              <a:t>Brain</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Step Two</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Redirect with the Left Brain</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0318972"/>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Siegel Strategy </a:t>
            </a:r>
            <a:r>
              <a:rPr lang="en-US" sz="3600" dirty="0" smtClean="0">
                <a:latin typeface="Times New Roman" panose="02020603050405020304" pitchFamily="18" charset="0"/>
                <a:cs typeface="Times New Roman" panose="02020603050405020304" pitchFamily="18" charset="0"/>
              </a:rPr>
              <a:t>#2-Name It to Tame It</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(Telling Stores to Calm Big Emotions)</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One of the best ways to promote higher/</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lower brain </a:t>
            </a:r>
            <a:r>
              <a:rPr lang="en-US" sz="3600" dirty="0" smtClean="0">
                <a:latin typeface="Times New Roman" panose="02020603050405020304" pitchFamily="18" charset="0"/>
                <a:cs typeface="Times New Roman" panose="02020603050405020304" pitchFamily="18" charset="0"/>
              </a:rPr>
              <a:t>integration </a:t>
            </a:r>
            <a:r>
              <a:rPr lang="en-US" sz="3600" dirty="0" smtClean="0">
                <a:latin typeface="Times New Roman" panose="02020603050405020304" pitchFamily="18" charset="0"/>
                <a:cs typeface="Times New Roman" panose="02020603050405020304" pitchFamily="18" charset="0"/>
              </a:rPr>
              <a:t>is to help retell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the story of the painful or frightening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experience</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8957236"/>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smtClean="0">
                <a:latin typeface="Times New Roman" panose="02020603050405020304" pitchFamily="18" charset="0"/>
                <a:cs typeface="Times New Roman" panose="02020603050405020304" pitchFamily="18" charset="0"/>
              </a:rPr>
              <a:t>Mental Staircase:  </a:t>
            </a:r>
            <a:r>
              <a:rPr lang="en-US" sz="3600" dirty="0" smtClean="0">
                <a:latin typeface="Times New Roman" panose="02020603050405020304" pitchFamily="18" charset="0"/>
                <a:cs typeface="Times New Roman" panose="02020603050405020304" pitchFamily="18" charset="0"/>
              </a:rPr>
              <a:t>Integrating </a:t>
            </a:r>
            <a:r>
              <a:rPr lang="en-US" sz="3600" dirty="0" smtClean="0">
                <a:latin typeface="Times New Roman" panose="02020603050405020304" pitchFamily="18" charset="0"/>
                <a:cs typeface="Times New Roman" panose="02020603050405020304" pitchFamily="18" charset="0"/>
              </a:rPr>
              <a:t>the Upstairs and </a:t>
            </a:r>
            <a:br>
              <a:rPr lang="en-US" sz="3600" dirty="0" smtClean="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Downstairs  Brains</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778780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Mental Staircase:  </a:t>
            </a:r>
            <a:r>
              <a:rPr lang="en-US" sz="3600" dirty="0" smtClean="0">
                <a:latin typeface="Times New Roman" panose="02020603050405020304" pitchFamily="18" charset="0"/>
                <a:cs typeface="Times New Roman" panose="02020603050405020304" pitchFamily="18" charset="0"/>
              </a:rPr>
              <a:t>Integrating </a:t>
            </a:r>
            <a:r>
              <a:rPr lang="en-US" sz="3600" dirty="0">
                <a:latin typeface="Times New Roman" panose="02020603050405020304" pitchFamily="18" charset="0"/>
                <a:cs typeface="Times New Roman" panose="02020603050405020304" pitchFamily="18" charset="0"/>
              </a:rPr>
              <a:t>the Upstairs and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Downstairs  </a:t>
            </a:r>
            <a:r>
              <a:rPr lang="en-US" sz="3600" dirty="0" smtClean="0">
                <a:latin typeface="Times New Roman" panose="02020603050405020304" pitchFamily="18" charset="0"/>
                <a:cs typeface="Times New Roman" panose="02020603050405020304" pitchFamily="18" charset="0"/>
              </a:rPr>
              <a:t>Brains</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Lower Brain</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More primitive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Responsible for Basic Functions</a:t>
            </a: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such </a:t>
            </a:r>
            <a:r>
              <a:rPr lang="en-US" sz="3600" dirty="0" smtClean="0">
                <a:latin typeface="Times New Roman" panose="02020603050405020304" pitchFamily="18" charset="0"/>
                <a:cs typeface="Times New Roman" panose="02020603050405020304" pitchFamily="18" charset="0"/>
              </a:rPr>
              <a:t>as</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breathing, blinking </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0786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4000" dirty="0" smtClean="0">
                <a:latin typeface="Times New Roman" panose="02020603050405020304" pitchFamily="18" charset="0"/>
                <a:cs typeface="Times New Roman" panose="02020603050405020304" pitchFamily="18" charset="0"/>
              </a:rPr>
              <a:t>Abuse</a:t>
            </a:r>
            <a:br>
              <a:rPr lang="en-US" sz="4000" dirty="0" smtClean="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Emotional</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55473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Lower Brain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More </a:t>
            </a:r>
            <a:r>
              <a:rPr lang="en-US" sz="3600" dirty="0" smtClean="0">
                <a:latin typeface="Times New Roman" panose="02020603050405020304" pitchFamily="18" charset="0"/>
                <a:cs typeface="Times New Roman" panose="02020603050405020304" pitchFamily="18" charset="0"/>
              </a:rPr>
              <a:t>primitive; Responsible </a:t>
            </a:r>
            <a:r>
              <a:rPr lang="en-US" sz="3600" dirty="0">
                <a:latin typeface="Times New Roman" panose="02020603050405020304" pitchFamily="18" charset="0"/>
                <a:cs typeface="Times New Roman" panose="02020603050405020304" pitchFamily="18" charset="0"/>
              </a:rPr>
              <a:t>for Basic </a:t>
            </a:r>
            <a:r>
              <a:rPr lang="en-US" sz="3600" dirty="0" smtClean="0">
                <a:latin typeface="Times New Roman" panose="02020603050405020304" pitchFamily="18" charset="0"/>
                <a:cs typeface="Times New Roman" panose="02020603050405020304" pitchFamily="18" charset="0"/>
              </a:rPr>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Functions such as breathing &amp; blinking</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Innate Reactions and impulses like the</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Flight or Fight Syndrome</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045204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Lower Brain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More primitive; Responsible for Basic </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Functions such as breathing &amp; blinking</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Innate </a:t>
            </a:r>
            <a:r>
              <a:rPr lang="en-US" sz="3600" dirty="0" smtClean="0">
                <a:latin typeface="Times New Roman" panose="02020603050405020304" pitchFamily="18" charset="0"/>
                <a:cs typeface="Times New Roman" panose="02020603050405020304" pitchFamily="18" charset="0"/>
              </a:rPr>
              <a:t>Reactions </a:t>
            </a:r>
            <a:r>
              <a:rPr lang="en-US" sz="3600" dirty="0">
                <a:latin typeface="Times New Roman" panose="02020603050405020304" pitchFamily="18" charset="0"/>
                <a:cs typeface="Times New Roman" panose="02020603050405020304" pitchFamily="18" charset="0"/>
              </a:rPr>
              <a:t>and impulses like the</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Flight or Fight Syndrome</a:t>
            </a:r>
            <a:br>
              <a:rPr lang="en-US" sz="3600" dirty="0">
                <a:latin typeface="Times New Roman" panose="02020603050405020304" pitchFamily="18" charset="0"/>
                <a:cs typeface="Times New Roman" panose="02020603050405020304" pitchFamily="18" charset="0"/>
              </a:rPr>
            </a:br>
            <a:r>
              <a:rPr lang="en-US" sz="3600" dirty="0" smtClean="0">
                <a:latin typeface="Times New Roman" panose="02020603050405020304" pitchFamily="18" charset="0"/>
                <a:cs typeface="Times New Roman" panose="02020603050405020304" pitchFamily="18" charset="0"/>
              </a:rPr>
              <a:t>		Strong Emotions such as Fear and Anger</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18777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609859"/>
            <a:ext cx="8825658" cy="4316997"/>
          </a:xfrm>
        </p:spPr>
        <p:txBody>
          <a:bodyPr wrap="none" anchor="t" anchorCtr="0"/>
          <a:lstStyle/>
          <a:p>
            <a:r>
              <a:rPr lang="en-US" sz="3600" dirty="0" smtClean="0">
                <a:latin typeface="Times New Roman" panose="02020603050405020304" pitchFamily="18" charset="0"/>
                <a:cs typeface="Times New Roman" panose="02020603050405020304" pitchFamily="18" charset="0"/>
              </a:rPr>
              <a:t>Higher Brain</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Where Intricate Mental Processes take Place</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497212"/>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Higher Brain</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Where Intricate Mental Processes take </a:t>
            </a:r>
            <a:r>
              <a:rPr lang="en-US" sz="3600" dirty="0" smtClean="0">
                <a:latin typeface="Times New Roman" panose="02020603050405020304" pitchFamily="18" charset="0"/>
                <a:cs typeface="Times New Roman" panose="02020603050405020304" pitchFamily="18" charset="0"/>
              </a:rPr>
              <a:t>Place</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Such as:</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Thinking</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Imagining &amp;</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Planning</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853302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2400" dirty="0">
                <a:latin typeface="Times New Roman" panose="02020603050405020304" pitchFamily="18" charset="0"/>
                <a:cs typeface="Times New Roman" panose="02020603050405020304" pitchFamily="18" charset="0"/>
              </a:rPr>
              <a:t>Higher Brain</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Where Intricate Mental Processes take Place</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Such as: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Thinking</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Imagining &amp;</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Planning</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Sound Decision Making</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Control Over Emotions and Body</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Self Understanding</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Empathy</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Morality</a:t>
            </a: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4050895"/>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smtClean="0">
                <a:latin typeface="Times New Roman" panose="02020603050405020304" pitchFamily="18" charset="0"/>
                <a:cs typeface="Times New Roman" panose="02020603050405020304" pitchFamily="18" charset="0"/>
              </a:rPr>
              <a:t>While the Downstairs Brain is well developed</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Even at Birth</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893585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While the Downstairs Brain is well developed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Even at </a:t>
            </a:r>
            <a:r>
              <a:rPr lang="en-US" sz="3600" dirty="0" smtClean="0">
                <a:latin typeface="Times New Roman" panose="02020603050405020304" pitchFamily="18" charset="0"/>
                <a:cs typeface="Times New Roman" panose="02020603050405020304" pitchFamily="18" charset="0"/>
              </a:rPr>
              <a:t>Birth…The Upstairs Brain isn’t fully</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mature until a person reaches their</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mid-twenties</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55785"/>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9447" y="1609859"/>
            <a:ext cx="8825658" cy="4059421"/>
          </a:xfrm>
        </p:spPr>
        <p:txBody>
          <a:bodyPr wrap="none" anchor="t" anchorCtr="0"/>
          <a:lstStyle/>
          <a:p>
            <a:r>
              <a:rPr lang="en-US" sz="3600" dirty="0">
                <a:latin typeface="Times New Roman" panose="02020603050405020304" pitchFamily="18" charset="0"/>
                <a:cs typeface="Times New Roman" panose="02020603050405020304" pitchFamily="18" charset="0"/>
              </a:rPr>
              <a:t>While the Downstairs Brain is well developed</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Even at Birth…The Upstairs Brain isn’t fully</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mature until a person reaches their</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mid-twenties</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It is one of the last parts of the Brain 	</a:t>
            </a:r>
            <a:br>
              <a:rPr lang="en-US" sz="3600" dirty="0" smtClean="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	Developed</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732261"/>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2800" dirty="0">
                <a:latin typeface="Times New Roman" panose="02020603050405020304" pitchFamily="18" charset="0"/>
                <a:cs typeface="Times New Roman" panose="02020603050405020304" pitchFamily="18" charset="0"/>
              </a:rPr>
              <a:t>While the Downstairs Brain is well developed</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Even at Birth…The Upstairs Brain isn’t fully</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mature until a person reaches their</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mid-twenties</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It is one of the last parts of the Brain 	</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Developed</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		Remains under Massive Construction for the first</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Few Years of Life</a:t>
            </a:r>
            <a:endParaRPr lang="en-US" sz="2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0605902"/>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622" y="1609858"/>
            <a:ext cx="8825658" cy="4059421"/>
          </a:xfrm>
        </p:spPr>
        <p:txBody>
          <a:bodyPr wrap="none" anchor="t" anchorCtr="0"/>
          <a:lstStyle/>
          <a:p>
            <a:r>
              <a:rPr lang="en-US" sz="2400" dirty="0">
                <a:latin typeface="Times New Roman" panose="02020603050405020304" pitchFamily="18" charset="0"/>
                <a:cs typeface="Times New Roman" panose="02020603050405020304" pitchFamily="18" charset="0"/>
              </a:rPr>
              <a:t>While the Downstairs Brain is well developed</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Even at Birth…The Upstairs Brain isn’t fully</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mature until a person reaches their</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mid-twenties</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It is one of the last parts of the Brain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Developed</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Remains under Massive Construction for the first</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Few Years of </a:t>
            </a:r>
            <a:r>
              <a:rPr lang="en-US" sz="2400" dirty="0" smtClean="0">
                <a:latin typeface="Times New Roman" panose="02020603050405020304" pitchFamily="18" charset="0"/>
                <a:cs typeface="Times New Roman" panose="02020603050405020304" pitchFamily="18" charset="0"/>
              </a:rPr>
              <a:t>Life</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Under goes extensive remodeling during teen years </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that lasts until adulthood</a:t>
            </a:r>
            <a:endParaRPr lang="en-US" sz="24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708338"/>
            <a:ext cx="8825658" cy="901521"/>
          </a:xfrm>
        </p:spPr>
        <p:txBody>
          <a:bodyPr>
            <a:normAutofit/>
          </a:bodyPr>
          <a:lstStyle/>
          <a:p>
            <a:pPr algn="ctr"/>
            <a:r>
              <a:rPr lang="en-US" sz="3600" dirty="0" smtClean="0">
                <a:latin typeface="Times New Roman" panose="02020603050405020304" pitchFamily="18" charset="0"/>
                <a:cs typeface="Times New Roman" panose="02020603050405020304" pitchFamily="18" charset="0"/>
              </a:rPr>
              <a:t>Working with Foster Children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76955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601</TotalTime>
  <Words>1459</Words>
  <Application>Microsoft Office PowerPoint</Application>
  <PresentationFormat>Widescreen</PresentationFormat>
  <Paragraphs>431</Paragraphs>
  <Slides>156</Slides>
  <Notes>0</Notes>
  <HiddenSlides>55</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156</vt:i4>
      </vt:variant>
    </vt:vector>
  </HeadingPairs>
  <TitlesOfParts>
    <vt:vector size="161" baseType="lpstr">
      <vt:lpstr>Arial</vt:lpstr>
      <vt:lpstr>Century Gothic</vt:lpstr>
      <vt:lpstr>Times New Roman</vt:lpstr>
      <vt:lpstr>Wingdings 3</vt:lpstr>
      <vt:lpstr>Ion</vt:lpstr>
      <vt:lpstr> By  Mark Dittloff, MS, LPC, LSOT At the Counseling Center of Denton   </vt:lpstr>
      <vt:lpstr>Two Issues  </vt:lpstr>
      <vt:lpstr>Two Issues  1) Reason for the Child’s Removal   </vt:lpstr>
      <vt:lpstr>Two Issues  1) Reason for the Child’s Removal     2) How the Child Chooses to Interpret           Placement     </vt:lpstr>
      <vt:lpstr>Only Two Reasons for Removal  </vt:lpstr>
      <vt:lpstr>Only Two Reasons for Removal    1) Abuse</vt:lpstr>
      <vt:lpstr>Only Two Reasons for Removal    1) Abuse    2) Neglect</vt:lpstr>
      <vt:lpstr>Abuse</vt:lpstr>
      <vt:lpstr>Abuse  Emotional</vt:lpstr>
      <vt:lpstr>Abuse  Emotional    Verbal</vt:lpstr>
      <vt:lpstr>Working with Foster Children  </vt:lpstr>
      <vt:lpstr>Working with Foster Children  </vt:lpstr>
      <vt:lpstr>Working with Foster Children  </vt:lpstr>
      <vt:lpstr>Abuse  Emotional    Verbal     Non-Verbal</vt:lpstr>
      <vt:lpstr>Abuse  Emotional    Verbal     Non-Verbal    Contempt</vt:lpstr>
      <vt:lpstr>Abuse  Emotional    Verbal     Non-Verbal    Contempt    Stonewalling</vt:lpstr>
      <vt:lpstr>Abuse  Emotional  Physical</vt:lpstr>
      <vt:lpstr>Abuse  Emotional  Physical   Hitting</vt:lpstr>
      <vt:lpstr>Abuse  Emotional  Physical   Hitting   Throwing Things</vt:lpstr>
      <vt:lpstr>Abuse  Emotional  Physical   Hitting   Throwing Things   Pulling Hair, etc.</vt:lpstr>
      <vt:lpstr>Abuse  Emotional  Physical  Sexual</vt:lpstr>
      <vt:lpstr>Abuse  Emotional  Physical  Sexual   Not about sex but rather using sex to    hurt the victim</vt:lpstr>
      <vt:lpstr>Working with Foster Children </vt:lpstr>
      <vt:lpstr>Neglect  Self-Harm</vt:lpstr>
      <vt:lpstr>Neglect  Self-Harm   Drug &amp; Alcohol Addiction</vt:lpstr>
      <vt:lpstr>Neglect  Self-Harm   Drug &amp; Alcohol Addiction   Compulsions</vt:lpstr>
      <vt:lpstr>Neglect  Self-Harm   Drug &amp; Alcohol Addiction   Compulsions    Addiction Transfer</vt:lpstr>
      <vt:lpstr>John Bradshaw  Abuse and Neglect are both Signs of a     Child being Abandoned</vt:lpstr>
      <vt:lpstr>John Bradshaw  Abuse and Neglect are both Signs of a     Child being Abandoned   He would define abandonment as    when a Parent is not there Emotionally   for the Child</vt:lpstr>
      <vt:lpstr>John Bradshaw  Abandonment often leads to feelings of   Shame and Anger in the Child</vt:lpstr>
      <vt:lpstr>Shame</vt:lpstr>
      <vt:lpstr>Shame  Healthy Shame</vt:lpstr>
      <vt:lpstr>Shame  Healthy Shame   Designed to let us know we are not   perfect---we make mistakes</vt:lpstr>
      <vt:lpstr>Shame  Healthy Shame   Designed to let us know we are not   perfect---we make mistakes  Toxic Shame</vt:lpstr>
      <vt:lpstr>Shame  Healthy Shame   Designed to let us know we are not   perfect---we make mistakes  Toxic Shame   When it become how we define    our self</vt:lpstr>
      <vt:lpstr>Shame   Toxic Shame   When it become how we define    our self    E.g..-I didn’t do something bad, I     am bad</vt:lpstr>
      <vt:lpstr>Working with Foster Children  </vt:lpstr>
      <vt:lpstr>Anger</vt:lpstr>
      <vt:lpstr>Anger  Two Types of Anger</vt:lpstr>
      <vt:lpstr>Anger  Two Types of Anger   Lower Brain</vt:lpstr>
      <vt:lpstr>Anger  Two Types of Anger   Lower Brain   Higher Brain</vt:lpstr>
      <vt:lpstr>Lower Brain Anger</vt:lpstr>
      <vt:lpstr>Lower Brain Anger  Resides in the Amygdala</vt:lpstr>
      <vt:lpstr>Lower Brain Anger  Resides in the Amygdala   A Part of Our Fight or Flight    Syndrome</vt:lpstr>
      <vt:lpstr>Lower Brain Anger  Resides in the Amygdala   A Part of Our Fight or Flight    Syndrome    Designed to Protect Us</vt:lpstr>
      <vt:lpstr>Higher Brain Anger</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Higher Brain Anger  Intimidation</vt:lpstr>
      <vt:lpstr>Higher Brain Anger  Intimidation   Incredible Hulk Syndrome</vt:lpstr>
      <vt:lpstr>Higher Brain Anger  Intimidation   Incredible Hulk Syndrome    Give Me What I Want or You Will     Not Like Want Happens</vt:lpstr>
      <vt:lpstr>Higher Brain Anger  Intimidation   About Power and Control</vt:lpstr>
      <vt:lpstr>Higher Brain Anger  Intimidation   About Power and Control   Helpless and Hopelessness</vt:lpstr>
      <vt:lpstr>Higher Brain Anger  Intimidation   About Power and Control   Helpless and Hopelessness  Higher Brain Anger Comes Same   Sources as Depression</vt:lpstr>
      <vt:lpstr>Higher Brain Anger  Intimidation   About Power and Control   Helpless and Hopelessness  Higher Brain Anger Comes Same   Sources as Depression   Same Coin---Just Heads &amp; Tails</vt:lpstr>
      <vt:lpstr>Higher Brain Anger  Intimidation   About Power and Control   Helpless and Hopelessness  Higher Brain Anger Comes from the   Same Source as Depression     Same Coin---Just Heads &amp; Tails   </vt:lpstr>
      <vt:lpstr>No One Gets into Trouble with Higher Brain Anger</vt:lpstr>
      <vt:lpstr>No One Gets into Trouble with Higher Brain Anger  It is What We Do With Our Anger that   Gets Us Into Trouble</vt:lpstr>
      <vt:lpstr>No One Gets into Trouble with Higher Brain Anger  It is What We Do With Our Anger that   Gets Us Into Trouble   Aggression</vt:lpstr>
      <vt:lpstr>No One Gets into Trouble with Higher Brain Anger  It is What We Do With Our Anger that   Gets Us Into Trouble   Aggression is What Gets Us into    Trouble</vt:lpstr>
      <vt:lpstr>Children Don’t Know How to Feel  Ashamed </vt:lpstr>
      <vt:lpstr>Children Don’t Know How to Feel  Ashamed   So They Angry </vt:lpstr>
      <vt:lpstr>Children Don’t Know How to Feel  Ashamed   So They Angry    Act Out </vt:lpstr>
      <vt:lpstr>Children Don’t Know How to Feel  Ashamed   So They Angry    Act Out     And Get into Trouble</vt:lpstr>
      <vt:lpstr>Dr. Daniel Seigel, Neuropsychology &amp;   Strategies for Working with Children </vt:lpstr>
      <vt:lpstr>Basic Brain Functions…Right Brain, Left  Brain</vt:lpstr>
      <vt:lpstr>Left Brain Loves and Desires Order</vt:lpstr>
      <vt:lpstr>Left Brain Loves and Desires Order  It is:   Logical   Literal    Linguistic    &amp;   Linear</vt:lpstr>
      <vt:lpstr>Right Brain in holistic and non-verbal   </vt:lpstr>
      <vt:lpstr>Right Brain in holistic and non-verbal    Sends and receives signals that allow us to  Communicate via:   Facial Expressions   Eye Contact   Tone of  Voice   Postures &amp; Gestures  </vt:lpstr>
      <vt:lpstr>Right Brain is:  Holistic and non-verbal  Cares about the Big Picture </vt:lpstr>
      <vt:lpstr>Right Brain is:  Holistic and non-verbal  Cares about the Big Picture   The Meaning and Feelings of an     Experience  </vt:lpstr>
      <vt:lpstr>Right Brain  Holistic and non-verbal  Cares about the Big Picture   The Meaning and Feelings of an     Experience   Specializes in images, emotions, and     Personal Memories </vt:lpstr>
      <vt:lpstr>Right Brain  Holistic and non-verbal  Cares about the Big Picture   The Meaning and Feelings of an    Experience  Specializes in images, emotions, and   Personal Memories   Where we get our “gut feelings” </vt:lpstr>
      <vt:lpstr>Right Brain  Young Children are Right Brain Dominated (especially   during their first three years of life)</vt:lpstr>
      <vt:lpstr>Right Brain  Young Children are Right Brain Dominated   (especially during their first three years of   life)   Have Not Mastered the ability to use logic   and words to express their feelings</vt:lpstr>
      <vt:lpstr>Right Brain  Young Children are Right Brain Dominated   (especially during their first three years of   life)   Have Not Mastered the ability to use logic   and words to express their feelings    Live their lives totally in the moment</vt:lpstr>
      <vt:lpstr>Siegel Strategy #1-Connect and Redirect   (Surfing Emotional Waves)</vt:lpstr>
      <vt:lpstr>Siegel Strategy #1-Connect and Redirect   (Surfing Emotional Waves)   Step One    Connect with their Right Brain</vt:lpstr>
      <vt:lpstr>Siegel Strategy #1-Connect and Redirect   (Surfing Emotional Waves)   Step One    Connect with their Right Brain   Step Two    Redirect with the Left Brain</vt:lpstr>
      <vt:lpstr>Siegel Strategy #2-Name It to Tame It  (Telling Stores to Calm Big Emotions)   One of the best ways to promote higher/   lower brain integration is to help retell    the story of the painful or frightening    experience</vt:lpstr>
      <vt:lpstr>Mental Staircase:  Integrating the Upstairs and  Downstairs  Brains</vt:lpstr>
      <vt:lpstr>Mental Staircase:  Integrating the Upstairs and  Downstairs  Brains  Lower Brain   More primitive     Responsible for Basic Functions such as     breathing, blinking </vt:lpstr>
      <vt:lpstr>Lower Brain   More primitive; Responsible for Basic     Functions such as breathing &amp; blinking   Innate Reactions and impulses like the    Flight or Fight Syndrome    </vt:lpstr>
      <vt:lpstr>Lower Brain   More primitive; Responsible for Basic     Functions such as breathing &amp; blinking   Innate Reactions and impulses like the    Flight or Fight Syndrome   Strong Emotions such as Fear and Anger</vt:lpstr>
      <vt:lpstr>Higher Brain  Where Intricate Mental Processes take Place</vt:lpstr>
      <vt:lpstr>Higher Brain  Where Intricate Mental Processes take Place   Such as:    Thinking    Imagining &amp;    Planning</vt:lpstr>
      <vt:lpstr>Higher Brain  Where Intricate Mental Processes take Place   Such as:    Thinking    Imagining &amp;    Planning     Sound Decision Making     Control Over Emotions and Body     Self Understanding     Empathy     Morality</vt:lpstr>
      <vt:lpstr>While the Downstairs Brain is well developed  Even at Birth</vt:lpstr>
      <vt:lpstr>While the Downstairs Brain is well developed  Even at Birth…The Upstairs Brain isn’t fully  mature until a person reaches their  mid-twenties</vt:lpstr>
      <vt:lpstr>While the Downstairs Brain is well developed  Even at Birth…The Upstairs Brain isn’t fully  mature until a person reaches their  mid-twenties   It is one of the last parts of the Brain     Developed</vt:lpstr>
      <vt:lpstr>While the Downstairs Brain is well developed  Even at Birth…The Upstairs Brain isn’t fully  mature until a person reaches their  mid-twenties   It is one of the last parts of the Brain     Developed    Remains under Massive Construction for the first    Few Years of Life</vt:lpstr>
      <vt:lpstr>While the Downstairs Brain is well developed  Even at Birth…The Upstairs Brain isn’t fully  mature until a person reaches their  mid-twenties   It is one of the last parts of the Brain     Developed    Remains under Massive Construction for the first    Few Years of Life    Under goes extensive remodeling during teen years     that lasts until adulthood</vt:lpstr>
      <vt:lpstr>The Upstairs Brain isn’t fully  mature until a person reaches their  mid-twenties   It is one of the last parts of the Brain     Developed    Remains under Massive Construction for the first    Few Years of Life    Under goes extensive remodeling during teen years     that lasts until adulthood or     Since it is under construction it is not capable of fully     functioning all the time…meaning it cannot be      integrated with the lower brain and/or consistently work     at it’s best         </vt:lpstr>
      <vt:lpstr>Consequently, Children are Prone to getting  “Trapped Downstairs” without access to the  Upstairs Brain</vt:lpstr>
      <vt:lpstr>Consequently, Children are Prone to getting  “Trapped Downstairs” without access to the  Upstairs Brain   Meaning:    Children will “Fly Off the Handle”    Make Poor Decisions &amp;    Show a General Lack of Empathy and    Self-Understanding    </vt:lpstr>
      <vt:lpstr>Amygdala’s Job is to Quickly Process and   Express Emotions</vt:lpstr>
      <vt:lpstr>Amygdala’s Job is to Quickly Process and   Express Emotions   Especially Anger and Fear</vt:lpstr>
      <vt:lpstr>Amygdala’s Job is to Quickly Process and   Express Emotions   Especially Anger and Fear    Remains on Alert for times we      Might be Threatened</vt:lpstr>
      <vt:lpstr>Amygdala’s Job is to Quickly Process and   Express Emotions   Especially Anger and Fear    Remains on Alert for times we     Might be Threatened      For Children, the Amygdala often       Fires Up and Blocks the Stairway      Connecting the Upstairs and Downstairs      Brains</vt:lpstr>
      <vt:lpstr>Best way to ease the Children Through this  Crisis is to Sooth Them and Shift Their  Attention</vt:lpstr>
      <vt:lpstr>Upstairs Temper Tantrum is When the Child Decides to Throw a Fit</vt:lpstr>
      <vt:lpstr>There is No Sense in Talking About  Consequences or Appropriate Behavior when the Child is in the Middle of a Lower Brain Tantrum because that Conversation Requires a Functioning Upstairs Brain that can Listen and Assimilate Information</vt:lpstr>
      <vt:lpstr>Parents First Job has to be to Calm the Amygdala</vt:lpstr>
      <vt:lpstr>Siegel Strategy #3:  Engage, Don’t Enrage   (Appealing to the Upstairs Brain) </vt:lpstr>
      <vt:lpstr>Working with Foster Children </vt:lpstr>
      <vt:lpstr>Working with Foster Children</vt:lpstr>
      <vt:lpstr>Working with Foster Children</vt:lpstr>
      <vt:lpstr>Working with Foster Children</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Working with Foster Children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Foster Children</dc:title>
  <dc:creator>Mark Dittloff</dc:creator>
  <cp:lastModifiedBy>Mark Dittloff</cp:lastModifiedBy>
  <cp:revision>114</cp:revision>
  <dcterms:created xsi:type="dcterms:W3CDTF">2015-02-22T21:22:11Z</dcterms:created>
  <dcterms:modified xsi:type="dcterms:W3CDTF">2015-05-09T21:39:37Z</dcterms:modified>
</cp:coreProperties>
</file>