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62" r:id="rId3"/>
    <p:sldId id="261" r:id="rId4"/>
    <p:sldId id="257" r:id="rId5"/>
    <p:sldId id="268" r:id="rId6"/>
    <p:sldId id="258" r:id="rId7"/>
    <p:sldId id="269" r:id="rId8"/>
    <p:sldId id="259" r:id="rId9"/>
    <p:sldId id="270" r:id="rId10"/>
    <p:sldId id="272" r:id="rId11"/>
    <p:sldId id="357" r:id="rId12"/>
    <p:sldId id="358" r:id="rId13"/>
    <p:sldId id="356" r:id="rId14"/>
    <p:sldId id="267" r:id="rId15"/>
    <p:sldId id="273" r:id="rId16"/>
    <p:sldId id="266" r:id="rId17"/>
    <p:sldId id="274" r:id="rId18"/>
    <p:sldId id="271" r:id="rId19"/>
    <p:sldId id="275" r:id="rId20"/>
    <p:sldId id="265" r:id="rId21"/>
    <p:sldId id="276" r:id="rId22"/>
    <p:sldId id="279" r:id="rId23"/>
    <p:sldId id="359" r:id="rId24"/>
    <p:sldId id="264" r:id="rId25"/>
    <p:sldId id="280" r:id="rId26"/>
    <p:sldId id="277" r:id="rId27"/>
    <p:sldId id="288" r:id="rId28"/>
    <p:sldId id="281" r:id="rId29"/>
    <p:sldId id="287" r:id="rId30"/>
    <p:sldId id="289" r:id="rId31"/>
    <p:sldId id="263" r:id="rId32"/>
    <p:sldId id="286" r:id="rId33"/>
    <p:sldId id="260" r:id="rId34"/>
    <p:sldId id="285" r:id="rId35"/>
    <p:sldId id="296" r:id="rId36"/>
    <p:sldId id="278" r:id="rId37"/>
    <p:sldId id="360" r:id="rId38"/>
    <p:sldId id="297" r:id="rId39"/>
    <p:sldId id="284" r:id="rId40"/>
    <p:sldId id="294" r:id="rId41"/>
    <p:sldId id="298" r:id="rId42"/>
    <p:sldId id="283" r:id="rId43"/>
    <p:sldId id="293" r:id="rId44"/>
    <p:sldId id="299" r:id="rId45"/>
    <p:sldId id="282" r:id="rId46"/>
    <p:sldId id="305" r:id="rId47"/>
    <p:sldId id="361" r:id="rId48"/>
    <p:sldId id="362" r:id="rId49"/>
    <p:sldId id="363" r:id="rId50"/>
    <p:sldId id="364" r:id="rId51"/>
    <p:sldId id="365" r:id="rId52"/>
    <p:sldId id="366" r:id="rId53"/>
    <p:sldId id="367" r:id="rId54"/>
    <p:sldId id="368" r:id="rId55"/>
    <p:sldId id="292" r:id="rId56"/>
    <p:sldId id="304" r:id="rId57"/>
    <p:sldId id="306" r:id="rId58"/>
    <p:sldId id="300" r:id="rId59"/>
    <p:sldId id="303" r:id="rId60"/>
    <p:sldId id="308" r:id="rId61"/>
    <p:sldId id="309" r:id="rId62"/>
    <p:sldId id="310" r:id="rId63"/>
    <p:sldId id="311" r:id="rId64"/>
    <p:sldId id="312" r:id="rId65"/>
    <p:sldId id="307" r:id="rId66"/>
    <p:sldId id="313" r:id="rId67"/>
    <p:sldId id="291" r:id="rId68"/>
    <p:sldId id="302" r:id="rId69"/>
    <p:sldId id="314" r:id="rId70"/>
    <p:sldId id="290" r:id="rId71"/>
    <p:sldId id="315" r:id="rId72"/>
    <p:sldId id="316" r:id="rId73"/>
    <p:sldId id="317" r:id="rId74"/>
    <p:sldId id="332" r:id="rId75"/>
    <p:sldId id="323" r:id="rId76"/>
    <p:sldId id="331" r:id="rId77"/>
    <p:sldId id="337" r:id="rId78"/>
    <p:sldId id="333" r:id="rId79"/>
    <p:sldId id="338" r:id="rId80"/>
    <p:sldId id="318" r:id="rId81"/>
    <p:sldId id="339" r:id="rId82"/>
    <p:sldId id="336" r:id="rId83"/>
    <p:sldId id="342" r:id="rId84"/>
    <p:sldId id="340" r:id="rId85"/>
    <p:sldId id="343" r:id="rId86"/>
    <p:sldId id="335" r:id="rId87"/>
    <p:sldId id="346" r:id="rId88"/>
    <p:sldId id="344" r:id="rId89"/>
    <p:sldId id="347" r:id="rId90"/>
    <p:sldId id="341" r:id="rId91"/>
    <p:sldId id="350" r:id="rId92"/>
    <p:sldId id="348" r:id="rId93"/>
    <p:sldId id="351" r:id="rId94"/>
    <p:sldId id="345" r:id="rId95"/>
    <p:sldId id="352" r:id="rId96"/>
    <p:sldId id="349" r:id="rId97"/>
    <p:sldId id="354" r:id="rId98"/>
    <p:sldId id="355" r:id="rId99"/>
    <p:sldId id="353" r:id="rId100"/>
    <p:sldId id="334" r:id="rId101"/>
    <p:sldId id="330" r:id="rId102"/>
    <p:sldId id="324" r:id="rId103"/>
    <p:sldId id="329" r:id="rId104"/>
    <p:sldId id="319" r:id="rId105"/>
    <p:sldId id="328" r:id="rId106"/>
    <p:sldId id="327" r:id="rId107"/>
    <p:sldId id="326" r:id="rId108"/>
    <p:sldId id="325" r:id="rId109"/>
    <p:sldId id="320" r:id="rId110"/>
    <p:sldId id="321" r:id="rId111"/>
    <p:sldId id="322" r:id="rId112"/>
    <p:sldId id="407" r:id="rId113"/>
    <p:sldId id="408" r:id="rId114"/>
    <p:sldId id="409" r:id="rId115"/>
    <p:sldId id="410" r:id="rId116"/>
    <p:sldId id="389" r:id="rId117"/>
    <p:sldId id="369" r:id="rId118"/>
    <p:sldId id="370" r:id="rId119"/>
    <p:sldId id="371" r:id="rId120"/>
    <p:sldId id="372" r:id="rId121"/>
    <p:sldId id="373" r:id="rId122"/>
    <p:sldId id="374" r:id="rId123"/>
    <p:sldId id="375" r:id="rId124"/>
    <p:sldId id="376" r:id="rId125"/>
    <p:sldId id="411" r:id="rId126"/>
    <p:sldId id="412" r:id="rId127"/>
    <p:sldId id="413" r:id="rId128"/>
    <p:sldId id="377" r:id="rId129"/>
    <p:sldId id="378" r:id="rId130"/>
    <p:sldId id="379" r:id="rId131"/>
    <p:sldId id="380" r:id="rId132"/>
    <p:sldId id="381" r:id="rId133"/>
    <p:sldId id="382" r:id="rId134"/>
    <p:sldId id="383" r:id="rId135"/>
    <p:sldId id="384" r:id="rId136"/>
    <p:sldId id="385" r:id="rId137"/>
    <p:sldId id="386" r:id="rId138"/>
    <p:sldId id="387" r:id="rId139"/>
    <p:sldId id="388" r:id="rId140"/>
    <p:sldId id="391" r:id="rId141"/>
    <p:sldId id="392" r:id="rId142"/>
    <p:sldId id="393" r:id="rId143"/>
    <p:sldId id="394" r:id="rId144"/>
    <p:sldId id="395" r:id="rId145"/>
    <p:sldId id="396" r:id="rId146"/>
    <p:sldId id="397" r:id="rId147"/>
    <p:sldId id="398" r:id="rId148"/>
    <p:sldId id="399" r:id="rId149"/>
    <p:sldId id="400" r:id="rId150"/>
    <p:sldId id="401" r:id="rId151"/>
    <p:sldId id="402" r:id="rId152"/>
    <p:sldId id="403" r:id="rId153"/>
    <p:sldId id="404" r:id="rId154"/>
    <p:sldId id="405" r:id="rId155"/>
    <p:sldId id="406" r:id="rId156"/>
    <p:sldId id="301" r:id="rId15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viewProps" Target="view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theme" Target="theme/theme1.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slide" Target="slides/slide144.xml"/><Relationship Id="rId153" Type="http://schemas.openxmlformats.org/officeDocument/2006/relationships/slide" Target="slides/slide152.xml"/><Relationship Id="rId16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slide" Target="slides/slide155.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6189979-B3C5-4932-97AE-783F2E3F03D9}" type="datetimeFigureOut">
              <a:rPr lang="en-US" smtClean="0"/>
              <a:t>5/9/2015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8C65C0-A45C-4397-B21E-4DEF891890FA}" type="slidenum">
              <a:rPr lang="en-US" smtClean="0"/>
              <a:t>‹#›</a:t>
            </a:fld>
            <a:endParaRPr lang="en-US" dirty="0"/>
          </a:p>
        </p:txBody>
      </p:sp>
    </p:spTree>
    <p:extLst>
      <p:ext uri="{BB962C8B-B14F-4D97-AF65-F5344CB8AC3E}">
        <p14:creationId xmlns:p14="http://schemas.microsoft.com/office/powerpoint/2010/main" val="23719098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189979-B3C5-4932-97AE-783F2E3F03D9}" type="datetimeFigureOut">
              <a:rPr lang="en-US" smtClean="0"/>
              <a:t>5/9/2015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28C65C0-A45C-4397-B21E-4DEF891890FA}" type="slidenum">
              <a:rPr lang="en-US" smtClean="0"/>
              <a:t>‹#›</a:t>
            </a:fld>
            <a:endParaRPr lang="en-US" dirty="0"/>
          </a:p>
        </p:txBody>
      </p:sp>
    </p:spTree>
    <p:extLst>
      <p:ext uri="{BB962C8B-B14F-4D97-AF65-F5344CB8AC3E}">
        <p14:creationId xmlns:p14="http://schemas.microsoft.com/office/powerpoint/2010/main" val="11692298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6189979-B3C5-4932-97AE-783F2E3F03D9}" type="datetimeFigureOut">
              <a:rPr lang="en-US" smtClean="0"/>
              <a:t>5/9/2015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8C65C0-A45C-4397-B21E-4DEF891890FA}" type="slidenum">
              <a:rPr lang="en-US" smtClean="0"/>
              <a:t>‹#›</a:t>
            </a:fld>
            <a:endParaRPr lang="en-US" dirty="0"/>
          </a:p>
        </p:txBody>
      </p:sp>
    </p:spTree>
    <p:extLst>
      <p:ext uri="{BB962C8B-B14F-4D97-AF65-F5344CB8AC3E}">
        <p14:creationId xmlns:p14="http://schemas.microsoft.com/office/powerpoint/2010/main" val="32841950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6189979-B3C5-4932-97AE-783F2E3F03D9}" type="datetimeFigureOut">
              <a:rPr lang="en-US" smtClean="0"/>
              <a:t>5/9/2015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8C65C0-A45C-4397-B21E-4DEF891890FA}" type="slidenum">
              <a:rPr lang="en-US" smtClean="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5456512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6189979-B3C5-4932-97AE-783F2E3F03D9}" type="datetimeFigureOut">
              <a:rPr lang="en-US" smtClean="0"/>
              <a:t>5/9/2015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8C65C0-A45C-4397-B21E-4DEF891890FA}" type="slidenum">
              <a:rPr lang="en-US" smtClean="0"/>
              <a:t>‹#›</a:t>
            </a:fld>
            <a:endParaRPr lang="en-US" dirty="0"/>
          </a:p>
        </p:txBody>
      </p:sp>
    </p:spTree>
    <p:extLst>
      <p:ext uri="{BB962C8B-B14F-4D97-AF65-F5344CB8AC3E}">
        <p14:creationId xmlns:p14="http://schemas.microsoft.com/office/powerpoint/2010/main" val="19633812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6189979-B3C5-4932-97AE-783F2E3F03D9}" type="datetimeFigureOut">
              <a:rPr lang="en-US" smtClean="0"/>
              <a:t>5/9/2015</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8C65C0-A45C-4397-B21E-4DEF891890FA}" type="slidenum">
              <a:rPr lang="en-US" smtClean="0"/>
              <a:t>‹#›</a:t>
            </a:fld>
            <a:endParaRPr lang="en-US" dirty="0"/>
          </a:p>
        </p:txBody>
      </p:sp>
    </p:spTree>
    <p:extLst>
      <p:ext uri="{BB962C8B-B14F-4D97-AF65-F5344CB8AC3E}">
        <p14:creationId xmlns:p14="http://schemas.microsoft.com/office/powerpoint/2010/main" val="31522709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6189979-B3C5-4932-97AE-783F2E3F03D9}" type="datetimeFigureOut">
              <a:rPr lang="en-US" smtClean="0"/>
              <a:t>5/9/2015</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8C65C0-A45C-4397-B21E-4DEF891890FA}" type="slidenum">
              <a:rPr lang="en-US" smtClean="0"/>
              <a:t>‹#›</a:t>
            </a:fld>
            <a:endParaRPr lang="en-US" dirty="0"/>
          </a:p>
        </p:txBody>
      </p:sp>
    </p:spTree>
    <p:extLst>
      <p:ext uri="{BB962C8B-B14F-4D97-AF65-F5344CB8AC3E}">
        <p14:creationId xmlns:p14="http://schemas.microsoft.com/office/powerpoint/2010/main" val="31049293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6189979-B3C5-4932-97AE-783F2E3F03D9}" type="datetimeFigureOut">
              <a:rPr lang="en-US" smtClean="0"/>
              <a:t>5/9/2015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8C65C0-A45C-4397-B21E-4DEF891890FA}" type="slidenum">
              <a:rPr lang="en-US" smtClean="0"/>
              <a:t>‹#›</a:t>
            </a:fld>
            <a:endParaRPr lang="en-US" dirty="0"/>
          </a:p>
        </p:txBody>
      </p:sp>
    </p:spTree>
    <p:extLst>
      <p:ext uri="{BB962C8B-B14F-4D97-AF65-F5344CB8AC3E}">
        <p14:creationId xmlns:p14="http://schemas.microsoft.com/office/powerpoint/2010/main" val="15130799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6189979-B3C5-4932-97AE-783F2E3F03D9}" type="datetimeFigureOut">
              <a:rPr lang="en-US" smtClean="0"/>
              <a:t>5/9/2015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8C65C0-A45C-4397-B21E-4DEF891890FA}" type="slidenum">
              <a:rPr lang="en-US" smtClean="0"/>
              <a:t>‹#›</a:t>
            </a:fld>
            <a:endParaRPr lang="en-US" dirty="0"/>
          </a:p>
        </p:txBody>
      </p:sp>
    </p:spTree>
    <p:extLst>
      <p:ext uri="{BB962C8B-B14F-4D97-AF65-F5344CB8AC3E}">
        <p14:creationId xmlns:p14="http://schemas.microsoft.com/office/powerpoint/2010/main" val="21149485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46189979-B3C5-4932-97AE-783F2E3F03D9}" type="datetimeFigureOut">
              <a:rPr lang="en-US" smtClean="0"/>
              <a:t>5/9/2015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8C65C0-A45C-4397-B21E-4DEF891890FA}" type="slidenum">
              <a:rPr lang="en-US" smtClean="0"/>
              <a:t>‹#›</a:t>
            </a:fld>
            <a:endParaRPr lang="en-US" dirty="0"/>
          </a:p>
        </p:txBody>
      </p:sp>
    </p:spTree>
    <p:extLst>
      <p:ext uri="{BB962C8B-B14F-4D97-AF65-F5344CB8AC3E}">
        <p14:creationId xmlns:p14="http://schemas.microsoft.com/office/powerpoint/2010/main" val="27346939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6189979-B3C5-4932-97AE-783F2E3F03D9}" type="datetimeFigureOut">
              <a:rPr lang="en-US" smtClean="0"/>
              <a:t>5/9/2015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8C65C0-A45C-4397-B21E-4DEF891890FA}" type="slidenum">
              <a:rPr lang="en-US" smtClean="0"/>
              <a:t>‹#›</a:t>
            </a:fld>
            <a:endParaRPr lang="en-US" dirty="0"/>
          </a:p>
        </p:txBody>
      </p:sp>
    </p:spTree>
    <p:extLst>
      <p:ext uri="{BB962C8B-B14F-4D97-AF65-F5344CB8AC3E}">
        <p14:creationId xmlns:p14="http://schemas.microsoft.com/office/powerpoint/2010/main" val="22541369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6189979-B3C5-4932-97AE-783F2E3F03D9}" type="datetimeFigureOut">
              <a:rPr lang="en-US" smtClean="0"/>
              <a:t>5/9/2015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28C65C0-A45C-4397-B21E-4DEF891890FA}" type="slidenum">
              <a:rPr lang="en-US" smtClean="0"/>
              <a:t>‹#›</a:t>
            </a:fld>
            <a:endParaRPr lang="en-US" dirty="0"/>
          </a:p>
        </p:txBody>
      </p:sp>
    </p:spTree>
    <p:extLst>
      <p:ext uri="{BB962C8B-B14F-4D97-AF65-F5344CB8AC3E}">
        <p14:creationId xmlns:p14="http://schemas.microsoft.com/office/powerpoint/2010/main" val="9220012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6189979-B3C5-4932-97AE-783F2E3F03D9}" type="datetimeFigureOut">
              <a:rPr lang="en-US" smtClean="0"/>
              <a:t>5/9/2015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28C65C0-A45C-4397-B21E-4DEF891890FA}" type="slidenum">
              <a:rPr lang="en-US" smtClean="0"/>
              <a:t>‹#›</a:t>
            </a:fld>
            <a:endParaRPr lang="en-US" dirty="0"/>
          </a:p>
        </p:txBody>
      </p:sp>
    </p:spTree>
    <p:extLst>
      <p:ext uri="{BB962C8B-B14F-4D97-AF65-F5344CB8AC3E}">
        <p14:creationId xmlns:p14="http://schemas.microsoft.com/office/powerpoint/2010/main" val="36573569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46189979-B3C5-4932-97AE-783F2E3F03D9}" type="datetimeFigureOut">
              <a:rPr lang="en-US" smtClean="0"/>
              <a:t>5/9/2015</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B28C65C0-A45C-4397-B21E-4DEF891890FA}" type="slidenum">
              <a:rPr lang="en-US" smtClean="0"/>
              <a:t>‹#›</a:t>
            </a:fld>
            <a:endParaRPr lang="en-US" dirty="0"/>
          </a:p>
        </p:txBody>
      </p:sp>
    </p:spTree>
    <p:extLst>
      <p:ext uri="{BB962C8B-B14F-4D97-AF65-F5344CB8AC3E}">
        <p14:creationId xmlns:p14="http://schemas.microsoft.com/office/powerpoint/2010/main" val="4371186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6189979-B3C5-4932-97AE-783F2E3F03D9}" type="datetimeFigureOut">
              <a:rPr lang="en-US" smtClean="0"/>
              <a:t>5/9/2015</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B28C65C0-A45C-4397-B21E-4DEF891890FA}" type="slidenum">
              <a:rPr lang="en-US" smtClean="0"/>
              <a:t>‹#›</a:t>
            </a:fld>
            <a:endParaRPr lang="en-US" dirty="0"/>
          </a:p>
        </p:txBody>
      </p:sp>
    </p:spTree>
    <p:extLst>
      <p:ext uri="{BB962C8B-B14F-4D97-AF65-F5344CB8AC3E}">
        <p14:creationId xmlns:p14="http://schemas.microsoft.com/office/powerpoint/2010/main" val="1355651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46189979-B3C5-4932-97AE-783F2E3F03D9}" type="datetimeFigureOut">
              <a:rPr lang="en-US" smtClean="0"/>
              <a:t>5/9/2015</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B28C65C0-A45C-4397-B21E-4DEF891890FA}" type="slidenum">
              <a:rPr lang="en-US" smtClean="0"/>
              <a:t>‹#›</a:t>
            </a:fld>
            <a:endParaRPr lang="en-US" dirty="0"/>
          </a:p>
        </p:txBody>
      </p:sp>
    </p:spTree>
    <p:extLst>
      <p:ext uri="{BB962C8B-B14F-4D97-AF65-F5344CB8AC3E}">
        <p14:creationId xmlns:p14="http://schemas.microsoft.com/office/powerpoint/2010/main" val="22203730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189979-B3C5-4932-97AE-783F2E3F03D9}" type="datetimeFigureOut">
              <a:rPr lang="en-US" smtClean="0"/>
              <a:t>5/9/2015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28C65C0-A45C-4397-B21E-4DEF891890FA}" type="slidenum">
              <a:rPr lang="en-US" smtClean="0"/>
              <a:t>‹#›</a:t>
            </a:fld>
            <a:endParaRPr lang="en-US" dirty="0"/>
          </a:p>
        </p:txBody>
      </p:sp>
    </p:spTree>
    <p:extLst>
      <p:ext uri="{BB962C8B-B14F-4D97-AF65-F5344CB8AC3E}">
        <p14:creationId xmlns:p14="http://schemas.microsoft.com/office/powerpoint/2010/main" val="34927462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6189979-B3C5-4932-97AE-783F2E3F03D9}" type="datetimeFigureOut">
              <a:rPr lang="en-US" smtClean="0"/>
              <a:t>5/9/2015</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B28C65C0-A45C-4397-B21E-4DEF891890FA}" type="slidenum">
              <a:rPr lang="en-US" smtClean="0"/>
              <a:t>‹#›</a:t>
            </a:fld>
            <a:endParaRPr lang="en-US" dirty="0"/>
          </a:p>
        </p:txBody>
      </p:sp>
    </p:spTree>
    <p:extLst>
      <p:ext uri="{BB962C8B-B14F-4D97-AF65-F5344CB8AC3E}">
        <p14:creationId xmlns:p14="http://schemas.microsoft.com/office/powerpoint/2010/main" val="4213565853"/>
      </p:ext>
    </p:extLst>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 id="2147483744" r:id="rId12"/>
    <p:sldLayoutId id="2147483745" r:id="rId13"/>
    <p:sldLayoutId id="2147483746" r:id="rId14"/>
    <p:sldLayoutId id="2147483747" r:id="rId15"/>
    <p:sldLayoutId id="2147483748" r:id="rId16"/>
    <p:sldLayoutId id="2147483749"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bwMode="blackGray">
          <a:xfrm>
            <a:off x="1296622" y="1609858"/>
            <a:ext cx="8825658" cy="4059421"/>
          </a:xfrm>
        </p:spPr>
        <p:txBody>
          <a:bodyPr wrap="none" anchor="t" anchorCtr="0"/>
          <a:lstStyle/>
          <a:p>
            <a:pPr algn="ctr"/>
            <a:r>
              <a:rPr lang="en-US" sz="4000" dirty="0" smtClean="0"/>
              <a:t/>
            </a:r>
            <a:br>
              <a:rPr lang="en-US" sz="4000" dirty="0" smtClean="0"/>
            </a:br>
            <a:r>
              <a:rPr lang="en-US" sz="4000" dirty="0" smtClean="0">
                <a:latin typeface="Times New Roman" panose="02020603050405020304" pitchFamily="18" charset="0"/>
                <a:cs typeface="Times New Roman" panose="02020603050405020304" pitchFamily="18" charset="0"/>
              </a:rPr>
              <a:t>By</a:t>
            </a:r>
            <a:r>
              <a:rPr lang="en-US" sz="4000" dirty="0">
                <a:latin typeface="Times New Roman" panose="02020603050405020304" pitchFamily="18" charset="0"/>
                <a:cs typeface="Times New Roman" panose="02020603050405020304" pitchFamily="18" charset="0"/>
              </a:rPr>
              <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Mark Dittloff, </a:t>
            </a:r>
            <a:r>
              <a:rPr lang="en-US" sz="4000" dirty="0" smtClean="0">
                <a:latin typeface="Times New Roman" panose="02020603050405020304" pitchFamily="18" charset="0"/>
                <a:cs typeface="Times New Roman" panose="02020603050405020304" pitchFamily="18" charset="0"/>
              </a:rPr>
              <a:t>MS, </a:t>
            </a:r>
            <a:r>
              <a:rPr lang="en-US" sz="4000" dirty="0">
                <a:latin typeface="Times New Roman" panose="02020603050405020304" pitchFamily="18" charset="0"/>
                <a:cs typeface="Times New Roman" panose="02020603050405020304" pitchFamily="18" charset="0"/>
              </a:rPr>
              <a:t>LPC, LSOT</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At the</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Counseling Center of Denton</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r>
              <a:rPr lang="en-US" dirty="0"/>
              <a:t/>
            </a:r>
            <a:br>
              <a:rPr lang="en-US" dirty="0"/>
            </a:br>
            <a:r>
              <a:rPr lang="en-US" dirty="0" smtClean="0"/>
              <a:t/>
            </a:r>
            <a:br>
              <a:rPr lang="en-US" dirty="0" smtClean="0"/>
            </a:br>
            <a:endParaRPr lang="en-US" dirty="0"/>
          </a:p>
        </p:txBody>
      </p:sp>
      <p:sp>
        <p:nvSpPr>
          <p:cNvPr id="3" name="Subtitle 2"/>
          <p:cNvSpPr>
            <a:spLocks noGrp="1"/>
          </p:cNvSpPr>
          <p:nvPr>
            <p:ph type="subTitle" idx="1"/>
          </p:nvPr>
        </p:nvSpPr>
        <p:spPr>
          <a:xfrm>
            <a:off x="1154955" y="708338"/>
            <a:ext cx="8825658" cy="901521"/>
          </a:xfrm>
        </p:spPr>
        <p:txBody>
          <a:bodyPr>
            <a:normAutofit/>
          </a:bodyPr>
          <a:lstStyle/>
          <a:p>
            <a:pPr algn="ctr"/>
            <a:r>
              <a:rPr lang="en-US" sz="3600" dirty="0" smtClean="0">
                <a:latin typeface="Times New Roman" panose="02020603050405020304" pitchFamily="18" charset="0"/>
                <a:cs typeface="Times New Roman" panose="02020603050405020304" pitchFamily="18" charset="0"/>
              </a:rPr>
              <a:t>Working with Foster Children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567263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ctrTitle"/>
          </p:nvPr>
        </p:nvSpPr>
        <p:spPr>
          <a:xfrm>
            <a:off x="1554199" y="1609859"/>
            <a:ext cx="8825658" cy="4059421"/>
          </a:xfrm>
        </p:spPr>
        <p:txBody>
          <a:bodyPr wrap="none" anchor="t" anchorCtr="0"/>
          <a:lstStyle/>
          <a:p>
            <a:r>
              <a:rPr lang="en-US" sz="4000" dirty="0">
                <a:latin typeface="Times New Roman" panose="02020603050405020304" pitchFamily="18" charset="0"/>
                <a:cs typeface="Times New Roman" panose="02020603050405020304" pitchFamily="18" charset="0"/>
              </a:rPr>
              <a:t>Abuse</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Emotional</a:t>
            </a:r>
            <a:br>
              <a:rPr lang="en-US" sz="4000" dirty="0" smtClean="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  Verbal</a:t>
            </a:r>
            <a:endParaRPr lang="en-US" sz="40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154955" y="708338"/>
            <a:ext cx="8825658" cy="901521"/>
          </a:xfrm>
        </p:spPr>
        <p:txBody>
          <a:bodyPr>
            <a:normAutofit/>
          </a:bodyPr>
          <a:lstStyle/>
          <a:p>
            <a:pPr algn="ctr"/>
            <a:r>
              <a:rPr lang="en-US" sz="3600" dirty="0" smtClean="0">
                <a:latin typeface="Times New Roman" panose="02020603050405020304" pitchFamily="18" charset="0"/>
                <a:cs typeface="Times New Roman" panose="02020603050405020304" pitchFamily="18" charset="0"/>
              </a:rPr>
              <a:t>Working with Foster Children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2569762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6622" y="1609858"/>
            <a:ext cx="8825658" cy="4059421"/>
          </a:xfrm>
        </p:spPr>
        <p:txBody>
          <a:bodyPr wrap="none" anchor="t" anchorCtr="0"/>
          <a:lstStyle/>
          <a:p>
            <a:r>
              <a:rPr lang="en-US" sz="2000" dirty="0" smtClean="0">
                <a:latin typeface="Times New Roman" panose="02020603050405020304" pitchFamily="18" charset="0"/>
                <a:cs typeface="Times New Roman" panose="02020603050405020304" pitchFamily="18" charset="0"/>
              </a:rPr>
              <a:t>The </a:t>
            </a:r>
            <a:r>
              <a:rPr lang="en-US" sz="2000" dirty="0">
                <a:latin typeface="Times New Roman" panose="02020603050405020304" pitchFamily="18" charset="0"/>
                <a:cs typeface="Times New Roman" panose="02020603050405020304" pitchFamily="18" charset="0"/>
              </a:rPr>
              <a:t>Upstairs Brain isn’t </a:t>
            </a:r>
            <a:r>
              <a:rPr lang="en-US" sz="2000" dirty="0" smtClean="0">
                <a:latin typeface="Times New Roman" panose="02020603050405020304" pitchFamily="18" charset="0"/>
                <a:cs typeface="Times New Roman" panose="02020603050405020304" pitchFamily="18" charset="0"/>
              </a:rPr>
              <a:t>fully </a:t>
            </a:r>
            <a:r>
              <a:rPr lang="en-US" sz="2000" dirty="0">
                <a:latin typeface="Times New Roman" panose="02020603050405020304" pitchFamily="18" charset="0"/>
                <a:cs typeface="Times New Roman" panose="02020603050405020304" pitchFamily="18" charset="0"/>
              </a:rPr>
              <a:t>	mature until a person reaches their</a:t>
            </a:r>
            <a:br>
              <a:rPr lang="en-US" sz="2000"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	mid-twenties</a:t>
            </a:r>
            <a:br>
              <a:rPr lang="en-US" sz="2000"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		It is one of the last parts of the Brain 	</a:t>
            </a:r>
            <a:br>
              <a:rPr lang="en-US" sz="2000"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		Developed</a:t>
            </a:r>
            <a:br>
              <a:rPr lang="en-US" sz="2000"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			Remains under Massive Construction for the first</a:t>
            </a:r>
            <a:br>
              <a:rPr lang="en-US" sz="2000"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			Few Years of Life</a:t>
            </a:r>
            <a:br>
              <a:rPr lang="en-US" sz="2000"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			Under goes extensive remodeling during teen years </a:t>
            </a:r>
            <a:br>
              <a:rPr lang="en-US" sz="2000"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			that lasts until </a:t>
            </a:r>
            <a:r>
              <a:rPr lang="en-US" sz="2000" dirty="0" smtClean="0">
                <a:latin typeface="Times New Roman" panose="02020603050405020304" pitchFamily="18" charset="0"/>
                <a:cs typeface="Times New Roman" panose="02020603050405020304" pitchFamily="18" charset="0"/>
              </a:rPr>
              <a:t>adulthood or</a:t>
            </a:r>
            <a:r>
              <a:rPr lang="en-US" sz="2000" dirty="0" smtClean="0">
                <a:latin typeface="Times New Roman" panose="02020603050405020304" pitchFamily="18" charset="0"/>
                <a:cs typeface="Times New Roman" panose="02020603050405020304" pitchFamily="18" charset="0"/>
              </a:rPr>
              <a:t/>
            </a:r>
            <a:br>
              <a:rPr lang="en-US" sz="2000" dirty="0" smtClean="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			</a:t>
            </a:r>
            <a:r>
              <a:rPr lang="en-US" sz="2000" b="1" i="1" dirty="0" smtClean="0">
                <a:latin typeface="Times New Roman" panose="02020603050405020304" pitchFamily="18" charset="0"/>
                <a:cs typeface="Times New Roman" panose="02020603050405020304" pitchFamily="18" charset="0"/>
              </a:rPr>
              <a:t>Since it is under construction it is not capable of fully</a:t>
            </a:r>
            <a:br>
              <a:rPr lang="en-US" sz="2000" b="1" i="1" dirty="0" smtClean="0">
                <a:latin typeface="Times New Roman" panose="02020603050405020304" pitchFamily="18" charset="0"/>
                <a:cs typeface="Times New Roman" panose="02020603050405020304" pitchFamily="18" charset="0"/>
              </a:rPr>
            </a:br>
            <a:r>
              <a:rPr lang="en-US" sz="2000" i="1" dirty="0">
                <a:latin typeface="Times New Roman" panose="02020603050405020304" pitchFamily="18" charset="0"/>
                <a:cs typeface="Times New Roman" panose="02020603050405020304" pitchFamily="18" charset="0"/>
              </a:rPr>
              <a:t>	</a:t>
            </a:r>
            <a:r>
              <a:rPr lang="en-US" sz="2000" i="1" dirty="0" smtClean="0">
                <a:latin typeface="Times New Roman" panose="02020603050405020304" pitchFamily="18" charset="0"/>
                <a:cs typeface="Times New Roman" panose="02020603050405020304" pitchFamily="18" charset="0"/>
              </a:rPr>
              <a:t>			</a:t>
            </a:r>
            <a:r>
              <a:rPr lang="en-US" sz="2000" b="1" i="1" dirty="0" smtClean="0">
                <a:latin typeface="Times New Roman" panose="02020603050405020304" pitchFamily="18" charset="0"/>
                <a:cs typeface="Times New Roman" panose="02020603050405020304" pitchFamily="18" charset="0"/>
              </a:rPr>
              <a:t>functioning all the time…meaning it cannot be	</a:t>
            </a:r>
            <a:br>
              <a:rPr lang="en-US" sz="2000" b="1" i="1" dirty="0" smtClean="0">
                <a:latin typeface="Times New Roman" panose="02020603050405020304" pitchFamily="18" charset="0"/>
                <a:cs typeface="Times New Roman" panose="02020603050405020304" pitchFamily="18" charset="0"/>
              </a:rPr>
            </a:br>
            <a:r>
              <a:rPr lang="en-US" sz="2000" b="1" i="1" dirty="0">
                <a:latin typeface="Times New Roman" panose="02020603050405020304" pitchFamily="18" charset="0"/>
                <a:cs typeface="Times New Roman" panose="02020603050405020304" pitchFamily="18" charset="0"/>
              </a:rPr>
              <a:t>	</a:t>
            </a:r>
            <a:r>
              <a:rPr lang="en-US" sz="2000" b="1" i="1" dirty="0" smtClean="0">
                <a:latin typeface="Times New Roman" panose="02020603050405020304" pitchFamily="18" charset="0"/>
                <a:cs typeface="Times New Roman" panose="02020603050405020304" pitchFamily="18" charset="0"/>
              </a:rPr>
              <a:t>			</a:t>
            </a:r>
            <a:r>
              <a:rPr lang="en-US" sz="2000" b="1" i="1" dirty="0" smtClean="0">
                <a:latin typeface="Times New Roman" panose="02020603050405020304" pitchFamily="18" charset="0"/>
                <a:cs typeface="Times New Roman" panose="02020603050405020304" pitchFamily="18" charset="0"/>
              </a:rPr>
              <a:t>integrated </a:t>
            </a:r>
            <a:r>
              <a:rPr lang="en-US" sz="2000" b="1" i="1" dirty="0" smtClean="0">
                <a:latin typeface="Times New Roman" panose="02020603050405020304" pitchFamily="18" charset="0"/>
                <a:cs typeface="Times New Roman" panose="02020603050405020304" pitchFamily="18" charset="0"/>
              </a:rPr>
              <a:t>with the lower brain and/or consistently work</a:t>
            </a:r>
            <a:br>
              <a:rPr lang="en-US" sz="2000" b="1" i="1" dirty="0" smtClean="0">
                <a:latin typeface="Times New Roman" panose="02020603050405020304" pitchFamily="18" charset="0"/>
                <a:cs typeface="Times New Roman" panose="02020603050405020304" pitchFamily="18" charset="0"/>
              </a:rPr>
            </a:br>
            <a:r>
              <a:rPr lang="en-US" sz="2000" b="1" i="1" dirty="0">
                <a:latin typeface="Times New Roman" panose="02020603050405020304" pitchFamily="18" charset="0"/>
                <a:cs typeface="Times New Roman" panose="02020603050405020304" pitchFamily="18" charset="0"/>
              </a:rPr>
              <a:t>	</a:t>
            </a:r>
            <a:r>
              <a:rPr lang="en-US" sz="2000" b="1" i="1" dirty="0" smtClean="0">
                <a:latin typeface="Times New Roman" panose="02020603050405020304" pitchFamily="18" charset="0"/>
                <a:cs typeface="Times New Roman" panose="02020603050405020304" pitchFamily="18" charset="0"/>
              </a:rPr>
              <a:t>			at it’s best</a:t>
            </a:r>
            <a:r>
              <a:rPr lang="en-US" sz="2400" dirty="0" smtClean="0">
                <a:latin typeface="Times New Roman" panose="02020603050405020304" pitchFamily="18" charset="0"/>
                <a:cs typeface="Times New Roman" panose="02020603050405020304" pitchFamily="18" charset="0"/>
              </a:rPr>
              <a:t>		 </a:t>
            </a:r>
            <a:br>
              <a:rPr lang="en-US" sz="2400" dirty="0" smtClean="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a:t>
            </a:r>
            <a:br>
              <a:rPr lang="en-US" sz="2400" dirty="0" smtClean="0">
                <a:latin typeface="Times New Roman" panose="02020603050405020304" pitchFamily="18" charset="0"/>
                <a:cs typeface="Times New Roman" panose="02020603050405020304" pitchFamily="18" charset="0"/>
              </a:rPr>
            </a:br>
            <a:endParaRPr lang="en-US" sz="24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154955" y="708338"/>
            <a:ext cx="8825658" cy="901521"/>
          </a:xfrm>
        </p:spPr>
        <p:txBody>
          <a:bodyPr>
            <a:normAutofit/>
          </a:bodyPr>
          <a:lstStyle/>
          <a:p>
            <a:pPr algn="ctr"/>
            <a:r>
              <a:rPr lang="en-US" sz="3600" dirty="0" smtClean="0">
                <a:latin typeface="Times New Roman" panose="02020603050405020304" pitchFamily="18" charset="0"/>
                <a:cs typeface="Times New Roman" panose="02020603050405020304" pitchFamily="18" charset="0"/>
              </a:rPr>
              <a:t>Working with Foster Children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33023054"/>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6622" y="1609858"/>
            <a:ext cx="8825658" cy="4059421"/>
          </a:xfrm>
        </p:spPr>
        <p:txBody>
          <a:bodyPr wrap="none" anchor="t" anchorCtr="0"/>
          <a:lstStyle/>
          <a:p>
            <a:r>
              <a:rPr lang="en-US" sz="3600" dirty="0" smtClean="0">
                <a:latin typeface="Times New Roman" panose="02020603050405020304" pitchFamily="18" charset="0"/>
                <a:cs typeface="Times New Roman" panose="02020603050405020304" pitchFamily="18" charset="0"/>
              </a:rPr>
              <a:t>Consequently, Children are Prone to getting</a:t>
            </a:r>
            <a:br>
              <a:rPr lang="en-US" sz="3600" dirty="0" smtClean="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“Trapped Downstairs” without access to the</a:t>
            </a:r>
            <a:br>
              <a:rPr lang="en-US" sz="3600" dirty="0" smtClean="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Upstairs Brain</a:t>
            </a:r>
            <a:endParaRPr lang="en-US" sz="36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154955" y="708338"/>
            <a:ext cx="8825658" cy="901521"/>
          </a:xfrm>
        </p:spPr>
        <p:txBody>
          <a:bodyPr>
            <a:normAutofit/>
          </a:bodyPr>
          <a:lstStyle/>
          <a:p>
            <a:pPr algn="ctr"/>
            <a:r>
              <a:rPr lang="en-US" sz="3600" dirty="0" smtClean="0">
                <a:latin typeface="Times New Roman" panose="02020603050405020304" pitchFamily="18" charset="0"/>
                <a:cs typeface="Times New Roman" panose="02020603050405020304" pitchFamily="18" charset="0"/>
              </a:rPr>
              <a:t>Working with Foster Children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62149705"/>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6622" y="1609858"/>
            <a:ext cx="8825658" cy="4059421"/>
          </a:xfrm>
        </p:spPr>
        <p:txBody>
          <a:bodyPr wrap="none" anchor="t" anchorCtr="0"/>
          <a:lstStyle/>
          <a:p>
            <a:r>
              <a:rPr lang="en-US" sz="3200" dirty="0">
                <a:latin typeface="Times New Roman" panose="02020603050405020304" pitchFamily="18" charset="0"/>
                <a:cs typeface="Times New Roman" panose="02020603050405020304" pitchFamily="18" charset="0"/>
              </a:rPr>
              <a:t>Consequently, Children are Prone to getting</a:t>
            </a: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	“Trapped Downstairs” without access to the</a:t>
            </a: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	Upstairs </a:t>
            </a:r>
            <a:r>
              <a:rPr lang="en-US" sz="3200" dirty="0" smtClean="0">
                <a:latin typeface="Times New Roman" panose="02020603050405020304" pitchFamily="18" charset="0"/>
                <a:cs typeface="Times New Roman" panose="02020603050405020304" pitchFamily="18" charset="0"/>
              </a:rPr>
              <a:t>Brain</a:t>
            </a:r>
            <a:br>
              <a:rPr lang="en-US" sz="3200" dirty="0" smtClean="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cs typeface="Times New Roman" panose="02020603050405020304" pitchFamily="18" charset="0"/>
              </a:rPr>
              <a:t>	Meaning:</a:t>
            </a:r>
            <a:br>
              <a:rPr lang="en-US" sz="3200" dirty="0" smtClean="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cs typeface="Times New Roman" panose="02020603050405020304" pitchFamily="18" charset="0"/>
              </a:rPr>
              <a:t>		Children will “Fly Off the Handle”</a:t>
            </a:r>
            <a:br>
              <a:rPr lang="en-US" sz="3200" dirty="0" smtClean="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cs typeface="Times New Roman" panose="02020603050405020304" pitchFamily="18" charset="0"/>
              </a:rPr>
              <a:t>		Make Poor Decisions &amp;</a:t>
            </a:r>
            <a:br>
              <a:rPr lang="en-US" sz="3200" dirty="0" smtClean="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cs typeface="Times New Roman" panose="02020603050405020304" pitchFamily="18" charset="0"/>
              </a:rPr>
              <a:t>		Show a General Lack of Empathy and</a:t>
            </a:r>
            <a:br>
              <a:rPr lang="en-US" sz="3200" dirty="0" smtClean="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cs typeface="Times New Roman" panose="02020603050405020304" pitchFamily="18" charset="0"/>
              </a:rPr>
              <a:t>		Self-Understanding</a:t>
            </a:r>
            <a:br>
              <a:rPr lang="en-US" sz="3200" dirty="0" smtClean="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		</a:t>
            </a:r>
            <a:endParaRPr lang="en-US" sz="36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154955" y="708338"/>
            <a:ext cx="8825658" cy="901521"/>
          </a:xfrm>
        </p:spPr>
        <p:txBody>
          <a:bodyPr>
            <a:normAutofit/>
          </a:bodyPr>
          <a:lstStyle/>
          <a:p>
            <a:pPr algn="ctr"/>
            <a:r>
              <a:rPr lang="en-US" sz="3600" dirty="0" smtClean="0">
                <a:latin typeface="Times New Roman" panose="02020603050405020304" pitchFamily="18" charset="0"/>
                <a:cs typeface="Times New Roman" panose="02020603050405020304" pitchFamily="18" charset="0"/>
              </a:rPr>
              <a:t>Working with Foster Chil</a:t>
            </a:r>
            <a:r>
              <a:rPr lang="en-US" sz="3600" dirty="0" smtClean="0">
                <a:latin typeface="+mj-lt"/>
              </a:rPr>
              <a:t>dren</a:t>
            </a:r>
            <a:endParaRPr lang="en-US" sz="3600" dirty="0">
              <a:latin typeface="+mj-lt"/>
            </a:endParaRPr>
          </a:p>
        </p:txBody>
      </p:sp>
    </p:spTree>
    <p:extLst>
      <p:ext uri="{BB962C8B-B14F-4D97-AF65-F5344CB8AC3E}">
        <p14:creationId xmlns:p14="http://schemas.microsoft.com/office/powerpoint/2010/main" val="4022989785"/>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6622" y="1609858"/>
            <a:ext cx="8825658" cy="4059421"/>
          </a:xfrm>
        </p:spPr>
        <p:txBody>
          <a:bodyPr wrap="none" anchor="t" anchorCtr="0"/>
          <a:lstStyle/>
          <a:p>
            <a:r>
              <a:rPr lang="en-US" sz="3600" dirty="0" smtClean="0">
                <a:latin typeface="Times New Roman" panose="02020603050405020304" pitchFamily="18" charset="0"/>
                <a:cs typeface="Times New Roman" panose="02020603050405020304" pitchFamily="18" charset="0"/>
              </a:rPr>
              <a:t>Amygdala’s Job is to Quickly Process and </a:t>
            </a:r>
            <a:br>
              <a:rPr lang="en-US" sz="3600" dirty="0" smtClean="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Express Emotions</a:t>
            </a:r>
            <a:endParaRPr lang="en-US" sz="36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154955" y="708338"/>
            <a:ext cx="8825658" cy="901521"/>
          </a:xfrm>
        </p:spPr>
        <p:txBody>
          <a:bodyPr>
            <a:normAutofit/>
          </a:bodyPr>
          <a:lstStyle/>
          <a:p>
            <a:pPr algn="ctr"/>
            <a:r>
              <a:rPr lang="en-US" sz="3600" dirty="0" smtClean="0">
                <a:latin typeface="Times New Roman" panose="02020603050405020304" pitchFamily="18" charset="0"/>
                <a:cs typeface="Times New Roman" panose="02020603050405020304" pitchFamily="18" charset="0"/>
              </a:rPr>
              <a:t>Working with Foster Children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92407978"/>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6622" y="1609858"/>
            <a:ext cx="8825658" cy="4059421"/>
          </a:xfrm>
        </p:spPr>
        <p:txBody>
          <a:bodyPr wrap="none" anchor="t" anchorCtr="0"/>
          <a:lstStyle/>
          <a:p>
            <a:r>
              <a:rPr lang="en-US" sz="3600" dirty="0">
                <a:latin typeface="Times New Roman" panose="02020603050405020304" pitchFamily="18" charset="0"/>
                <a:cs typeface="Times New Roman" panose="02020603050405020304" pitchFamily="18" charset="0"/>
              </a:rPr>
              <a:t>Amygdala’s Job is to Quickly Process and </a:t>
            </a:r>
            <a:br>
              <a:rPr lang="en-US" sz="3600" dirty="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Express </a:t>
            </a:r>
            <a:r>
              <a:rPr lang="en-US" sz="3600" dirty="0" smtClean="0">
                <a:latin typeface="Times New Roman" panose="02020603050405020304" pitchFamily="18" charset="0"/>
                <a:cs typeface="Times New Roman" panose="02020603050405020304" pitchFamily="18" charset="0"/>
              </a:rPr>
              <a:t>Emotions</a:t>
            </a:r>
            <a:br>
              <a:rPr lang="en-US" sz="3600" dirty="0" smtClean="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	Especially Anger and Fear</a:t>
            </a:r>
            <a:endParaRPr lang="en-US" sz="36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154955" y="708338"/>
            <a:ext cx="8825658" cy="901521"/>
          </a:xfrm>
        </p:spPr>
        <p:txBody>
          <a:bodyPr>
            <a:normAutofit/>
          </a:bodyPr>
          <a:lstStyle/>
          <a:p>
            <a:pPr algn="ctr"/>
            <a:r>
              <a:rPr lang="en-US" sz="3600" dirty="0" smtClean="0">
                <a:latin typeface="Times New Roman" panose="02020603050405020304" pitchFamily="18" charset="0"/>
                <a:cs typeface="Times New Roman" panose="02020603050405020304" pitchFamily="18" charset="0"/>
              </a:rPr>
              <a:t>Working with Foster Children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2123989"/>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6622" y="1609858"/>
            <a:ext cx="8825658" cy="4059421"/>
          </a:xfrm>
        </p:spPr>
        <p:txBody>
          <a:bodyPr wrap="none" anchor="t" anchorCtr="0"/>
          <a:lstStyle/>
          <a:p>
            <a:r>
              <a:rPr lang="en-US" sz="3600" dirty="0">
                <a:latin typeface="Times New Roman" panose="02020603050405020304" pitchFamily="18" charset="0"/>
                <a:cs typeface="Times New Roman" panose="02020603050405020304" pitchFamily="18" charset="0"/>
              </a:rPr>
              <a:t>Amygdala’s Job is to Quickly Process and </a:t>
            </a:r>
            <a:br>
              <a:rPr lang="en-US" sz="3600" dirty="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Express Emotions</a:t>
            </a:r>
            <a:br>
              <a:rPr lang="en-US" sz="3600" dirty="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Especially Anger and </a:t>
            </a:r>
            <a:r>
              <a:rPr lang="en-US" sz="3600" dirty="0" smtClean="0">
                <a:latin typeface="Times New Roman" panose="02020603050405020304" pitchFamily="18" charset="0"/>
                <a:cs typeface="Times New Roman" panose="02020603050405020304" pitchFamily="18" charset="0"/>
              </a:rPr>
              <a:t>Fear</a:t>
            </a:r>
            <a:br>
              <a:rPr lang="en-US" sz="3600" dirty="0" smtClean="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Re</a:t>
            </a:r>
            <a:r>
              <a:rPr lang="en-US" sz="3600" dirty="0" smtClean="0">
                <a:latin typeface="Times New Roman" panose="02020603050405020304" pitchFamily="18" charset="0"/>
                <a:cs typeface="Times New Roman" panose="02020603050405020304" pitchFamily="18" charset="0"/>
              </a:rPr>
              <a:t>mains on Alert for </a:t>
            </a:r>
            <a:r>
              <a:rPr lang="en-US" sz="3600" dirty="0" smtClean="0">
                <a:latin typeface="Times New Roman" panose="02020603050405020304" pitchFamily="18" charset="0"/>
                <a:cs typeface="Times New Roman" panose="02020603050405020304" pitchFamily="18" charset="0"/>
              </a:rPr>
              <a:t>times we </a:t>
            </a:r>
            <a:br>
              <a:rPr lang="en-US" sz="3600" dirty="0" smtClean="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			Might be Threatened</a:t>
            </a:r>
            <a:endParaRPr lang="en-US" sz="36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154955" y="708338"/>
            <a:ext cx="8825658" cy="901521"/>
          </a:xfrm>
        </p:spPr>
        <p:txBody>
          <a:bodyPr>
            <a:normAutofit/>
          </a:bodyPr>
          <a:lstStyle/>
          <a:p>
            <a:pPr algn="ctr"/>
            <a:r>
              <a:rPr lang="en-US" sz="3600" dirty="0" smtClean="0">
                <a:latin typeface="Times New Roman" panose="02020603050405020304" pitchFamily="18" charset="0"/>
                <a:cs typeface="Times New Roman" panose="02020603050405020304" pitchFamily="18" charset="0"/>
              </a:rPr>
              <a:t>Working with Foster Children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03692644"/>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6622" y="1609858"/>
            <a:ext cx="8825658" cy="4059421"/>
          </a:xfrm>
        </p:spPr>
        <p:txBody>
          <a:bodyPr wrap="none" anchor="t" anchorCtr="0"/>
          <a:lstStyle/>
          <a:p>
            <a:r>
              <a:rPr lang="en-US" sz="2800" dirty="0">
                <a:latin typeface="Times New Roman" panose="02020603050405020304" pitchFamily="18" charset="0"/>
                <a:cs typeface="Times New Roman" panose="02020603050405020304" pitchFamily="18" charset="0"/>
              </a:rPr>
              <a:t>Amygdala’s Job is to Quickly Process and </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	Express Emotions</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		Especially Anger and Fear</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R</a:t>
            </a:r>
            <a:r>
              <a:rPr lang="en-US" sz="2800" dirty="0" smtClean="0">
                <a:latin typeface="Times New Roman" panose="02020603050405020304" pitchFamily="18" charset="0"/>
                <a:cs typeface="Times New Roman" panose="02020603050405020304" pitchFamily="18" charset="0"/>
              </a:rPr>
              <a:t>emains on Alert for </a:t>
            </a:r>
            <a:r>
              <a:rPr lang="en-US" sz="2800" dirty="0">
                <a:latin typeface="Times New Roman" panose="02020603050405020304" pitchFamily="18" charset="0"/>
                <a:cs typeface="Times New Roman" panose="02020603050405020304" pitchFamily="18" charset="0"/>
              </a:rPr>
              <a:t>times we </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Might </a:t>
            </a:r>
            <a:r>
              <a:rPr lang="en-US" sz="2800" dirty="0">
                <a:latin typeface="Times New Roman" panose="02020603050405020304" pitchFamily="18" charset="0"/>
                <a:cs typeface="Times New Roman" panose="02020603050405020304" pitchFamily="18" charset="0"/>
              </a:rPr>
              <a:t>be </a:t>
            </a:r>
            <a:r>
              <a:rPr lang="en-US" sz="2800" dirty="0" smtClean="0">
                <a:latin typeface="Times New Roman" panose="02020603050405020304" pitchFamily="18" charset="0"/>
                <a:cs typeface="Times New Roman" panose="02020603050405020304" pitchFamily="18" charset="0"/>
              </a:rPr>
              <a:t>Threatened</a:t>
            </a:r>
            <a:br>
              <a:rPr lang="en-US" sz="2800" dirty="0" smtClean="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				For Children, the </a:t>
            </a:r>
            <a:r>
              <a:rPr lang="en-US" sz="2800" dirty="0" smtClean="0">
                <a:latin typeface="Times New Roman" panose="02020603050405020304" pitchFamily="18" charset="0"/>
                <a:cs typeface="Times New Roman" panose="02020603050405020304" pitchFamily="18" charset="0"/>
              </a:rPr>
              <a:t>Amygdala </a:t>
            </a:r>
            <a:r>
              <a:rPr lang="en-US" sz="2800" dirty="0" smtClean="0">
                <a:latin typeface="Times New Roman" panose="02020603050405020304" pitchFamily="18" charset="0"/>
                <a:cs typeface="Times New Roman" panose="02020603050405020304" pitchFamily="18" charset="0"/>
              </a:rPr>
              <a:t>often </a:t>
            </a:r>
            <a:br>
              <a:rPr lang="en-US" sz="2800" dirty="0" smtClean="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				Fires Up and Blocks the Stairway</a:t>
            </a:r>
            <a:br>
              <a:rPr lang="en-US" sz="2800" dirty="0" smtClean="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				Connecting the Upstairs and Downstairs</a:t>
            </a:r>
            <a:br>
              <a:rPr lang="en-US" sz="2800" dirty="0" smtClean="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				Brains</a:t>
            </a:r>
            <a:endParaRPr lang="en-US" sz="28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154955" y="708338"/>
            <a:ext cx="8825658" cy="901521"/>
          </a:xfrm>
        </p:spPr>
        <p:txBody>
          <a:bodyPr>
            <a:normAutofit/>
          </a:bodyPr>
          <a:lstStyle/>
          <a:p>
            <a:pPr algn="ctr"/>
            <a:r>
              <a:rPr lang="en-US" sz="3600" dirty="0" smtClean="0">
                <a:latin typeface="Times New Roman" panose="02020603050405020304" pitchFamily="18" charset="0"/>
                <a:cs typeface="Times New Roman" panose="02020603050405020304" pitchFamily="18" charset="0"/>
              </a:rPr>
              <a:t>Working with Foster Children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73636158"/>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6622" y="1609858"/>
            <a:ext cx="8825658" cy="4059421"/>
          </a:xfrm>
        </p:spPr>
        <p:txBody>
          <a:bodyPr wrap="none" anchor="t" anchorCtr="0"/>
          <a:lstStyle/>
          <a:p>
            <a:r>
              <a:rPr lang="en-US" sz="3600" dirty="0" smtClean="0">
                <a:latin typeface="Times New Roman" panose="02020603050405020304" pitchFamily="18" charset="0"/>
                <a:cs typeface="Times New Roman" panose="02020603050405020304" pitchFamily="18" charset="0"/>
              </a:rPr>
              <a:t>Best way to ease the Children Through this </a:t>
            </a:r>
            <a:br>
              <a:rPr lang="en-US" sz="3600" dirty="0" smtClean="0">
                <a:latin typeface="Times New Roman" panose="02020603050405020304" pitchFamily="18" charset="0"/>
                <a:cs typeface="Times New Roman" panose="02020603050405020304" pitchFamily="18" charset="0"/>
              </a:rPr>
            </a:br>
            <a:r>
              <a:rPr lang="en-US" sz="3600" dirty="0" smtClean="0">
                <a:latin typeface="Times New Roman" panose="02020603050405020304" pitchFamily="18" charset="0"/>
                <a:cs typeface="Times New Roman" panose="02020603050405020304" pitchFamily="18" charset="0"/>
              </a:rPr>
              <a:t>Crisis is to Sooth Them and Shift Their </a:t>
            </a:r>
            <a:br>
              <a:rPr lang="en-US" sz="3600" dirty="0" smtClean="0">
                <a:latin typeface="Times New Roman" panose="02020603050405020304" pitchFamily="18" charset="0"/>
                <a:cs typeface="Times New Roman" panose="02020603050405020304" pitchFamily="18" charset="0"/>
              </a:rPr>
            </a:br>
            <a:r>
              <a:rPr lang="en-US" sz="3600" dirty="0" smtClean="0">
                <a:latin typeface="Times New Roman" panose="02020603050405020304" pitchFamily="18" charset="0"/>
                <a:cs typeface="Times New Roman" panose="02020603050405020304" pitchFamily="18" charset="0"/>
              </a:rPr>
              <a:t>Attention</a:t>
            </a:r>
            <a:endParaRPr lang="en-US" sz="36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154955" y="708338"/>
            <a:ext cx="8825658" cy="901521"/>
          </a:xfrm>
        </p:spPr>
        <p:txBody>
          <a:bodyPr>
            <a:normAutofit/>
          </a:bodyPr>
          <a:lstStyle/>
          <a:p>
            <a:pPr algn="ctr"/>
            <a:r>
              <a:rPr lang="en-US" sz="3600" dirty="0" smtClean="0">
                <a:latin typeface="Times New Roman" panose="02020603050405020304" pitchFamily="18" charset="0"/>
                <a:cs typeface="Times New Roman" panose="02020603050405020304" pitchFamily="18" charset="0"/>
              </a:rPr>
              <a:t>Working with Foster Children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03081424"/>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6622" y="1609858"/>
            <a:ext cx="8825658" cy="4059421"/>
          </a:xfrm>
        </p:spPr>
        <p:txBody>
          <a:bodyPr wrap="none" anchor="t" anchorCtr="0"/>
          <a:lstStyle/>
          <a:p>
            <a:r>
              <a:rPr lang="en-US" sz="3600" dirty="0" smtClean="0">
                <a:latin typeface="Times New Roman" panose="02020603050405020304" pitchFamily="18" charset="0"/>
                <a:cs typeface="Times New Roman" panose="02020603050405020304" pitchFamily="18" charset="0"/>
              </a:rPr>
              <a:t>Upstairs Temper Tantrum is When the Child</a:t>
            </a:r>
            <a:br>
              <a:rPr lang="en-US" sz="3600" dirty="0" smtClean="0">
                <a:latin typeface="Times New Roman" panose="02020603050405020304" pitchFamily="18" charset="0"/>
                <a:cs typeface="Times New Roman" panose="02020603050405020304" pitchFamily="18" charset="0"/>
              </a:rPr>
            </a:br>
            <a:r>
              <a:rPr lang="en-US" sz="3600" b="1" i="1" dirty="0" smtClean="0">
                <a:latin typeface="Times New Roman" panose="02020603050405020304" pitchFamily="18" charset="0"/>
                <a:cs typeface="Times New Roman" panose="02020603050405020304" pitchFamily="18" charset="0"/>
              </a:rPr>
              <a:t>Decides</a:t>
            </a:r>
            <a:r>
              <a:rPr lang="en-US" sz="3600" dirty="0" smtClean="0">
                <a:latin typeface="Times New Roman" panose="02020603050405020304" pitchFamily="18" charset="0"/>
                <a:cs typeface="Times New Roman" panose="02020603050405020304" pitchFamily="18" charset="0"/>
              </a:rPr>
              <a:t> to Throw a Fit</a:t>
            </a:r>
            <a:endParaRPr lang="en-US" sz="36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154955" y="708338"/>
            <a:ext cx="8825658" cy="901521"/>
          </a:xfrm>
        </p:spPr>
        <p:txBody>
          <a:bodyPr>
            <a:normAutofit/>
          </a:bodyPr>
          <a:lstStyle/>
          <a:p>
            <a:pPr algn="ctr"/>
            <a:r>
              <a:rPr lang="en-US" sz="3600" dirty="0" smtClean="0">
                <a:latin typeface="Times New Roman" panose="02020603050405020304" pitchFamily="18" charset="0"/>
                <a:cs typeface="Times New Roman" panose="02020603050405020304" pitchFamily="18" charset="0"/>
              </a:rPr>
              <a:t>Working with Foster Children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4540434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6622" y="1609858"/>
            <a:ext cx="8825658" cy="4059421"/>
          </a:xfrm>
        </p:spPr>
        <p:txBody>
          <a:bodyPr wrap="none" anchor="t" anchorCtr="0"/>
          <a:lstStyle/>
          <a:p>
            <a:r>
              <a:rPr lang="en-US" sz="3600" dirty="0" smtClean="0">
                <a:latin typeface="Times New Roman" panose="02020603050405020304" pitchFamily="18" charset="0"/>
                <a:cs typeface="Times New Roman" panose="02020603050405020304" pitchFamily="18" charset="0"/>
              </a:rPr>
              <a:t>There is No Sense in Talking About </a:t>
            </a:r>
            <a:br>
              <a:rPr lang="en-US" sz="3600" dirty="0" smtClean="0">
                <a:latin typeface="Times New Roman" panose="02020603050405020304" pitchFamily="18" charset="0"/>
                <a:cs typeface="Times New Roman" panose="02020603050405020304" pitchFamily="18" charset="0"/>
              </a:rPr>
            </a:br>
            <a:r>
              <a:rPr lang="en-US" sz="3600" dirty="0" smtClean="0">
                <a:latin typeface="Times New Roman" panose="02020603050405020304" pitchFamily="18" charset="0"/>
                <a:cs typeface="Times New Roman" panose="02020603050405020304" pitchFamily="18" charset="0"/>
              </a:rPr>
              <a:t>Consequences or Appropriate Behavior when</a:t>
            </a:r>
            <a:br>
              <a:rPr lang="en-US" sz="3600" dirty="0" smtClean="0">
                <a:latin typeface="Times New Roman" panose="02020603050405020304" pitchFamily="18" charset="0"/>
                <a:cs typeface="Times New Roman" panose="02020603050405020304" pitchFamily="18" charset="0"/>
              </a:rPr>
            </a:br>
            <a:r>
              <a:rPr lang="en-US" sz="3600" dirty="0" smtClean="0">
                <a:latin typeface="Times New Roman" panose="02020603050405020304" pitchFamily="18" charset="0"/>
                <a:cs typeface="Times New Roman" panose="02020603050405020304" pitchFamily="18" charset="0"/>
              </a:rPr>
              <a:t>the Child is in the Middle of a Lower Brain</a:t>
            </a:r>
            <a:br>
              <a:rPr lang="en-US" sz="3600" dirty="0" smtClean="0">
                <a:latin typeface="Times New Roman" panose="02020603050405020304" pitchFamily="18" charset="0"/>
                <a:cs typeface="Times New Roman" panose="02020603050405020304" pitchFamily="18" charset="0"/>
              </a:rPr>
            </a:br>
            <a:r>
              <a:rPr lang="en-US" sz="3600" dirty="0" smtClean="0">
                <a:latin typeface="Times New Roman" panose="02020603050405020304" pitchFamily="18" charset="0"/>
                <a:cs typeface="Times New Roman" panose="02020603050405020304" pitchFamily="18" charset="0"/>
              </a:rPr>
              <a:t>Tantrum because that Conversation Requires</a:t>
            </a:r>
            <a:br>
              <a:rPr lang="en-US" sz="3600" dirty="0" smtClean="0">
                <a:latin typeface="Times New Roman" panose="02020603050405020304" pitchFamily="18" charset="0"/>
                <a:cs typeface="Times New Roman" panose="02020603050405020304" pitchFamily="18" charset="0"/>
              </a:rPr>
            </a:br>
            <a:r>
              <a:rPr lang="en-US" sz="3600" dirty="0" smtClean="0">
                <a:latin typeface="Times New Roman" panose="02020603050405020304" pitchFamily="18" charset="0"/>
                <a:cs typeface="Times New Roman" panose="02020603050405020304" pitchFamily="18" charset="0"/>
              </a:rPr>
              <a:t>a Functioning Upstairs Brain that can Listen</a:t>
            </a:r>
            <a:br>
              <a:rPr lang="en-US" sz="3600" dirty="0" smtClean="0">
                <a:latin typeface="Times New Roman" panose="02020603050405020304" pitchFamily="18" charset="0"/>
                <a:cs typeface="Times New Roman" panose="02020603050405020304" pitchFamily="18" charset="0"/>
              </a:rPr>
            </a:br>
            <a:r>
              <a:rPr lang="en-US" sz="3600" dirty="0" smtClean="0">
                <a:latin typeface="Times New Roman" panose="02020603050405020304" pitchFamily="18" charset="0"/>
                <a:cs typeface="Times New Roman" panose="02020603050405020304" pitchFamily="18" charset="0"/>
              </a:rPr>
              <a:t>and Assimilate Information</a:t>
            </a:r>
            <a:endParaRPr lang="en-US" sz="36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154955" y="708338"/>
            <a:ext cx="8825658" cy="901521"/>
          </a:xfrm>
        </p:spPr>
        <p:txBody>
          <a:bodyPr>
            <a:normAutofit/>
          </a:bodyPr>
          <a:lstStyle/>
          <a:p>
            <a:pPr algn="ctr"/>
            <a:r>
              <a:rPr lang="en-US" sz="3600" dirty="0" smtClean="0">
                <a:latin typeface="Times New Roman" panose="02020603050405020304" pitchFamily="18" charset="0"/>
                <a:cs typeface="Times New Roman" panose="02020603050405020304" pitchFamily="18" charset="0"/>
              </a:rPr>
              <a:t>Working with Foster Children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096121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45130" y="652388"/>
            <a:ext cx="9404723" cy="1400530"/>
          </a:xfrm>
        </p:spPr>
        <p:txBody>
          <a:bodyPr/>
          <a:lstStyle/>
          <a:p>
            <a:pPr lvl="0" algn="ctr">
              <a:spcBef>
                <a:spcPts val="1000"/>
              </a:spcBef>
              <a:buClr>
                <a:srgbClr val="1E5155">
                  <a:lumMod val="40000"/>
                  <a:lumOff val="60000"/>
                </a:srgbClr>
              </a:buClr>
              <a:buSzPct val="80000"/>
            </a:pPr>
            <a:r>
              <a:rPr lang="en-US" sz="3600" cap="all" dirty="0">
                <a:solidFill>
                  <a:srgbClr val="1E5155">
                    <a:lumMod val="40000"/>
                    <a:lumOff val="60000"/>
                  </a:srgbClr>
                </a:solidFill>
                <a:latin typeface="Times New Roman" panose="02020603050405020304" pitchFamily="18" charset="0"/>
                <a:cs typeface="Times New Roman" panose="02020603050405020304" pitchFamily="18" charset="0"/>
              </a:rPr>
              <a:t>Working with Foster Children</a:t>
            </a:r>
            <a:br>
              <a:rPr lang="en-US" sz="3600" cap="all" dirty="0">
                <a:solidFill>
                  <a:srgbClr val="1E5155">
                    <a:lumMod val="40000"/>
                    <a:lumOff val="60000"/>
                  </a:srgbClr>
                </a:solidFill>
                <a:latin typeface="Times New Roman" panose="02020603050405020304" pitchFamily="18" charset="0"/>
                <a:cs typeface="Times New Roman" panose="02020603050405020304" pitchFamily="18" charset="0"/>
              </a:rPr>
            </a:br>
            <a:r>
              <a:rPr lang="en-US" sz="4400" dirty="0" smtClean="0">
                <a:latin typeface="Times New Roman" panose="02020603050405020304" pitchFamily="18" charset="0"/>
                <a:cs typeface="Times New Roman" panose="02020603050405020304" pitchFamily="18" charset="0"/>
              </a:rPr>
              <a:t/>
            </a:r>
            <a:br>
              <a:rPr lang="en-US" sz="4400" dirty="0" smtClean="0">
                <a:latin typeface="Times New Roman" panose="02020603050405020304" pitchFamily="18" charset="0"/>
                <a:cs typeface="Times New Roman" panose="02020603050405020304" pitchFamily="18" charset="0"/>
              </a:rPr>
            </a:br>
            <a:endParaRPr lang="en-US" dirty="0"/>
          </a:p>
        </p:txBody>
      </p:sp>
      <p:sp>
        <p:nvSpPr>
          <p:cNvPr id="3" name="Content Placeholder 2"/>
          <p:cNvSpPr>
            <a:spLocks noGrp="1"/>
          </p:cNvSpPr>
          <p:nvPr>
            <p:ph idx="1"/>
          </p:nvPr>
        </p:nvSpPr>
        <p:spPr/>
        <p:txBody>
          <a:bodyPr/>
          <a:lstStyle/>
          <a:p>
            <a:pPr marL="0" indent="0">
              <a:buNone/>
            </a:pPr>
            <a:r>
              <a:rPr lang="en-US" sz="4000" dirty="0">
                <a:latin typeface="Times New Roman" panose="02020603050405020304" pitchFamily="18" charset="0"/>
                <a:cs typeface="Times New Roman" panose="02020603050405020304" pitchFamily="18" charset="0"/>
              </a:rPr>
              <a:t>Abuse</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Emotional</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Verbal</a:t>
            </a:r>
          </a:p>
          <a:p>
            <a:pPr marL="0" indent="0">
              <a:buNone/>
            </a:pPr>
            <a:r>
              <a:rPr lang="en-US" sz="4000" dirty="0">
                <a:latin typeface="Times New Roman" panose="02020603050405020304" pitchFamily="18" charset="0"/>
                <a:cs typeface="Times New Roman" panose="02020603050405020304" pitchFamily="18" charset="0"/>
              </a:rPr>
              <a:t>			Yelling</a:t>
            </a:r>
          </a:p>
          <a:p>
            <a:endParaRPr lang="en-US" dirty="0"/>
          </a:p>
        </p:txBody>
      </p:sp>
    </p:spTree>
    <p:extLst>
      <p:ext uri="{BB962C8B-B14F-4D97-AF65-F5344CB8AC3E}">
        <p14:creationId xmlns:p14="http://schemas.microsoft.com/office/powerpoint/2010/main" val="328603775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6622" y="1609858"/>
            <a:ext cx="8825658" cy="4059421"/>
          </a:xfrm>
        </p:spPr>
        <p:txBody>
          <a:bodyPr wrap="none" anchor="t" anchorCtr="0"/>
          <a:lstStyle/>
          <a:p>
            <a:pPr algn="ctr"/>
            <a:r>
              <a:rPr lang="en-US" sz="3600" b="1" i="1" dirty="0" smtClean="0">
                <a:latin typeface="Times New Roman" panose="02020603050405020304" pitchFamily="18" charset="0"/>
                <a:cs typeface="Times New Roman" panose="02020603050405020304" pitchFamily="18" charset="0"/>
              </a:rPr>
              <a:t>Parents First Job has to be to Calm the</a:t>
            </a:r>
            <a:br>
              <a:rPr lang="en-US" sz="3600" b="1" i="1" dirty="0" smtClean="0">
                <a:latin typeface="Times New Roman" panose="02020603050405020304" pitchFamily="18" charset="0"/>
                <a:cs typeface="Times New Roman" panose="02020603050405020304" pitchFamily="18" charset="0"/>
              </a:rPr>
            </a:br>
            <a:r>
              <a:rPr lang="en-US" sz="3600" b="1" i="1" dirty="0" smtClean="0">
                <a:latin typeface="Times New Roman" panose="02020603050405020304" pitchFamily="18" charset="0"/>
                <a:cs typeface="Times New Roman" panose="02020603050405020304" pitchFamily="18" charset="0"/>
              </a:rPr>
              <a:t>Amygdala</a:t>
            </a:r>
            <a:endParaRPr lang="en-US" sz="3600" b="1" i="1"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154955" y="708338"/>
            <a:ext cx="8825658" cy="901521"/>
          </a:xfrm>
        </p:spPr>
        <p:txBody>
          <a:bodyPr>
            <a:normAutofit/>
          </a:bodyPr>
          <a:lstStyle/>
          <a:p>
            <a:pPr algn="ctr"/>
            <a:r>
              <a:rPr lang="en-US" sz="3600" dirty="0" smtClean="0">
                <a:latin typeface="Times New Roman" panose="02020603050405020304" pitchFamily="18" charset="0"/>
                <a:cs typeface="Times New Roman" panose="02020603050405020304" pitchFamily="18" charset="0"/>
              </a:rPr>
              <a:t>Working with Foster Children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84759039"/>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6622" y="1609859"/>
            <a:ext cx="8825658" cy="4059420"/>
          </a:xfrm>
        </p:spPr>
        <p:txBody>
          <a:bodyPr wrap="none" anchor="t" anchorCtr="0"/>
          <a:lstStyle/>
          <a:p>
            <a:r>
              <a:rPr lang="en-US" sz="3600" dirty="0">
                <a:latin typeface="Times New Roman" panose="02020603050405020304" pitchFamily="18" charset="0"/>
                <a:cs typeface="Times New Roman" panose="02020603050405020304" pitchFamily="18" charset="0"/>
              </a:rPr>
              <a:t>Siegel Strategy </a:t>
            </a:r>
            <a:r>
              <a:rPr lang="en-US" sz="3600" dirty="0" smtClean="0">
                <a:latin typeface="Times New Roman" panose="02020603050405020304" pitchFamily="18" charset="0"/>
                <a:cs typeface="Times New Roman" panose="02020603050405020304" pitchFamily="18" charset="0"/>
              </a:rPr>
              <a:t>#3:  Engage, Don’t Enrage</a:t>
            </a:r>
            <a:br>
              <a:rPr lang="en-US" sz="3600" dirty="0" smtClean="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 (Appealing to the Upstairs Brain) </a:t>
            </a:r>
            <a:endParaRPr lang="en-US" sz="36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154955" y="708338"/>
            <a:ext cx="8825658" cy="901521"/>
          </a:xfrm>
        </p:spPr>
        <p:txBody>
          <a:bodyPr>
            <a:normAutofit/>
          </a:bodyPr>
          <a:lstStyle/>
          <a:p>
            <a:pPr algn="ctr"/>
            <a:r>
              <a:rPr lang="en-US" sz="3600" dirty="0" smtClean="0">
                <a:latin typeface="Times New Roman" panose="02020603050405020304" pitchFamily="18" charset="0"/>
                <a:cs typeface="Times New Roman" panose="02020603050405020304" pitchFamily="18" charset="0"/>
              </a:rPr>
              <a:t>Working with Foster Children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92029793"/>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3312" y="452718"/>
            <a:ext cx="8974466" cy="1400530"/>
          </a:xfrm>
        </p:spPr>
        <p:txBody>
          <a:bodyPr/>
          <a:lstStyle/>
          <a:p>
            <a:pPr algn="ctr"/>
            <a:r>
              <a:rPr lang="en-US" sz="4800" dirty="0">
                <a:latin typeface="Times New Roman" panose="02020603050405020304" pitchFamily="18" charset="0"/>
                <a:cs typeface="Times New Roman" panose="02020603050405020304" pitchFamily="18" charset="0"/>
              </a:rPr>
              <a:t>Working with Foster Children</a:t>
            </a:r>
            <a:r>
              <a:rPr lang="en-US" sz="3600" dirty="0">
                <a:latin typeface="Times New Roman" panose="02020603050405020304" pitchFamily="18" charset="0"/>
                <a:cs typeface="Times New Roman" panose="02020603050405020304" pitchFamily="18" charset="0"/>
              </a:rPr>
              <a:t/>
            </a:r>
            <a:br>
              <a:rPr lang="en-US" sz="3600" dirty="0">
                <a:latin typeface="Times New Roman" panose="02020603050405020304" pitchFamily="18" charset="0"/>
                <a:cs typeface="Times New Roman" panose="02020603050405020304" pitchFamily="18" charset="0"/>
              </a:rPr>
            </a:b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03312" y="1609860"/>
            <a:ext cx="8946541" cy="4638540"/>
          </a:xfrm>
        </p:spPr>
        <p:txBody>
          <a:bodyPr>
            <a:normAutofit/>
          </a:bodyPr>
          <a:lstStyle/>
          <a:p>
            <a:pPr marL="0" indent="0">
              <a:buNone/>
            </a:pPr>
            <a:r>
              <a:rPr lang="en-US" sz="3600" dirty="0" smtClean="0">
                <a:latin typeface="Times New Roman" panose="02020603050405020304" pitchFamily="18" charset="0"/>
                <a:cs typeface="Times New Roman" panose="02020603050405020304" pitchFamily="18" charset="0"/>
              </a:rPr>
              <a:t>As Your Self which Part of the Child’s Brain are you appealing to?</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6385191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3312" y="452718"/>
            <a:ext cx="8947522" cy="1144262"/>
          </a:xfrm>
        </p:spPr>
        <p:txBody>
          <a:bodyPr/>
          <a:lstStyle/>
          <a:p>
            <a:pPr algn="ctr"/>
            <a:r>
              <a:rPr lang="en-US" sz="4800" dirty="0">
                <a:latin typeface="Times New Roman" panose="02020603050405020304" pitchFamily="18" charset="0"/>
                <a:cs typeface="Times New Roman" panose="02020603050405020304" pitchFamily="18" charset="0"/>
              </a:rPr>
              <a:t>Working with Foster Children</a:t>
            </a:r>
          </a:p>
        </p:txBody>
      </p:sp>
      <p:sp>
        <p:nvSpPr>
          <p:cNvPr id="3" name="Content Placeholder 2"/>
          <p:cNvSpPr>
            <a:spLocks noGrp="1"/>
          </p:cNvSpPr>
          <p:nvPr>
            <p:ph idx="1"/>
          </p:nvPr>
        </p:nvSpPr>
        <p:spPr>
          <a:xfrm>
            <a:off x="1103312" y="1596980"/>
            <a:ext cx="8946541" cy="4651419"/>
          </a:xfrm>
        </p:spPr>
        <p:txBody>
          <a:bodyPr>
            <a:normAutofit/>
          </a:bodyPr>
          <a:lstStyle/>
          <a:p>
            <a:pPr marL="0" indent="0">
              <a:buNone/>
            </a:pPr>
            <a:r>
              <a:rPr lang="en-US" sz="3600" dirty="0">
                <a:latin typeface="Times New Roman" panose="02020603050405020304" pitchFamily="18" charset="0"/>
                <a:cs typeface="Times New Roman" panose="02020603050405020304" pitchFamily="18" charset="0"/>
              </a:rPr>
              <a:t>As Your Self which Part of the Child’s Brain are you appealing to?</a:t>
            </a:r>
          </a:p>
          <a:p>
            <a:pPr marL="0" indent="0">
              <a:buNone/>
            </a:pPr>
            <a:r>
              <a:rPr lang="en-US" sz="3600" dirty="0" smtClean="0">
                <a:latin typeface="Times New Roman" panose="02020603050405020304" pitchFamily="18" charset="0"/>
                <a:cs typeface="Times New Roman" panose="02020603050405020304" pitchFamily="18" charset="0"/>
              </a:rPr>
              <a:t>	The Upstairs Brain?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48171610"/>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3312" y="452718"/>
            <a:ext cx="8947521" cy="1182899"/>
          </a:xfrm>
        </p:spPr>
        <p:txBody>
          <a:bodyPr/>
          <a:lstStyle/>
          <a:p>
            <a:pPr algn="ctr"/>
            <a:r>
              <a:rPr lang="en-US" sz="4800" dirty="0">
                <a:latin typeface="Times New Roman" panose="02020603050405020304" pitchFamily="18" charset="0"/>
                <a:cs typeface="Times New Roman" panose="02020603050405020304" pitchFamily="18" charset="0"/>
              </a:rPr>
              <a:t>Working with Foster Children</a:t>
            </a:r>
          </a:p>
        </p:txBody>
      </p:sp>
      <p:sp>
        <p:nvSpPr>
          <p:cNvPr id="3" name="Content Placeholder 2"/>
          <p:cNvSpPr>
            <a:spLocks noGrp="1"/>
          </p:cNvSpPr>
          <p:nvPr>
            <p:ph idx="1"/>
          </p:nvPr>
        </p:nvSpPr>
        <p:spPr>
          <a:xfrm>
            <a:off x="1103312" y="1635618"/>
            <a:ext cx="8946541" cy="4612782"/>
          </a:xfrm>
        </p:spPr>
        <p:txBody>
          <a:bodyPr>
            <a:normAutofit/>
          </a:bodyPr>
          <a:lstStyle/>
          <a:p>
            <a:pPr marL="0" indent="0">
              <a:buNone/>
            </a:pPr>
            <a:r>
              <a:rPr lang="en-US" sz="3600" dirty="0">
                <a:latin typeface="Times New Roman" panose="02020603050405020304" pitchFamily="18" charset="0"/>
                <a:cs typeface="Times New Roman" panose="02020603050405020304" pitchFamily="18" charset="0"/>
              </a:rPr>
              <a:t>As Your Self which Part of the Child’s Brain are you appealing to?</a:t>
            </a:r>
          </a:p>
          <a:p>
            <a:pPr marL="0" indent="0">
              <a:buNone/>
            </a:pPr>
            <a:r>
              <a:rPr lang="en-US" sz="3600" dirty="0">
                <a:latin typeface="Times New Roman" panose="02020603050405020304" pitchFamily="18" charset="0"/>
                <a:cs typeface="Times New Roman" panose="02020603050405020304" pitchFamily="18" charset="0"/>
              </a:rPr>
              <a:t>	The Upstairs Brain?</a:t>
            </a:r>
          </a:p>
          <a:p>
            <a:pPr marL="0" indent="0">
              <a:buNone/>
            </a:pPr>
            <a:r>
              <a:rPr lang="en-US" sz="3600" dirty="0" smtClean="0">
                <a:latin typeface="Times New Roman" panose="02020603050405020304" pitchFamily="18" charset="0"/>
                <a:cs typeface="Times New Roman" panose="02020603050405020304" pitchFamily="18" charset="0"/>
              </a:rPr>
              <a:t>	Or, The Lower Brain?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47995164"/>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4552" y="452718"/>
            <a:ext cx="9046282" cy="1144262"/>
          </a:xfrm>
        </p:spPr>
        <p:txBody>
          <a:bodyPr/>
          <a:lstStyle/>
          <a:p>
            <a:pPr algn="ctr"/>
            <a:r>
              <a:rPr lang="en-US" sz="4800" dirty="0">
                <a:latin typeface="Times New Roman" panose="02020603050405020304" pitchFamily="18" charset="0"/>
                <a:cs typeface="Times New Roman" panose="02020603050405020304" pitchFamily="18" charset="0"/>
              </a:rPr>
              <a:t>Working with Foster Children</a:t>
            </a:r>
          </a:p>
        </p:txBody>
      </p:sp>
      <p:sp>
        <p:nvSpPr>
          <p:cNvPr id="3" name="Content Placeholder 2"/>
          <p:cNvSpPr>
            <a:spLocks noGrp="1"/>
          </p:cNvSpPr>
          <p:nvPr>
            <p:ph idx="1"/>
          </p:nvPr>
        </p:nvSpPr>
        <p:spPr>
          <a:xfrm>
            <a:off x="1103312" y="1596980"/>
            <a:ext cx="8946541" cy="4651419"/>
          </a:xfrm>
        </p:spPr>
        <p:txBody>
          <a:bodyPr>
            <a:normAutofit lnSpcReduction="10000"/>
          </a:bodyPr>
          <a:lstStyle/>
          <a:p>
            <a:pPr marL="0" indent="0">
              <a:buNone/>
            </a:pPr>
            <a:r>
              <a:rPr lang="en-US" sz="3600" dirty="0">
                <a:latin typeface="Times New Roman" panose="02020603050405020304" pitchFamily="18" charset="0"/>
                <a:cs typeface="Times New Roman" panose="02020603050405020304" pitchFamily="18" charset="0"/>
              </a:rPr>
              <a:t>As Your Self which Part of the Child’s Brain are you appealing to?</a:t>
            </a:r>
          </a:p>
          <a:p>
            <a:pPr marL="0" indent="0">
              <a:buNone/>
            </a:pPr>
            <a:r>
              <a:rPr lang="en-US" sz="3600" dirty="0">
                <a:latin typeface="Times New Roman" panose="02020603050405020304" pitchFamily="18" charset="0"/>
                <a:cs typeface="Times New Roman" panose="02020603050405020304" pitchFamily="18" charset="0"/>
              </a:rPr>
              <a:t>	The Upstairs Brain?</a:t>
            </a:r>
          </a:p>
          <a:p>
            <a:pPr marL="0" indent="0">
              <a:buNone/>
            </a:pPr>
            <a:r>
              <a:rPr lang="en-US" sz="3600" dirty="0">
                <a:latin typeface="Times New Roman" panose="02020603050405020304" pitchFamily="18" charset="0"/>
                <a:cs typeface="Times New Roman" panose="02020603050405020304" pitchFamily="18" charset="0"/>
              </a:rPr>
              <a:t>	Or, The Lower Brain?</a:t>
            </a:r>
          </a:p>
          <a:p>
            <a:pPr marL="0" indent="0">
              <a:buNone/>
            </a:pPr>
            <a:r>
              <a:rPr lang="en-US" sz="3600" dirty="0" smtClean="0">
                <a:latin typeface="Times New Roman" panose="02020603050405020304" pitchFamily="18" charset="0"/>
                <a:cs typeface="Times New Roman" panose="02020603050405020304" pitchFamily="18" charset="0"/>
              </a:rPr>
              <a:t>		Your Answer can Go a Long Way to 	</a:t>
            </a:r>
          </a:p>
          <a:p>
            <a:pPr marL="0" indent="0">
              <a:buNone/>
            </a:pPr>
            <a:r>
              <a:rPr lang="en-US" sz="3600" dirty="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	Determining the Outcome of One of those 				</a:t>
            </a:r>
            <a:r>
              <a:rPr lang="en-US" sz="3600" dirty="0">
                <a:latin typeface="Times New Roman" panose="02020603050405020304" pitchFamily="18" charset="0"/>
                <a:cs typeface="Times New Roman" panose="02020603050405020304" pitchFamily="18" charset="0"/>
              </a:rPr>
              <a:t>D</a:t>
            </a:r>
            <a:r>
              <a:rPr lang="en-US" sz="3600" dirty="0" smtClean="0">
                <a:latin typeface="Times New Roman" panose="02020603050405020304" pitchFamily="18" charset="0"/>
                <a:cs typeface="Times New Roman" panose="02020603050405020304" pitchFamily="18" charset="0"/>
              </a:rPr>
              <a:t>elicately </a:t>
            </a:r>
            <a:r>
              <a:rPr lang="en-US" sz="3600" dirty="0">
                <a:latin typeface="Times New Roman" panose="02020603050405020304" pitchFamily="18" charset="0"/>
                <a:cs typeface="Times New Roman" panose="02020603050405020304" pitchFamily="18" charset="0"/>
              </a:rPr>
              <a:t>B</a:t>
            </a:r>
            <a:r>
              <a:rPr lang="en-US" sz="3600" dirty="0" smtClean="0">
                <a:latin typeface="Times New Roman" panose="02020603050405020304" pitchFamily="18" charset="0"/>
                <a:cs typeface="Times New Roman" panose="02020603050405020304" pitchFamily="18" charset="0"/>
              </a:rPr>
              <a:t>alanced </a:t>
            </a:r>
            <a:r>
              <a:rPr lang="en-US" sz="3600" dirty="0">
                <a:latin typeface="Times New Roman" panose="02020603050405020304" pitchFamily="18" charset="0"/>
                <a:cs typeface="Times New Roman" panose="02020603050405020304" pitchFamily="18" charset="0"/>
              </a:rPr>
              <a:t>P</a:t>
            </a:r>
            <a:r>
              <a:rPr lang="en-US" sz="3600" dirty="0" smtClean="0">
                <a:latin typeface="Times New Roman" panose="02020603050405020304" pitchFamily="18" charset="0"/>
                <a:cs typeface="Times New Roman" panose="02020603050405020304" pitchFamily="18" charset="0"/>
              </a:rPr>
              <a:t>arenting 					        Moments</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69283349"/>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1673" y="452718"/>
            <a:ext cx="9059161" cy="1182899"/>
          </a:xfrm>
        </p:spPr>
        <p:txBody>
          <a:bodyPr/>
          <a:lstStyle/>
          <a:p>
            <a:pPr algn="ctr"/>
            <a:r>
              <a:rPr lang="en-US" sz="4800" dirty="0">
                <a:latin typeface="Times New Roman" panose="02020603050405020304" pitchFamily="18" charset="0"/>
                <a:cs typeface="Times New Roman" panose="02020603050405020304" pitchFamily="18" charset="0"/>
              </a:rPr>
              <a:t>Working with Foster Children</a:t>
            </a:r>
            <a:br>
              <a:rPr lang="en-US" sz="4800" dirty="0">
                <a:latin typeface="Times New Roman" panose="02020603050405020304" pitchFamily="18" charset="0"/>
                <a:cs typeface="Times New Roman" panose="02020603050405020304" pitchFamily="18" charset="0"/>
              </a:rPr>
            </a:br>
            <a:endParaRPr lang="en-US" sz="4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04293" y="1635617"/>
            <a:ext cx="8946541" cy="4195481"/>
          </a:xfrm>
        </p:spPr>
        <p:txBody>
          <a:bodyPr>
            <a:normAutofit/>
          </a:bodyPr>
          <a:lstStyle/>
          <a:p>
            <a:pPr marL="0" indent="0">
              <a:buNone/>
            </a:pPr>
            <a:r>
              <a:rPr lang="en-US" sz="3600" dirty="0">
                <a:latin typeface="Times New Roman" panose="02020603050405020304" pitchFamily="18" charset="0"/>
                <a:cs typeface="Times New Roman" panose="02020603050405020304" pitchFamily="18" charset="0"/>
              </a:rPr>
              <a:t>Siegel Strategy </a:t>
            </a:r>
            <a:r>
              <a:rPr lang="en-US" sz="3600" dirty="0" smtClean="0">
                <a:latin typeface="Times New Roman" panose="02020603050405020304" pitchFamily="18" charset="0"/>
                <a:cs typeface="Times New Roman" panose="02020603050405020304" pitchFamily="18" charset="0"/>
              </a:rPr>
              <a:t>#4:  Use It or Lose It	</a:t>
            </a:r>
          </a:p>
          <a:p>
            <a:pPr marL="0" indent="0">
              <a:buNone/>
            </a:pPr>
            <a:r>
              <a:rPr lang="en-US" sz="3600" dirty="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(Exercising </a:t>
            </a:r>
            <a:r>
              <a:rPr lang="en-US" sz="3600" dirty="0" smtClean="0">
                <a:latin typeface="Times New Roman" panose="02020603050405020304" pitchFamily="18" charset="0"/>
                <a:cs typeface="Times New Roman" panose="02020603050405020304" pitchFamily="18" charset="0"/>
              </a:rPr>
              <a:t>the Upstairs Brain) </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07569622"/>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1673" y="643942"/>
            <a:ext cx="9058180" cy="977485"/>
          </a:xfrm>
        </p:spPr>
        <p:txBody>
          <a:bodyPr/>
          <a:lstStyle/>
          <a:p>
            <a:pPr algn="ctr"/>
            <a:r>
              <a:rPr lang="en-US" sz="4800" dirty="0">
                <a:latin typeface="Times New Roman" panose="02020603050405020304" pitchFamily="18" charset="0"/>
                <a:cs typeface="Times New Roman" panose="02020603050405020304" pitchFamily="18" charset="0"/>
              </a:rPr>
              <a:t>Working with Foster Children</a:t>
            </a:r>
            <a:r>
              <a:rPr lang="en-US" sz="4400" dirty="0">
                <a:latin typeface="Times New Roman" panose="02020603050405020304" pitchFamily="18" charset="0"/>
                <a:cs typeface="Times New Roman" panose="02020603050405020304" pitchFamily="18" charset="0"/>
              </a:rPr>
              <a:t/>
            </a:r>
            <a:br>
              <a:rPr lang="en-US" sz="4400" dirty="0">
                <a:latin typeface="Times New Roman" panose="02020603050405020304" pitchFamily="18" charset="0"/>
                <a:cs typeface="Times New Roman" panose="02020603050405020304" pitchFamily="18" charset="0"/>
              </a:rPr>
            </a:br>
            <a:endParaRPr lang="en-US" dirty="0"/>
          </a:p>
        </p:txBody>
      </p:sp>
      <p:sp>
        <p:nvSpPr>
          <p:cNvPr id="3" name="Content Placeholder 2"/>
          <p:cNvSpPr>
            <a:spLocks noGrp="1"/>
          </p:cNvSpPr>
          <p:nvPr>
            <p:ph idx="1"/>
          </p:nvPr>
        </p:nvSpPr>
        <p:spPr>
          <a:xfrm>
            <a:off x="1103312" y="1621427"/>
            <a:ext cx="8946541" cy="4195481"/>
          </a:xfrm>
        </p:spPr>
        <p:txBody>
          <a:bodyPr>
            <a:normAutofit/>
          </a:bodyPr>
          <a:lstStyle/>
          <a:p>
            <a:pPr marL="0" indent="0">
              <a:buNone/>
            </a:pPr>
            <a:r>
              <a:rPr lang="en-US" sz="3600" dirty="0">
                <a:latin typeface="Times New Roman" panose="02020603050405020304" pitchFamily="18" charset="0"/>
                <a:cs typeface="Times New Roman" panose="02020603050405020304" pitchFamily="18" charset="0"/>
              </a:rPr>
              <a:t>Siegel Strategy #4:  Use It or Lose It	</a:t>
            </a:r>
            <a:r>
              <a:rPr lang="en-US" sz="3600" dirty="0" smtClean="0">
                <a:latin typeface="Times New Roman" panose="02020603050405020304" pitchFamily="18" charset="0"/>
                <a:cs typeface="Times New Roman" panose="02020603050405020304" pitchFamily="18" charset="0"/>
              </a:rPr>
              <a:t>               	</a:t>
            </a:r>
            <a:r>
              <a:rPr lang="en-US" sz="3400" i="1" dirty="0" smtClean="0">
                <a:latin typeface="Times New Roman" panose="02020603050405020304" pitchFamily="18" charset="0"/>
                <a:cs typeface="Times New Roman" panose="02020603050405020304" pitchFamily="18" charset="0"/>
              </a:rPr>
              <a:t>Self Understanding</a:t>
            </a:r>
            <a:r>
              <a:rPr lang="en-US" sz="3400" dirty="0" smtClean="0">
                <a:latin typeface="Times New Roman" panose="02020603050405020304" pitchFamily="18" charset="0"/>
                <a:cs typeface="Times New Roman" panose="02020603050405020304" pitchFamily="18" charset="0"/>
              </a:rPr>
              <a:t>-Ask Questions that Help 	  	  the Child Look Beyond the Surface of What 	  	  They Understand</a:t>
            </a:r>
            <a:endParaRPr lang="en-US" sz="3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43309538"/>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3312" y="452718"/>
            <a:ext cx="8947522" cy="1157141"/>
          </a:xfrm>
        </p:spPr>
        <p:txBody>
          <a:bodyPr/>
          <a:lstStyle/>
          <a:p>
            <a:pPr algn="ctr"/>
            <a:r>
              <a:rPr lang="en-US" sz="4800" dirty="0">
                <a:latin typeface="Times New Roman" panose="02020603050405020304" pitchFamily="18" charset="0"/>
                <a:cs typeface="Times New Roman" panose="02020603050405020304" pitchFamily="18" charset="0"/>
              </a:rPr>
              <a:t>Working with Foster Children</a:t>
            </a:r>
            <a:r>
              <a:rPr lang="en-US" sz="4400" dirty="0">
                <a:latin typeface="Times New Roman" panose="02020603050405020304" pitchFamily="18" charset="0"/>
                <a:cs typeface="Times New Roman" panose="02020603050405020304" pitchFamily="18" charset="0"/>
              </a:rPr>
              <a:t/>
            </a:r>
            <a:br>
              <a:rPr lang="en-US" sz="4400"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03312" y="1609860"/>
            <a:ext cx="8946541" cy="4638540"/>
          </a:xfrm>
        </p:spPr>
        <p:txBody>
          <a:bodyPr>
            <a:normAutofit/>
          </a:bodyPr>
          <a:lstStyle/>
          <a:p>
            <a:pPr marL="0" indent="0">
              <a:buNone/>
            </a:pPr>
            <a:r>
              <a:rPr lang="en-US" sz="4000" dirty="0">
                <a:latin typeface="Times New Roman" panose="02020603050405020304" pitchFamily="18" charset="0"/>
                <a:cs typeface="Times New Roman" panose="02020603050405020304" pitchFamily="18" charset="0"/>
              </a:rPr>
              <a:t>Siegel Strategy #4:  Use It or Lose It	               </a:t>
            </a:r>
            <a:r>
              <a:rPr lang="en-US" sz="4000" dirty="0" smtClean="0">
                <a:latin typeface="Times New Roman" panose="02020603050405020304" pitchFamily="18" charset="0"/>
                <a:cs typeface="Times New Roman" panose="02020603050405020304" pitchFamily="18" charset="0"/>
              </a:rPr>
              <a:t>  	</a:t>
            </a:r>
            <a:r>
              <a:rPr lang="en-US" sz="3600" i="1" dirty="0" smtClean="0">
                <a:latin typeface="Times New Roman" panose="02020603050405020304" pitchFamily="18" charset="0"/>
                <a:cs typeface="Times New Roman" panose="02020603050405020304" pitchFamily="18" charset="0"/>
              </a:rPr>
              <a:t>Self </a:t>
            </a:r>
            <a:r>
              <a:rPr lang="en-US" sz="3600" i="1" dirty="0">
                <a:latin typeface="Times New Roman" panose="02020603050405020304" pitchFamily="18" charset="0"/>
                <a:cs typeface="Times New Roman" panose="02020603050405020304" pitchFamily="18" charset="0"/>
              </a:rPr>
              <a:t>Understanding</a:t>
            </a:r>
            <a:r>
              <a:rPr lang="en-US" sz="3600" dirty="0">
                <a:latin typeface="Times New Roman" panose="02020603050405020304" pitchFamily="18" charset="0"/>
                <a:cs typeface="Times New Roman" panose="02020603050405020304" pitchFamily="18" charset="0"/>
              </a:rPr>
              <a:t>-Ask Questions that Help 	</a:t>
            </a:r>
            <a:r>
              <a:rPr lang="en-US" sz="3600" dirty="0" smtClean="0">
                <a:latin typeface="Times New Roman" panose="02020603050405020304" pitchFamily="18" charset="0"/>
                <a:cs typeface="Times New Roman" panose="02020603050405020304" pitchFamily="18" charset="0"/>
              </a:rPr>
              <a:t>  the </a:t>
            </a:r>
            <a:r>
              <a:rPr lang="en-US" sz="3600" dirty="0">
                <a:latin typeface="Times New Roman" panose="02020603050405020304" pitchFamily="18" charset="0"/>
                <a:cs typeface="Times New Roman" panose="02020603050405020304" pitchFamily="18" charset="0"/>
              </a:rPr>
              <a:t>Child Look Beyond the Surface of </a:t>
            </a:r>
            <a:r>
              <a:rPr lang="en-US" sz="3600" dirty="0" smtClean="0">
                <a:latin typeface="Times New Roman" panose="02020603050405020304" pitchFamily="18" charset="0"/>
                <a:cs typeface="Times New Roman" panose="02020603050405020304" pitchFamily="18" charset="0"/>
              </a:rPr>
              <a:t>	    	  What They Understand</a:t>
            </a:r>
          </a:p>
          <a:p>
            <a:pPr marL="0" indent="0">
              <a:buNone/>
            </a:pPr>
            <a:r>
              <a:rPr lang="en-US" sz="3600" dirty="0" smtClean="0">
                <a:latin typeface="Times New Roman" panose="02020603050405020304" pitchFamily="18" charset="0"/>
                <a:cs typeface="Times New Roman" panose="02020603050405020304" pitchFamily="18" charset="0"/>
              </a:rPr>
              <a:t>	</a:t>
            </a:r>
            <a:r>
              <a:rPr lang="en-US" sz="3600" i="1" dirty="0" smtClean="0">
                <a:latin typeface="Times New Roman" panose="02020603050405020304" pitchFamily="18" charset="0"/>
                <a:cs typeface="Times New Roman" panose="02020603050405020304" pitchFamily="18" charset="0"/>
              </a:rPr>
              <a:t>Empathy</a:t>
            </a:r>
            <a:r>
              <a:rPr lang="en-US" sz="3600" dirty="0" smtClean="0">
                <a:latin typeface="Times New Roman" panose="02020603050405020304" pitchFamily="18" charset="0"/>
                <a:cs typeface="Times New Roman" panose="02020603050405020304" pitchFamily="18" charset="0"/>
              </a:rPr>
              <a:t>-Ask Questions </a:t>
            </a:r>
            <a:r>
              <a:rPr lang="en-US" sz="3600" dirty="0" smtClean="0">
                <a:latin typeface="Times New Roman" panose="02020603050405020304" pitchFamily="18" charset="0"/>
                <a:cs typeface="Times New Roman" panose="02020603050405020304" pitchFamily="18" charset="0"/>
              </a:rPr>
              <a:t>about </a:t>
            </a:r>
            <a:r>
              <a:rPr lang="en-US" sz="3600" dirty="0" smtClean="0">
                <a:latin typeface="Times New Roman" panose="02020603050405020304" pitchFamily="18" charset="0"/>
                <a:cs typeface="Times New Roman" panose="02020603050405020304" pitchFamily="18" charset="0"/>
              </a:rPr>
              <a:t>the 	 	    	  	  	  Consideration of Another’s Feelings</a:t>
            </a:r>
            <a:endParaRPr lang="en-US" sz="3600" dirty="0">
              <a:latin typeface="Times New Roman" panose="02020603050405020304" pitchFamily="18" charset="0"/>
              <a:cs typeface="Times New Roman" panose="02020603050405020304" pitchFamily="18" charset="0"/>
            </a:endParaRPr>
          </a:p>
          <a:p>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93370393"/>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3312" y="452719"/>
            <a:ext cx="9175631" cy="1182899"/>
          </a:xfrm>
        </p:spPr>
        <p:txBody>
          <a:bodyPr/>
          <a:lstStyle/>
          <a:p>
            <a:pPr algn="ctr"/>
            <a:r>
              <a:rPr lang="en-US" sz="4800" dirty="0">
                <a:latin typeface="Times New Roman" panose="02020603050405020304" pitchFamily="18" charset="0"/>
                <a:cs typeface="Times New Roman" panose="02020603050405020304" pitchFamily="18" charset="0"/>
              </a:rPr>
              <a:t>Working with Foster Children</a:t>
            </a:r>
            <a:r>
              <a:rPr lang="en-US" sz="4400" dirty="0">
                <a:latin typeface="Times New Roman" panose="02020603050405020304" pitchFamily="18" charset="0"/>
                <a:cs typeface="Times New Roman" panose="02020603050405020304" pitchFamily="18" charset="0"/>
              </a:rPr>
              <a:t/>
            </a:r>
            <a:br>
              <a:rPr lang="en-US" sz="4400"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03312" y="1635618"/>
            <a:ext cx="8946541" cy="4612782"/>
          </a:xfrm>
        </p:spPr>
        <p:txBody>
          <a:bodyPr>
            <a:normAutofit fontScale="92500" lnSpcReduction="10000"/>
          </a:bodyPr>
          <a:lstStyle/>
          <a:p>
            <a:pPr marL="0" indent="0">
              <a:buNone/>
            </a:pPr>
            <a:r>
              <a:rPr lang="en-US" sz="4000" dirty="0">
                <a:latin typeface="Times New Roman" panose="02020603050405020304" pitchFamily="18" charset="0"/>
                <a:cs typeface="Times New Roman" panose="02020603050405020304" pitchFamily="18" charset="0"/>
              </a:rPr>
              <a:t>Siegel Strategy #4:  Use It or Lose It	                 	</a:t>
            </a:r>
            <a:r>
              <a:rPr lang="en-US" sz="3600" i="1" dirty="0">
                <a:latin typeface="Times New Roman" panose="02020603050405020304" pitchFamily="18" charset="0"/>
                <a:cs typeface="Times New Roman" panose="02020603050405020304" pitchFamily="18" charset="0"/>
              </a:rPr>
              <a:t>Self Understanding</a:t>
            </a:r>
            <a:r>
              <a:rPr lang="en-US" sz="3600" dirty="0">
                <a:latin typeface="Times New Roman" panose="02020603050405020304" pitchFamily="18" charset="0"/>
                <a:cs typeface="Times New Roman" panose="02020603050405020304" pitchFamily="18" charset="0"/>
              </a:rPr>
              <a:t>-Ask Questions that Help 	  the Child Look Beyond the Surface of 	    	  What They Understand</a:t>
            </a:r>
          </a:p>
          <a:p>
            <a:pPr marL="0" indent="0">
              <a:buNone/>
            </a:pPr>
            <a:r>
              <a:rPr lang="en-US" sz="3600" dirty="0">
                <a:latin typeface="Times New Roman" panose="02020603050405020304" pitchFamily="18" charset="0"/>
                <a:cs typeface="Times New Roman" panose="02020603050405020304" pitchFamily="18" charset="0"/>
              </a:rPr>
              <a:t>	</a:t>
            </a:r>
            <a:r>
              <a:rPr lang="en-US" sz="3600" i="1" dirty="0">
                <a:latin typeface="Times New Roman" panose="02020603050405020304" pitchFamily="18" charset="0"/>
                <a:cs typeface="Times New Roman" panose="02020603050405020304" pitchFamily="18" charset="0"/>
              </a:rPr>
              <a:t>Empathy</a:t>
            </a:r>
            <a:r>
              <a:rPr lang="en-US" sz="3600" dirty="0">
                <a:latin typeface="Times New Roman" panose="02020603050405020304" pitchFamily="18" charset="0"/>
                <a:cs typeface="Times New Roman" panose="02020603050405020304" pitchFamily="18" charset="0"/>
              </a:rPr>
              <a:t>-Ask Questions that the 	 	    	  	  	  Consideration of Another’s Feelings</a:t>
            </a:r>
          </a:p>
          <a:p>
            <a:pPr marL="0" indent="0">
              <a:buNone/>
            </a:pPr>
            <a:r>
              <a:rPr lang="en-US" sz="3600" dirty="0" smtClean="0">
                <a:latin typeface="Times New Roman" panose="02020603050405020304" pitchFamily="18" charset="0"/>
                <a:cs typeface="Times New Roman" panose="02020603050405020304" pitchFamily="18" charset="0"/>
              </a:rPr>
              <a:t>	</a:t>
            </a:r>
            <a:r>
              <a:rPr lang="en-US" sz="3600" i="1" dirty="0" smtClean="0">
                <a:latin typeface="Times New Roman" panose="02020603050405020304" pitchFamily="18" charset="0"/>
                <a:cs typeface="Times New Roman" panose="02020603050405020304" pitchFamily="18" charset="0"/>
              </a:rPr>
              <a:t>Morality-</a:t>
            </a:r>
            <a:r>
              <a:rPr lang="en-US" sz="3600" dirty="0" smtClean="0">
                <a:latin typeface="Times New Roman" panose="02020603050405020304" pitchFamily="18" charset="0"/>
                <a:cs typeface="Times New Roman" panose="02020603050405020304" pitchFamily="18" charset="0"/>
              </a:rPr>
              <a:t>Is a Sense of Right and Wrong but also 	  is What is for the Greater Good Beyond their 	  	  Own Individual Needs</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607166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45130" y="652388"/>
            <a:ext cx="9404723" cy="1400530"/>
          </a:xfrm>
        </p:spPr>
        <p:txBody>
          <a:bodyPr/>
          <a:lstStyle/>
          <a:p>
            <a:pPr lvl="0" algn="ctr">
              <a:spcBef>
                <a:spcPts val="1000"/>
              </a:spcBef>
              <a:buClr>
                <a:srgbClr val="1E5155">
                  <a:lumMod val="40000"/>
                  <a:lumOff val="60000"/>
                </a:srgbClr>
              </a:buClr>
              <a:buSzPct val="80000"/>
            </a:pPr>
            <a:r>
              <a:rPr lang="en-US" sz="3600" cap="all" dirty="0" smtClean="0">
                <a:solidFill>
                  <a:srgbClr val="1E5155">
                    <a:lumMod val="40000"/>
                    <a:lumOff val="60000"/>
                  </a:srgbClr>
                </a:solidFill>
                <a:latin typeface="Times New Roman" panose="02020603050405020304" pitchFamily="18" charset="0"/>
                <a:cs typeface="Times New Roman" panose="02020603050405020304" pitchFamily="18" charset="0"/>
              </a:rPr>
              <a:t>Working </a:t>
            </a:r>
            <a:r>
              <a:rPr lang="en-US" sz="3600" cap="all" dirty="0">
                <a:solidFill>
                  <a:srgbClr val="1E5155">
                    <a:lumMod val="40000"/>
                    <a:lumOff val="60000"/>
                  </a:srgbClr>
                </a:solidFill>
                <a:latin typeface="Times New Roman" panose="02020603050405020304" pitchFamily="18" charset="0"/>
                <a:cs typeface="Times New Roman" panose="02020603050405020304" pitchFamily="18" charset="0"/>
              </a:rPr>
              <a:t>with Foster Children</a:t>
            </a:r>
            <a:br>
              <a:rPr lang="en-US" sz="3600" cap="all" dirty="0">
                <a:solidFill>
                  <a:srgbClr val="1E5155">
                    <a:lumMod val="40000"/>
                    <a:lumOff val="60000"/>
                  </a:srgbClr>
                </a:solidFill>
                <a:latin typeface="Times New Roman" panose="02020603050405020304" pitchFamily="18" charset="0"/>
                <a:cs typeface="Times New Roman" panose="02020603050405020304" pitchFamily="18" charset="0"/>
              </a:rPr>
            </a:br>
            <a:r>
              <a:rPr lang="en-US" sz="4400" dirty="0" smtClean="0">
                <a:latin typeface="Times New Roman" panose="02020603050405020304" pitchFamily="18" charset="0"/>
                <a:cs typeface="Times New Roman" panose="02020603050405020304" pitchFamily="18" charset="0"/>
              </a:rPr>
              <a:t/>
            </a:r>
            <a:br>
              <a:rPr lang="en-US" sz="4400" dirty="0" smtClean="0">
                <a:latin typeface="Times New Roman" panose="02020603050405020304" pitchFamily="18" charset="0"/>
                <a:cs typeface="Times New Roman" panose="02020603050405020304" pitchFamily="18" charset="0"/>
              </a:rPr>
            </a:br>
            <a:endParaRPr lang="en-US" dirty="0"/>
          </a:p>
        </p:txBody>
      </p:sp>
      <p:sp>
        <p:nvSpPr>
          <p:cNvPr id="3" name="Content Placeholder 2"/>
          <p:cNvSpPr>
            <a:spLocks noGrp="1"/>
          </p:cNvSpPr>
          <p:nvPr>
            <p:ph idx="1"/>
          </p:nvPr>
        </p:nvSpPr>
        <p:spPr/>
        <p:txBody>
          <a:bodyPr/>
          <a:lstStyle/>
          <a:p>
            <a:pPr marL="0" indent="0">
              <a:buNone/>
            </a:pPr>
            <a:r>
              <a:rPr lang="en-US" sz="4000" dirty="0">
                <a:latin typeface="Times New Roman" panose="02020603050405020304" pitchFamily="18" charset="0"/>
                <a:cs typeface="Times New Roman" panose="02020603050405020304" pitchFamily="18" charset="0"/>
              </a:rPr>
              <a:t>Abuse</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Emotional</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Verbal</a:t>
            </a:r>
          </a:p>
          <a:p>
            <a:pPr marL="0" indent="0">
              <a:buNone/>
            </a:pPr>
            <a:r>
              <a:rPr lang="en-US" sz="4000" dirty="0">
                <a:latin typeface="Times New Roman" panose="02020603050405020304" pitchFamily="18" charset="0"/>
                <a:cs typeface="Times New Roman" panose="02020603050405020304" pitchFamily="18" charset="0"/>
              </a:rPr>
              <a:t>			Yelling</a:t>
            </a:r>
          </a:p>
          <a:p>
            <a:pPr marL="0" indent="0">
              <a:buNone/>
            </a:pPr>
            <a:r>
              <a:rPr lang="en-US" sz="4000" dirty="0">
                <a:latin typeface="Times New Roman" panose="02020603050405020304" pitchFamily="18" charset="0"/>
                <a:cs typeface="Times New Roman" panose="02020603050405020304" pitchFamily="18" charset="0"/>
              </a:rPr>
              <a:t>			Swearing</a:t>
            </a:r>
          </a:p>
          <a:p>
            <a:endParaRPr lang="en-US" dirty="0"/>
          </a:p>
        </p:txBody>
      </p:sp>
    </p:spTree>
    <p:extLst>
      <p:ext uri="{BB962C8B-B14F-4D97-AF65-F5344CB8AC3E}">
        <p14:creationId xmlns:p14="http://schemas.microsoft.com/office/powerpoint/2010/main" val="308575339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3312" y="452718"/>
            <a:ext cx="8947522" cy="1144262"/>
          </a:xfrm>
        </p:spPr>
        <p:txBody>
          <a:bodyPr/>
          <a:lstStyle/>
          <a:p>
            <a:pPr algn="ctr"/>
            <a:r>
              <a:rPr lang="en-US" sz="4800" dirty="0">
                <a:latin typeface="Times New Roman" panose="02020603050405020304" pitchFamily="18" charset="0"/>
                <a:cs typeface="Times New Roman" panose="02020603050405020304" pitchFamily="18" charset="0"/>
              </a:rPr>
              <a:t>Working with Foster Children</a:t>
            </a:r>
            <a:r>
              <a:rPr lang="en-US" sz="4400" dirty="0">
                <a:latin typeface="Times New Roman" panose="02020603050405020304" pitchFamily="18" charset="0"/>
                <a:cs typeface="Times New Roman" panose="02020603050405020304" pitchFamily="18" charset="0"/>
              </a:rPr>
              <a:t/>
            </a:r>
            <a:br>
              <a:rPr lang="en-US" sz="4400"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03312" y="1596980"/>
            <a:ext cx="8946541" cy="4651419"/>
          </a:xfrm>
        </p:spPr>
        <p:txBody>
          <a:bodyPr>
            <a:normAutofit/>
          </a:bodyPr>
          <a:lstStyle/>
          <a:p>
            <a:pPr marL="0" indent="0">
              <a:buNone/>
            </a:pPr>
            <a:r>
              <a:rPr lang="en-US" sz="2800" dirty="0">
                <a:latin typeface="Times New Roman" panose="02020603050405020304" pitchFamily="18" charset="0"/>
                <a:cs typeface="Times New Roman" panose="02020603050405020304" pitchFamily="18" charset="0"/>
              </a:rPr>
              <a:t>Siegel Strategy #4:  Use It or Lose It	                 	</a:t>
            </a:r>
            <a:endParaRPr lang="en-US" sz="2800" dirty="0" smtClean="0">
              <a:latin typeface="Times New Roman" panose="02020603050405020304" pitchFamily="18" charset="0"/>
              <a:cs typeface="Times New Roman" panose="02020603050405020304" pitchFamily="18" charset="0"/>
            </a:endParaRPr>
          </a:p>
          <a:p>
            <a:pPr marL="0" indent="0">
              <a:buNone/>
            </a:pPr>
            <a:r>
              <a:rPr lang="en-US" sz="2800" i="1" dirty="0">
                <a:latin typeface="Times New Roman" panose="02020603050405020304" pitchFamily="18" charset="0"/>
                <a:cs typeface="Times New Roman" panose="02020603050405020304" pitchFamily="18" charset="0"/>
              </a:rPr>
              <a:t>	</a:t>
            </a:r>
            <a:r>
              <a:rPr lang="en-US" sz="2800" i="1" dirty="0" smtClean="0">
                <a:latin typeface="Times New Roman" panose="02020603050405020304" pitchFamily="18" charset="0"/>
                <a:cs typeface="Times New Roman" panose="02020603050405020304" pitchFamily="18" charset="0"/>
              </a:rPr>
              <a:t>Self </a:t>
            </a:r>
            <a:r>
              <a:rPr lang="en-US" sz="2800" i="1" dirty="0">
                <a:latin typeface="Times New Roman" panose="02020603050405020304" pitchFamily="18" charset="0"/>
                <a:cs typeface="Times New Roman" panose="02020603050405020304" pitchFamily="18" charset="0"/>
              </a:rPr>
              <a:t>Understanding</a:t>
            </a:r>
            <a:r>
              <a:rPr lang="en-US" sz="2800" dirty="0">
                <a:latin typeface="Times New Roman" panose="02020603050405020304" pitchFamily="18" charset="0"/>
                <a:cs typeface="Times New Roman" panose="02020603050405020304" pitchFamily="18" charset="0"/>
              </a:rPr>
              <a:t>-Ask Questions that Help </a:t>
            </a:r>
            <a:r>
              <a:rPr lang="en-US" sz="2800" dirty="0" smtClean="0">
                <a:latin typeface="Times New Roman" panose="02020603050405020304" pitchFamily="18" charset="0"/>
                <a:cs typeface="Times New Roman" panose="02020603050405020304" pitchFamily="18" charset="0"/>
              </a:rPr>
              <a:t>the </a:t>
            </a:r>
            <a:r>
              <a:rPr lang="en-US" sz="2800" dirty="0">
                <a:latin typeface="Times New Roman" panose="02020603050405020304" pitchFamily="18" charset="0"/>
                <a:cs typeface="Times New Roman" panose="02020603050405020304" pitchFamily="18" charset="0"/>
              </a:rPr>
              <a:t>Child </a:t>
            </a:r>
            <a:r>
              <a:rPr lang="en-US" sz="2800" dirty="0" smtClean="0">
                <a:latin typeface="Times New Roman" panose="02020603050405020304" pitchFamily="18" charset="0"/>
                <a:cs typeface="Times New Roman" panose="02020603050405020304" pitchFamily="18" charset="0"/>
              </a:rPr>
              <a:t>	  	  Look </a:t>
            </a:r>
            <a:r>
              <a:rPr lang="en-US" sz="2800" dirty="0">
                <a:latin typeface="Times New Roman" panose="02020603050405020304" pitchFamily="18" charset="0"/>
                <a:cs typeface="Times New Roman" panose="02020603050405020304" pitchFamily="18" charset="0"/>
              </a:rPr>
              <a:t>Beyond the Surface of </a:t>
            </a:r>
            <a:r>
              <a:rPr lang="en-US" sz="2800" dirty="0" smtClean="0">
                <a:latin typeface="Times New Roman" panose="02020603050405020304" pitchFamily="18" charset="0"/>
                <a:cs typeface="Times New Roman" panose="02020603050405020304" pitchFamily="18" charset="0"/>
              </a:rPr>
              <a:t> What </a:t>
            </a:r>
            <a:r>
              <a:rPr lang="en-US" sz="2800" dirty="0">
                <a:latin typeface="Times New Roman" panose="02020603050405020304" pitchFamily="18" charset="0"/>
                <a:cs typeface="Times New Roman" panose="02020603050405020304" pitchFamily="18" charset="0"/>
              </a:rPr>
              <a:t>They </a:t>
            </a:r>
            <a:r>
              <a:rPr lang="en-US" sz="2800" dirty="0" smtClean="0">
                <a:latin typeface="Times New Roman" panose="02020603050405020304" pitchFamily="18" charset="0"/>
                <a:cs typeface="Times New Roman" panose="02020603050405020304" pitchFamily="18" charset="0"/>
              </a:rPr>
              <a:t>Understand                            	</a:t>
            </a:r>
            <a:r>
              <a:rPr lang="en-US" sz="2800" i="1" dirty="0" smtClean="0">
                <a:latin typeface="Times New Roman" panose="02020603050405020304" pitchFamily="18" charset="0"/>
                <a:cs typeface="Times New Roman" panose="02020603050405020304" pitchFamily="18" charset="0"/>
              </a:rPr>
              <a:t>Empathy</a:t>
            </a:r>
            <a:r>
              <a:rPr lang="en-US" sz="2800" dirty="0" smtClean="0">
                <a:latin typeface="Times New Roman" panose="02020603050405020304" pitchFamily="18" charset="0"/>
                <a:cs typeface="Times New Roman" panose="02020603050405020304" pitchFamily="18" charset="0"/>
              </a:rPr>
              <a:t>-Ask </a:t>
            </a:r>
            <a:r>
              <a:rPr lang="en-US" sz="2800" dirty="0">
                <a:latin typeface="Times New Roman" panose="02020603050405020304" pitchFamily="18" charset="0"/>
                <a:cs typeface="Times New Roman" panose="02020603050405020304" pitchFamily="18" charset="0"/>
              </a:rPr>
              <a:t>Questions that the </a:t>
            </a:r>
            <a:r>
              <a:rPr lang="en-US" sz="2800" dirty="0" smtClean="0">
                <a:latin typeface="Times New Roman" panose="02020603050405020304" pitchFamily="18" charset="0"/>
                <a:cs typeface="Times New Roman" panose="02020603050405020304" pitchFamily="18" charset="0"/>
              </a:rPr>
              <a:t>Consideration </a:t>
            </a:r>
            <a:r>
              <a:rPr lang="en-US" sz="2800" dirty="0">
                <a:latin typeface="Times New Roman" panose="02020603050405020304" pitchFamily="18" charset="0"/>
                <a:cs typeface="Times New Roman" panose="02020603050405020304" pitchFamily="18" charset="0"/>
              </a:rPr>
              <a:t>of </a:t>
            </a:r>
            <a:r>
              <a:rPr lang="en-US" sz="2800" dirty="0" smtClean="0">
                <a:latin typeface="Times New Roman" panose="02020603050405020304" pitchFamily="18" charset="0"/>
                <a:cs typeface="Times New Roman" panose="02020603050405020304" pitchFamily="18" charset="0"/>
              </a:rPr>
              <a:t>				  Another’s Feelings                                                 	</a:t>
            </a:r>
            <a:r>
              <a:rPr lang="en-US" sz="2800" i="1" dirty="0" smtClean="0">
                <a:latin typeface="Times New Roman" panose="02020603050405020304" pitchFamily="18" charset="0"/>
                <a:cs typeface="Times New Roman" panose="02020603050405020304" pitchFamily="18" charset="0"/>
              </a:rPr>
              <a:t>Morality-</a:t>
            </a:r>
            <a:r>
              <a:rPr lang="en-US" sz="2800" dirty="0" smtClean="0">
                <a:latin typeface="Times New Roman" panose="02020603050405020304" pitchFamily="18" charset="0"/>
                <a:cs typeface="Times New Roman" panose="02020603050405020304" pitchFamily="18" charset="0"/>
              </a:rPr>
              <a:t>Is </a:t>
            </a:r>
            <a:r>
              <a:rPr lang="en-US" sz="2800" dirty="0">
                <a:latin typeface="Times New Roman" panose="02020603050405020304" pitchFamily="18" charset="0"/>
                <a:cs typeface="Times New Roman" panose="02020603050405020304" pitchFamily="18" charset="0"/>
              </a:rPr>
              <a:t>a Sense of Right and Wrong but also </a:t>
            </a:r>
            <a:r>
              <a:rPr lang="en-US" sz="2800" dirty="0" smtClean="0">
                <a:latin typeface="Times New Roman" panose="02020603050405020304" pitchFamily="18" charset="0"/>
                <a:cs typeface="Times New Roman" panose="02020603050405020304" pitchFamily="18" charset="0"/>
              </a:rPr>
              <a:t>is </a:t>
            </a:r>
            <a:r>
              <a:rPr lang="en-US" sz="2800" dirty="0">
                <a:latin typeface="Times New Roman" panose="02020603050405020304" pitchFamily="18" charset="0"/>
                <a:cs typeface="Times New Roman" panose="02020603050405020304" pitchFamily="18" charset="0"/>
              </a:rPr>
              <a:t>What </a:t>
            </a:r>
            <a:r>
              <a:rPr lang="en-US" sz="2800" dirty="0" smtClean="0">
                <a:latin typeface="Times New Roman" panose="02020603050405020304" pitchFamily="18" charset="0"/>
                <a:cs typeface="Times New Roman" panose="02020603050405020304" pitchFamily="18" charset="0"/>
              </a:rPr>
              <a:t>	  	  is </a:t>
            </a:r>
            <a:r>
              <a:rPr lang="en-US" sz="2800" dirty="0">
                <a:latin typeface="Times New Roman" panose="02020603050405020304" pitchFamily="18" charset="0"/>
                <a:cs typeface="Times New Roman" panose="02020603050405020304" pitchFamily="18" charset="0"/>
              </a:rPr>
              <a:t>for the Greater Good Beyond </a:t>
            </a:r>
            <a:r>
              <a:rPr lang="en-US" sz="2800" dirty="0" smtClean="0">
                <a:latin typeface="Times New Roman" panose="02020603050405020304" pitchFamily="18" charset="0"/>
                <a:cs typeface="Times New Roman" panose="02020603050405020304" pitchFamily="18" charset="0"/>
              </a:rPr>
              <a:t>their Own </a:t>
            </a:r>
            <a:r>
              <a:rPr lang="en-US" sz="2800" dirty="0">
                <a:latin typeface="Times New Roman" panose="02020603050405020304" pitchFamily="18" charset="0"/>
                <a:cs typeface="Times New Roman" panose="02020603050405020304" pitchFamily="18" charset="0"/>
              </a:rPr>
              <a:t>Individual </a:t>
            </a:r>
            <a:r>
              <a:rPr lang="en-US" sz="2800" dirty="0" smtClean="0">
                <a:latin typeface="Times New Roman" panose="02020603050405020304" pitchFamily="18" charset="0"/>
                <a:cs typeface="Times New Roman" panose="02020603050405020304" pitchFamily="18" charset="0"/>
              </a:rPr>
              <a:t>	  	  Needs                                                                            			Offer Hypothetical Situations                                            </a:t>
            </a:r>
            <a:endParaRPr lang="en-US" sz="2800" dirty="0">
              <a:latin typeface="Times New Roman" panose="02020603050405020304" pitchFamily="18" charset="0"/>
              <a:cs typeface="Times New Roman" panose="02020603050405020304" pitchFamily="18" charset="0"/>
            </a:endParaRPr>
          </a:p>
          <a:p>
            <a:pPr marL="0" indent="0">
              <a:buNone/>
            </a:pP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4549631"/>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4552" y="439839"/>
            <a:ext cx="9045301" cy="1182899"/>
          </a:xfrm>
        </p:spPr>
        <p:txBody>
          <a:bodyPr/>
          <a:lstStyle/>
          <a:p>
            <a:pPr algn="ctr"/>
            <a:r>
              <a:rPr lang="en-US" sz="4800" dirty="0">
                <a:latin typeface="Times New Roman" panose="02020603050405020304" pitchFamily="18" charset="0"/>
                <a:cs typeface="Times New Roman" panose="02020603050405020304" pitchFamily="18" charset="0"/>
              </a:rPr>
              <a:t>Working with Foster Children</a:t>
            </a:r>
            <a:r>
              <a:rPr lang="en-US" sz="4400" dirty="0">
                <a:latin typeface="Times New Roman" panose="02020603050405020304" pitchFamily="18" charset="0"/>
                <a:cs typeface="Times New Roman" panose="02020603050405020304" pitchFamily="18" charset="0"/>
              </a:rPr>
              <a:t/>
            </a:r>
            <a:br>
              <a:rPr lang="en-US" sz="4400"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03312" y="1622738"/>
            <a:ext cx="8946541" cy="4625661"/>
          </a:xfrm>
        </p:spPr>
        <p:txBody>
          <a:bodyPr>
            <a:normAutofit/>
          </a:bodyPr>
          <a:lstStyle/>
          <a:p>
            <a:pPr marL="0" indent="0">
              <a:buNone/>
            </a:pPr>
            <a:r>
              <a:rPr lang="en-US" sz="3600" dirty="0">
                <a:latin typeface="Times New Roman" panose="02020603050405020304" pitchFamily="18" charset="0"/>
                <a:cs typeface="Times New Roman" panose="02020603050405020304" pitchFamily="18" charset="0"/>
              </a:rPr>
              <a:t>Siegel Strategy </a:t>
            </a:r>
            <a:r>
              <a:rPr lang="en-US" sz="3600" dirty="0" smtClean="0">
                <a:latin typeface="Times New Roman" panose="02020603050405020304" pitchFamily="18" charset="0"/>
                <a:cs typeface="Times New Roman" panose="02020603050405020304" pitchFamily="18" charset="0"/>
              </a:rPr>
              <a:t>#5:  Move It or Lose It 	(Moving the Body to Avoid Losing the 	Mind)</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67493660"/>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3312" y="452718"/>
            <a:ext cx="8947522" cy="1157141"/>
          </a:xfrm>
        </p:spPr>
        <p:txBody>
          <a:bodyPr/>
          <a:lstStyle/>
          <a:p>
            <a:pPr algn="ctr"/>
            <a:r>
              <a:rPr lang="en-US" sz="4800" dirty="0">
                <a:latin typeface="Times New Roman" panose="02020603050405020304" pitchFamily="18" charset="0"/>
                <a:cs typeface="Times New Roman" panose="02020603050405020304" pitchFamily="18" charset="0"/>
              </a:rPr>
              <a:t>Working with Foster Children</a:t>
            </a:r>
            <a:r>
              <a:rPr lang="en-US" sz="4400" dirty="0">
                <a:latin typeface="Times New Roman" panose="02020603050405020304" pitchFamily="18" charset="0"/>
                <a:cs typeface="Times New Roman" panose="02020603050405020304" pitchFamily="18" charset="0"/>
              </a:rPr>
              <a:t/>
            </a:r>
            <a:br>
              <a:rPr lang="en-US" sz="4400"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03312" y="1609860"/>
            <a:ext cx="8946541" cy="4638540"/>
          </a:xfrm>
        </p:spPr>
        <p:txBody>
          <a:bodyPr>
            <a:normAutofit/>
          </a:bodyPr>
          <a:lstStyle/>
          <a:p>
            <a:pPr marL="0" indent="0">
              <a:buNone/>
            </a:pPr>
            <a:r>
              <a:rPr lang="en-US" sz="3600" dirty="0">
                <a:latin typeface="Times New Roman" panose="02020603050405020304" pitchFamily="18" charset="0"/>
                <a:cs typeface="Times New Roman" panose="02020603050405020304" pitchFamily="18" charset="0"/>
              </a:rPr>
              <a:t>Siegel Strategy #5:  Move It or Lose It 	(Moving the Body to Avoid Losing the 	Mind)</a:t>
            </a:r>
          </a:p>
          <a:p>
            <a:pPr marL="0" indent="0">
              <a:buNone/>
            </a:pPr>
            <a:r>
              <a:rPr lang="en-US" sz="3600" dirty="0" smtClean="0">
                <a:latin typeface="Times New Roman" panose="02020603050405020304" pitchFamily="18" charset="0"/>
                <a:cs typeface="Times New Roman" panose="02020603050405020304" pitchFamily="18" charset="0"/>
              </a:rPr>
              <a:t>		Research has Shown that Body Movement</a:t>
            </a:r>
            <a:r>
              <a:rPr lang="en-US" sz="3600" dirty="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Directly Affects Brain Chemistry</a:t>
            </a:r>
          </a:p>
        </p:txBody>
      </p:sp>
    </p:spTree>
    <p:extLst>
      <p:ext uri="{BB962C8B-B14F-4D97-AF65-F5344CB8AC3E}">
        <p14:creationId xmlns:p14="http://schemas.microsoft.com/office/powerpoint/2010/main" val="293918926"/>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3312" y="452718"/>
            <a:ext cx="8947522" cy="1195778"/>
          </a:xfrm>
        </p:spPr>
        <p:txBody>
          <a:bodyPr/>
          <a:lstStyle/>
          <a:p>
            <a:pPr algn="ctr"/>
            <a:r>
              <a:rPr lang="en-US" sz="4800" dirty="0">
                <a:latin typeface="Times New Roman" panose="02020603050405020304" pitchFamily="18" charset="0"/>
                <a:cs typeface="Times New Roman" panose="02020603050405020304" pitchFamily="18" charset="0"/>
              </a:rPr>
              <a:t>Working with Foster Children</a:t>
            </a:r>
          </a:p>
        </p:txBody>
      </p:sp>
      <p:sp>
        <p:nvSpPr>
          <p:cNvPr id="3" name="Content Placeholder 2"/>
          <p:cNvSpPr>
            <a:spLocks noGrp="1"/>
          </p:cNvSpPr>
          <p:nvPr>
            <p:ph idx="1"/>
          </p:nvPr>
        </p:nvSpPr>
        <p:spPr>
          <a:xfrm>
            <a:off x="1103312" y="1648496"/>
            <a:ext cx="8946541" cy="4599903"/>
          </a:xfrm>
        </p:spPr>
        <p:txBody>
          <a:bodyPr>
            <a:normAutofit lnSpcReduction="10000"/>
          </a:bodyPr>
          <a:lstStyle/>
          <a:p>
            <a:pPr marL="0" indent="0">
              <a:buNone/>
            </a:pPr>
            <a:r>
              <a:rPr lang="en-US" sz="3600" dirty="0">
                <a:latin typeface="Times New Roman" panose="02020603050405020304" pitchFamily="18" charset="0"/>
                <a:cs typeface="Times New Roman" panose="02020603050405020304" pitchFamily="18" charset="0"/>
              </a:rPr>
              <a:t>Siegel Strategy #5:  Move It or Lose It 	(Moving the Body to Avoid Losing the 	Mind)</a:t>
            </a:r>
          </a:p>
          <a:p>
            <a:pPr marL="0" indent="0">
              <a:buNone/>
            </a:pPr>
            <a:r>
              <a:rPr lang="en-US" sz="3600" dirty="0">
                <a:latin typeface="Times New Roman" panose="02020603050405020304" pitchFamily="18" charset="0"/>
                <a:cs typeface="Times New Roman" panose="02020603050405020304" pitchFamily="18" charset="0"/>
              </a:rPr>
              <a:t>		Research has Shown that Body Movement 			Directly Affects Brain Chemistry</a:t>
            </a:r>
          </a:p>
          <a:p>
            <a:pPr marL="0" indent="0">
              <a:buNone/>
            </a:pPr>
            <a:r>
              <a:rPr lang="en-US" sz="3600" dirty="0" smtClean="0">
                <a:latin typeface="Times New Roman" panose="02020603050405020304" pitchFamily="18" charset="0"/>
                <a:cs typeface="Times New Roman" panose="02020603050405020304" pitchFamily="18" charset="0"/>
              </a:rPr>
              <a:t>				A Powerful Way to Help the Child 					Regain Touch with the Upstairs Brain 				is to have Them Move Their Body</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47025029"/>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3312" y="517112"/>
            <a:ext cx="8946541" cy="1092747"/>
          </a:xfrm>
        </p:spPr>
        <p:txBody>
          <a:bodyPr/>
          <a:lstStyle/>
          <a:p>
            <a:pPr algn="ctr"/>
            <a:r>
              <a:rPr lang="en-US" sz="4800" dirty="0">
                <a:latin typeface="Times New Roman" panose="02020603050405020304" pitchFamily="18" charset="0"/>
                <a:cs typeface="Times New Roman" panose="02020603050405020304" pitchFamily="18" charset="0"/>
              </a:rPr>
              <a:t>Working with Foster Children</a:t>
            </a:r>
            <a:br>
              <a:rPr lang="en-US" sz="4800" dirty="0">
                <a:latin typeface="Times New Roman" panose="02020603050405020304" pitchFamily="18" charset="0"/>
                <a:cs typeface="Times New Roman" panose="02020603050405020304" pitchFamily="18" charset="0"/>
              </a:rPr>
            </a:br>
            <a:endParaRPr lang="en-US" sz="4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03312" y="1609860"/>
            <a:ext cx="8946541" cy="4638540"/>
          </a:xfrm>
        </p:spPr>
        <p:txBody>
          <a:bodyPr>
            <a:normAutofit/>
          </a:bodyPr>
          <a:lstStyle/>
          <a:p>
            <a:pPr marL="0" indent="0">
              <a:buNone/>
            </a:pPr>
            <a:r>
              <a:rPr lang="en-US" sz="3600" dirty="0">
                <a:latin typeface="Times New Roman" panose="02020603050405020304" pitchFamily="18" charset="0"/>
                <a:cs typeface="Times New Roman" panose="02020603050405020304" pitchFamily="18" charset="0"/>
              </a:rPr>
              <a:t>Siegel Strategy </a:t>
            </a:r>
            <a:r>
              <a:rPr lang="en-US" sz="3600" dirty="0" smtClean="0">
                <a:latin typeface="Times New Roman" panose="02020603050405020304" pitchFamily="18" charset="0"/>
                <a:cs typeface="Times New Roman" panose="02020603050405020304" pitchFamily="18" charset="0"/>
              </a:rPr>
              <a:t>#6:  Use the Remote of the 	Mind (Replaying Memories)</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56203642"/>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3312" y="452718"/>
            <a:ext cx="8947522" cy="1144262"/>
          </a:xfrm>
        </p:spPr>
        <p:txBody>
          <a:bodyPr/>
          <a:lstStyle/>
          <a:p>
            <a:pPr algn="ctr"/>
            <a:r>
              <a:rPr lang="en-US" sz="4800" dirty="0">
                <a:latin typeface="Times New Roman" panose="02020603050405020304" pitchFamily="18" charset="0"/>
                <a:cs typeface="Times New Roman" panose="02020603050405020304" pitchFamily="18" charset="0"/>
              </a:rPr>
              <a:t>Working with Foster Children</a:t>
            </a:r>
            <a:br>
              <a:rPr lang="en-US" sz="4800" dirty="0">
                <a:latin typeface="Times New Roman" panose="02020603050405020304" pitchFamily="18" charset="0"/>
                <a:cs typeface="Times New Roman" panose="02020603050405020304" pitchFamily="18" charset="0"/>
              </a:rPr>
            </a:br>
            <a:endParaRPr lang="en-US" sz="4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03312" y="1596980"/>
            <a:ext cx="8946541" cy="4651419"/>
          </a:xfrm>
        </p:spPr>
        <p:txBody>
          <a:bodyPr>
            <a:normAutofit/>
          </a:bodyPr>
          <a:lstStyle/>
          <a:p>
            <a:pPr marL="0" indent="0">
              <a:buNone/>
            </a:pPr>
            <a:r>
              <a:rPr lang="en-US" sz="3600" dirty="0">
                <a:latin typeface="Times New Roman" panose="02020603050405020304" pitchFamily="18" charset="0"/>
                <a:cs typeface="Times New Roman" panose="02020603050405020304" pitchFamily="18" charset="0"/>
              </a:rPr>
              <a:t>Siegel Strategy #6:  Use the Remote of the 	Mind (Replaying Memories)</a:t>
            </a:r>
          </a:p>
          <a:p>
            <a:pPr marL="0" indent="0">
              <a:buNone/>
            </a:pPr>
            <a:r>
              <a:rPr lang="en-US" sz="3600" dirty="0" smtClean="0">
                <a:latin typeface="Times New Roman" panose="02020603050405020304" pitchFamily="18" charset="0"/>
                <a:cs typeface="Times New Roman" panose="02020603050405020304" pitchFamily="18" charset="0"/>
              </a:rPr>
              <a:t>		Sometimes a Child is Not Ready to 					Remember An Especially Painful 				     	    Experience</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20481682"/>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3312" y="452718"/>
            <a:ext cx="8947522" cy="1131383"/>
          </a:xfrm>
        </p:spPr>
        <p:txBody>
          <a:bodyPr/>
          <a:lstStyle/>
          <a:p>
            <a:pPr algn="ctr"/>
            <a:r>
              <a:rPr lang="en-US" sz="4800" dirty="0">
                <a:latin typeface="Times New Roman" panose="02020603050405020304" pitchFamily="18" charset="0"/>
                <a:cs typeface="Times New Roman" panose="02020603050405020304" pitchFamily="18" charset="0"/>
              </a:rPr>
              <a:t>Working with Foster Children</a:t>
            </a:r>
            <a:br>
              <a:rPr lang="en-US" sz="4800" dirty="0">
                <a:latin typeface="Times New Roman" panose="02020603050405020304" pitchFamily="18" charset="0"/>
                <a:cs typeface="Times New Roman" panose="02020603050405020304" pitchFamily="18" charset="0"/>
              </a:rPr>
            </a:br>
            <a:endParaRPr lang="en-US" sz="4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03312" y="1584102"/>
            <a:ext cx="8946541" cy="4664298"/>
          </a:xfrm>
        </p:spPr>
        <p:txBody>
          <a:bodyPr>
            <a:normAutofit/>
          </a:bodyPr>
          <a:lstStyle/>
          <a:p>
            <a:pPr marL="0" indent="0">
              <a:buNone/>
            </a:pPr>
            <a:r>
              <a:rPr lang="en-US" sz="3600" dirty="0">
                <a:latin typeface="Times New Roman" panose="02020603050405020304" pitchFamily="18" charset="0"/>
                <a:cs typeface="Times New Roman" panose="02020603050405020304" pitchFamily="18" charset="0"/>
              </a:rPr>
              <a:t>Siegel Strategy #6:  Use the Remote of the 	Mind (Replaying Memories)</a:t>
            </a:r>
          </a:p>
          <a:p>
            <a:pPr marL="0" indent="0">
              <a:buNone/>
            </a:pPr>
            <a:r>
              <a:rPr lang="en-US" sz="3600" dirty="0">
                <a:latin typeface="Times New Roman" panose="02020603050405020304" pitchFamily="18" charset="0"/>
                <a:cs typeface="Times New Roman" panose="02020603050405020304" pitchFamily="18" charset="0"/>
              </a:rPr>
              <a:t>		Sometimes a Child is Not Ready to 					Remember An Especially Painful 				     	    Experience</a:t>
            </a:r>
          </a:p>
          <a:p>
            <a:pPr marL="0" indent="0">
              <a:buNone/>
            </a:pPr>
            <a:r>
              <a:rPr lang="en-US" sz="3600" dirty="0" smtClean="0">
                <a:latin typeface="Times New Roman" panose="02020603050405020304" pitchFamily="18" charset="0"/>
                <a:cs typeface="Times New Roman" panose="02020603050405020304" pitchFamily="18" charset="0"/>
              </a:rPr>
              <a:t>			Introduce Child to Internal DVD player</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75898532"/>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3312" y="452718"/>
            <a:ext cx="8947522" cy="1131383"/>
          </a:xfrm>
        </p:spPr>
        <p:txBody>
          <a:bodyPr/>
          <a:lstStyle/>
          <a:p>
            <a:pPr algn="ctr"/>
            <a:r>
              <a:rPr lang="en-US" sz="4800" dirty="0">
                <a:latin typeface="Times New Roman" panose="02020603050405020304" pitchFamily="18" charset="0"/>
                <a:cs typeface="Times New Roman" panose="02020603050405020304" pitchFamily="18" charset="0"/>
              </a:rPr>
              <a:t>Working with Foster Children</a:t>
            </a:r>
            <a:br>
              <a:rPr lang="en-US" sz="4800" dirty="0">
                <a:latin typeface="Times New Roman" panose="02020603050405020304" pitchFamily="18" charset="0"/>
                <a:cs typeface="Times New Roman" panose="02020603050405020304" pitchFamily="18" charset="0"/>
              </a:rPr>
            </a:br>
            <a:endParaRPr lang="en-US" sz="4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03312" y="1584102"/>
            <a:ext cx="8946541" cy="4664298"/>
          </a:xfrm>
        </p:spPr>
        <p:txBody>
          <a:bodyPr>
            <a:normAutofit fontScale="85000" lnSpcReduction="10000"/>
          </a:bodyPr>
          <a:lstStyle/>
          <a:p>
            <a:pPr marL="0" indent="0">
              <a:buNone/>
            </a:pPr>
            <a:r>
              <a:rPr lang="en-US" sz="3600" dirty="0">
                <a:latin typeface="Times New Roman" panose="02020603050405020304" pitchFamily="18" charset="0"/>
                <a:cs typeface="Times New Roman" panose="02020603050405020304" pitchFamily="18" charset="0"/>
              </a:rPr>
              <a:t>Siegel Strategy #6:  Use the Remote of the 	Mind (Replaying Memories)</a:t>
            </a:r>
          </a:p>
          <a:p>
            <a:pPr marL="0" indent="0">
              <a:buNone/>
            </a:pPr>
            <a:r>
              <a:rPr lang="en-US" sz="3600" dirty="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Sometimes </a:t>
            </a:r>
            <a:r>
              <a:rPr lang="en-US" sz="3600" dirty="0">
                <a:latin typeface="Times New Roman" panose="02020603050405020304" pitchFamily="18" charset="0"/>
                <a:cs typeface="Times New Roman" panose="02020603050405020304" pitchFamily="18" charset="0"/>
              </a:rPr>
              <a:t>a Child is Not Ready to 					Remember An Especially Painful 	     	  </a:t>
            </a:r>
            <a:r>
              <a:rPr lang="en-US" sz="3600" dirty="0" smtClean="0">
                <a:latin typeface="Times New Roman" panose="02020603050405020304" pitchFamily="18" charset="0"/>
                <a:cs typeface="Times New Roman" panose="02020603050405020304" pitchFamily="18" charset="0"/>
              </a:rPr>
              <a:t>	Experience</a:t>
            </a:r>
            <a:endParaRPr lang="en-US" sz="3600" dirty="0">
              <a:latin typeface="Times New Roman" panose="02020603050405020304" pitchFamily="18" charset="0"/>
              <a:cs typeface="Times New Roman" panose="02020603050405020304" pitchFamily="18" charset="0"/>
            </a:endParaRPr>
          </a:p>
          <a:p>
            <a:pPr marL="0" indent="0">
              <a:buNone/>
            </a:pPr>
            <a:r>
              <a:rPr lang="en-US" sz="3600" dirty="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Introduce </a:t>
            </a:r>
            <a:r>
              <a:rPr lang="en-US" sz="3600" dirty="0">
                <a:latin typeface="Times New Roman" panose="02020603050405020304" pitchFamily="18" charset="0"/>
                <a:cs typeface="Times New Roman" panose="02020603050405020304" pitchFamily="18" charset="0"/>
              </a:rPr>
              <a:t>Child to Internal DVD player</a:t>
            </a:r>
          </a:p>
          <a:p>
            <a:pPr marL="0" indent="0">
              <a:buNone/>
            </a:pPr>
            <a:r>
              <a:rPr lang="en-US" sz="3600" dirty="0" smtClean="0"/>
              <a:t>		</a:t>
            </a:r>
            <a:r>
              <a:rPr lang="en-US" sz="3600" dirty="0" smtClean="0">
                <a:latin typeface="Times New Roman" panose="02020603050405020304" pitchFamily="18" charset="0"/>
                <a:cs typeface="Times New Roman" panose="02020603050405020304" pitchFamily="18" charset="0"/>
              </a:rPr>
              <a:t>Child can Pause, Rewind, or </a:t>
            </a:r>
            <a:r>
              <a:rPr lang="en-US" sz="3600" dirty="0" err="1" smtClean="0">
                <a:latin typeface="Times New Roman" panose="02020603050405020304" pitchFamily="18" charset="0"/>
                <a:cs typeface="Times New Roman" panose="02020603050405020304" pitchFamily="18" charset="0"/>
              </a:rPr>
              <a:t>Fastforward</a:t>
            </a:r>
            <a:r>
              <a:rPr lang="en-US" sz="3600" dirty="0" smtClean="0">
                <a:latin typeface="Times New Roman" panose="02020603050405020304" pitchFamily="18" charset="0"/>
                <a:cs typeface="Times New Roman" panose="02020603050405020304" pitchFamily="18" charset="0"/>
              </a:rPr>
              <a:t> </a:t>
            </a:r>
          </a:p>
          <a:p>
            <a:pPr marL="0" indent="0">
              <a:buNone/>
            </a:pPr>
            <a:r>
              <a:rPr lang="en-US" sz="3600" dirty="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	Through the Scary Parts While Still Being Able</a:t>
            </a:r>
          </a:p>
          <a:p>
            <a:pPr marL="0" indent="0">
              <a:buNone/>
            </a:pPr>
            <a:r>
              <a:rPr lang="en-US" sz="3600" dirty="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	to Retell the Story</a:t>
            </a:r>
            <a:endParaRPr lang="en-US" sz="3600" dirty="0"/>
          </a:p>
        </p:txBody>
      </p:sp>
    </p:spTree>
    <p:extLst>
      <p:ext uri="{BB962C8B-B14F-4D97-AF65-F5344CB8AC3E}">
        <p14:creationId xmlns:p14="http://schemas.microsoft.com/office/powerpoint/2010/main" val="1671265998"/>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3312" y="452718"/>
            <a:ext cx="8947522" cy="1170020"/>
          </a:xfrm>
        </p:spPr>
        <p:txBody>
          <a:bodyPr/>
          <a:lstStyle/>
          <a:p>
            <a:pPr algn="ctr"/>
            <a:r>
              <a:rPr lang="en-US" sz="4800" dirty="0">
                <a:latin typeface="Times New Roman" panose="02020603050405020304" pitchFamily="18" charset="0"/>
                <a:cs typeface="Times New Roman" panose="02020603050405020304" pitchFamily="18" charset="0"/>
              </a:rPr>
              <a:t>Working with Foster Children</a:t>
            </a:r>
            <a:r>
              <a:rPr lang="en-US" sz="4400" dirty="0">
                <a:latin typeface="Times New Roman" panose="02020603050405020304" pitchFamily="18" charset="0"/>
                <a:cs typeface="Times New Roman" panose="02020603050405020304" pitchFamily="18" charset="0"/>
              </a:rPr>
              <a:t/>
            </a:r>
            <a:br>
              <a:rPr lang="en-US" sz="4400"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03312" y="1622738"/>
            <a:ext cx="8946541" cy="4625661"/>
          </a:xfrm>
        </p:spPr>
        <p:txBody>
          <a:bodyPr>
            <a:normAutofit/>
          </a:bodyPr>
          <a:lstStyle/>
          <a:p>
            <a:pPr marL="0" indent="0">
              <a:buNone/>
            </a:pPr>
            <a:r>
              <a:rPr lang="en-US" sz="3600" dirty="0">
                <a:latin typeface="Times New Roman" panose="02020603050405020304" pitchFamily="18" charset="0"/>
                <a:cs typeface="Times New Roman" panose="02020603050405020304" pitchFamily="18" charset="0"/>
              </a:rPr>
              <a:t>Siegel Strategy </a:t>
            </a:r>
            <a:r>
              <a:rPr lang="en-US" sz="3600" dirty="0" smtClean="0">
                <a:latin typeface="Times New Roman" panose="02020603050405020304" pitchFamily="18" charset="0"/>
                <a:cs typeface="Times New Roman" panose="02020603050405020304" pitchFamily="18" charset="0"/>
              </a:rPr>
              <a:t>#7:  Remember to Remember 	(Making Recollection a Part of Your 	Family’s Daily Life)</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18093416"/>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3312" y="452718"/>
            <a:ext cx="8947522" cy="1144262"/>
          </a:xfrm>
        </p:spPr>
        <p:txBody>
          <a:bodyPr/>
          <a:lstStyle/>
          <a:p>
            <a:pPr algn="ctr"/>
            <a:r>
              <a:rPr lang="en-US" sz="4800" dirty="0">
                <a:latin typeface="Times New Roman" panose="02020603050405020304" pitchFamily="18" charset="0"/>
                <a:cs typeface="Times New Roman" panose="02020603050405020304" pitchFamily="18" charset="0"/>
              </a:rPr>
              <a:t>Working with Foster Children</a:t>
            </a:r>
            <a:r>
              <a:rPr lang="en-US" sz="4400" dirty="0">
                <a:latin typeface="Times New Roman" panose="02020603050405020304" pitchFamily="18" charset="0"/>
                <a:cs typeface="Times New Roman" panose="02020603050405020304" pitchFamily="18" charset="0"/>
              </a:rPr>
              <a:t/>
            </a:r>
            <a:br>
              <a:rPr lang="en-US" sz="4400"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03312" y="1596980"/>
            <a:ext cx="8946541" cy="4651419"/>
          </a:xfrm>
        </p:spPr>
        <p:txBody>
          <a:bodyPr>
            <a:normAutofit/>
          </a:bodyPr>
          <a:lstStyle/>
          <a:p>
            <a:pPr marL="0" indent="0">
              <a:buNone/>
            </a:pPr>
            <a:r>
              <a:rPr lang="en-US" sz="3600" dirty="0">
                <a:latin typeface="Times New Roman" panose="02020603050405020304" pitchFamily="18" charset="0"/>
                <a:cs typeface="Times New Roman" panose="02020603050405020304" pitchFamily="18" charset="0"/>
              </a:rPr>
              <a:t>Siegel Strategy #7:  Remember to Remember 	(Making Recollection a Part of Your 	Family’s Daily Life)</a:t>
            </a:r>
          </a:p>
          <a:p>
            <a:pPr marL="0" indent="0">
              <a:buNone/>
            </a:pPr>
            <a:r>
              <a:rPr lang="en-US" sz="3600" dirty="0" smtClean="0">
                <a:latin typeface="Times New Roman" panose="02020603050405020304" pitchFamily="18" charset="0"/>
                <a:cs typeface="Times New Roman" panose="02020603050405020304" pitchFamily="18" charset="0"/>
              </a:rPr>
              <a:t>		Memory is Like so Many Functions of the 		  Brain </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085007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45130" y="652388"/>
            <a:ext cx="9404723" cy="1400530"/>
          </a:xfrm>
        </p:spPr>
        <p:txBody>
          <a:bodyPr/>
          <a:lstStyle/>
          <a:p>
            <a:pPr lvl="0" algn="ctr">
              <a:spcBef>
                <a:spcPts val="1000"/>
              </a:spcBef>
              <a:buClr>
                <a:srgbClr val="1E5155">
                  <a:lumMod val="40000"/>
                  <a:lumOff val="60000"/>
                </a:srgbClr>
              </a:buClr>
              <a:buSzPct val="80000"/>
            </a:pPr>
            <a:r>
              <a:rPr lang="en-US" sz="3600" cap="all" dirty="0">
                <a:solidFill>
                  <a:srgbClr val="1E5155">
                    <a:lumMod val="40000"/>
                    <a:lumOff val="60000"/>
                  </a:srgbClr>
                </a:solidFill>
                <a:latin typeface="Times New Roman" panose="02020603050405020304" pitchFamily="18" charset="0"/>
                <a:cs typeface="Times New Roman" panose="02020603050405020304" pitchFamily="18" charset="0"/>
              </a:rPr>
              <a:t>Working with Foster Children</a:t>
            </a:r>
            <a:br>
              <a:rPr lang="en-US" sz="3600" cap="all" dirty="0">
                <a:solidFill>
                  <a:srgbClr val="1E5155">
                    <a:lumMod val="40000"/>
                    <a:lumOff val="60000"/>
                  </a:srgbClr>
                </a:solidFill>
                <a:latin typeface="Times New Roman" panose="02020603050405020304" pitchFamily="18" charset="0"/>
                <a:cs typeface="Times New Roman" panose="02020603050405020304" pitchFamily="18" charset="0"/>
              </a:rPr>
            </a:br>
            <a:r>
              <a:rPr lang="en-US" sz="4400" dirty="0">
                <a:latin typeface="Times New Roman" panose="02020603050405020304" pitchFamily="18" charset="0"/>
                <a:cs typeface="Times New Roman" panose="02020603050405020304" pitchFamily="18" charset="0"/>
              </a:rPr>
              <a:t/>
            </a:r>
            <a:br>
              <a:rPr lang="en-US" sz="4400" dirty="0">
                <a:latin typeface="Times New Roman" panose="02020603050405020304" pitchFamily="18" charset="0"/>
                <a:cs typeface="Times New Roman" panose="02020603050405020304" pitchFamily="18" charset="0"/>
              </a:rPr>
            </a:br>
            <a:endParaRPr lang="en-US" dirty="0"/>
          </a:p>
        </p:txBody>
      </p:sp>
      <p:sp>
        <p:nvSpPr>
          <p:cNvPr id="3" name="Content Placeholder 2"/>
          <p:cNvSpPr>
            <a:spLocks noGrp="1"/>
          </p:cNvSpPr>
          <p:nvPr>
            <p:ph idx="1"/>
          </p:nvPr>
        </p:nvSpPr>
        <p:spPr/>
        <p:txBody>
          <a:bodyPr>
            <a:normAutofit/>
          </a:bodyPr>
          <a:lstStyle/>
          <a:p>
            <a:pPr marL="0" indent="0">
              <a:buNone/>
            </a:pPr>
            <a:r>
              <a:rPr lang="en-US" sz="4000" dirty="0">
                <a:latin typeface="Times New Roman" panose="02020603050405020304" pitchFamily="18" charset="0"/>
                <a:cs typeface="Times New Roman" panose="02020603050405020304" pitchFamily="18" charset="0"/>
              </a:rPr>
              <a:t>Abuse</a:t>
            </a:r>
            <a:br>
              <a:rPr lang="en-US" sz="4000" dirty="0">
                <a:latin typeface="Times New Roman" panose="02020603050405020304" pitchFamily="18" charset="0"/>
                <a:cs typeface="Times New Roman" panose="02020603050405020304" pitchFamily="18" charset="0"/>
              </a:rPr>
            </a:br>
            <a:r>
              <a:rPr lang="en-US" sz="4000" dirty="0" smtClean="0">
                <a:latin typeface="Times New Roman" panose="02020603050405020304" pitchFamily="18" charset="0"/>
                <a:cs typeface="Times New Roman" panose="02020603050405020304" pitchFamily="18" charset="0"/>
              </a:rPr>
              <a:t>	Emotional</a:t>
            </a:r>
            <a:r>
              <a:rPr lang="en-US" sz="4000" dirty="0">
                <a:latin typeface="Times New Roman" panose="02020603050405020304" pitchFamily="18" charset="0"/>
                <a:cs typeface="Times New Roman" panose="02020603050405020304" pitchFamily="18" charset="0"/>
              </a:rPr>
              <a:t/>
            </a:r>
            <a:br>
              <a:rPr lang="en-US" sz="4000" dirty="0">
                <a:latin typeface="Times New Roman" panose="02020603050405020304" pitchFamily="18" charset="0"/>
                <a:cs typeface="Times New Roman" panose="02020603050405020304" pitchFamily="18" charset="0"/>
              </a:rPr>
            </a:br>
            <a:r>
              <a:rPr lang="en-US" sz="4000" dirty="0" smtClean="0">
                <a:latin typeface="Times New Roman" panose="02020603050405020304" pitchFamily="18" charset="0"/>
                <a:cs typeface="Times New Roman" panose="02020603050405020304" pitchFamily="18" charset="0"/>
              </a:rPr>
              <a:t>		Verbal</a:t>
            </a:r>
          </a:p>
          <a:p>
            <a:pPr marL="0" indent="0">
              <a:buNone/>
            </a:pP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		Yelling</a:t>
            </a:r>
          </a:p>
          <a:p>
            <a:pPr marL="0" indent="0">
              <a:buNone/>
            </a:pP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		Swearing</a:t>
            </a:r>
          </a:p>
          <a:p>
            <a:pPr marL="0" indent="0">
              <a:buNone/>
            </a:pP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		Name Calling</a:t>
            </a:r>
          </a:p>
        </p:txBody>
      </p:sp>
    </p:spTree>
    <p:extLst>
      <p:ext uri="{BB962C8B-B14F-4D97-AF65-F5344CB8AC3E}">
        <p14:creationId xmlns:p14="http://schemas.microsoft.com/office/powerpoint/2010/main" val="32939114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3312" y="452718"/>
            <a:ext cx="8947522" cy="1157141"/>
          </a:xfrm>
        </p:spPr>
        <p:txBody>
          <a:bodyPr/>
          <a:lstStyle/>
          <a:p>
            <a:pPr algn="ctr"/>
            <a:r>
              <a:rPr lang="en-US" sz="4800" dirty="0">
                <a:latin typeface="Times New Roman" panose="02020603050405020304" pitchFamily="18" charset="0"/>
                <a:cs typeface="Times New Roman" panose="02020603050405020304" pitchFamily="18" charset="0"/>
              </a:rPr>
              <a:t>Working with Foster Children</a:t>
            </a:r>
            <a:br>
              <a:rPr lang="en-US" sz="4800" dirty="0">
                <a:latin typeface="Times New Roman" panose="02020603050405020304" pitchFamily="18" charset="0"/>
                <a:cs typeface="Times New Roman" panose="02020603050405020304" pitchFamily="18" charset="0"/>
              </a:rPr>
            </a:br>
            <a:endParaRPr lang="en-US" sz="4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03312" y="1609860"/>
            <a:ext cx="8946541" cy="4638540"/>
          </a:xfrm>
        </p:spPr>
        <p:txBody>
          <a:bodyPr>
            <a:normAutofit/>
          </a:bodyPr>
          <a:lstStyle/>
          <a:p>
            <a:pPr marL="0" indent="0">
              <a:buNone/>
            </a:pPr>
            <a:r>
              <a:rPr lang="en-US" sz="3600" dirty="0">
                <a:latin typeface="Times New Roman" panose="02020603050405020304" pitchFamily="18" charset="0"/>
                <a:cs typeface="Times New Roman" panose="02020603050405020304" pitchFamily="18" charset="0"/>
              </a:rPr>
              <a:t>Siegel Strategy #7:  Remember to Remember 	(Making Recollection a Part of Your 	Family’s Daily Life)</a:t>
            </a:r>
          </a:p>
          <a:p>
            <a:pPr marL="0" indent="0">
              <a:buNone/>
            </a:pPr>
            <a:r>
              <a:rPr lang="en-US" sz="3600" dirty="0">
                <a:latin typeface="Times New Roman" panose="02020603050405020304" pitchFamily="18" charset="0"/>
                <a:cs typeface="Times New Roman" panose="02020603050405020304" pitchFamily="18" charset="0"/>
              </a:rPr>
              <a:t>		Memory is Like so Many Functions of the 		  Brain </a:t>
            </a:r>
          </a:p>
          <a:p>
            <a:pPr marL="0" indent="0">
              <a:buNone/>
            </a:pPr>
            <a:r>
              <a:rPr lang="en-US" sz="3600" dirty="0" smtClean="0">
                <a:latin typeface="Times New Roman" panose="02020603050405020304" pitchFamily="18" charset="0"/>
                <a:cs typeface="Times New Roman" panose="02020603050405020304" pitchFamily="18" charset="0"/>
              </a:rPr>
              <a:t>			The More We Exercise It the Stronger It</a:t>
            </a:r>
          </a:p>
          <a:p>
            <a:pPr marL="0" indent="0">
              <a:buNone/>
            </a:pPr>
            <a:r>
              <a:rPr lang="en-US" sz="3600" dirty="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		Becomes</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0324419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3312" y="452718"/>
            <a:ext cx="8947522" cy="1079868"/>
          </a:xfrm>
        </p:spPr>
        <p:txBody>
          <a:bodyPr/>
          <a:lstStyle/>
          <a:p>
            <a:pPr algn="ctr"/>
            <a:r>
              <a:rPr lang="en-US" sz="4800" dirty="0">
                <a:latin typeface="Times New Roman" panose="02020603050405020304" pitchFamily="18" charset="0"/>
                <a:cs typeface="Times New Roman" panose="02020603050405020304" pitchFamily="18" charset="0"/>
              </a:rPr>
              <a:t>Working with Foster Children</a:t>
            </a:r>
            <a:r>
              <a:rPr lang="en-US" sz="4400" dirty="0">
                <a:latin typeface="Times New Roman" panose="02020603050405020304" pitchFamily="18" charset="0"/>
                <a:cs typeface="Times New Roman" panose="02020603050405020304" pitchFamily="18" charset="0"/>
              </a:rPr>
              <a:t/>
            </a:r>
            <a:br>
              <a:rPr lang="en-US" sz="4400"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03312" y="1532586"/>
            <a:ext cx="8946541" cy="4715813"/>
          </a:xfrm>
        </p:spPr>
        <p:txBody>
          <a:bodyPr>
            <a:normAutofit/>
          </a:bodyPr>
          <a:lstStyle/>
          <a:p>
            <a:pPr marL="0" indent="0">
              <a:buNone/>
            </a:pPr>
            <a:r>
              <a:rPr lang="en-US" sz="3600" dirty="0">
                <a:latin typeface="Times New Roman" panose="02020603050405020304" pitchFamily="18" charset="0"/>
                <a:cs typeface="Times New Roman" panose="02020603050405020304" pitchFamily="18" charset="0"/>
              </a:rPr>
              <a:t>Siegel Strategy </a:t>
            </a:r>
            <a:r>
              <a:rPr lang="en-US" sz="3600" dirty="0" smtClean="0">
                <a:latin typeface="Times New Roman" panose="02020603050405020304" pitchFamily="18" charset="0"/>
                <a:cs typeface="Times New Roman" panose="02020603050405020304" pitchFamily="18" charset="0"/>
              </a:rPr>
              <a:t>#8:  Let the Clouds of Emotions 	Roll By (Teach that Feelings Come and Go)</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80508352"/>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3312" y="401203"/>
            <a:ext cx="8946541" cy="1105626"/>
          </a:xfrm>
        </p:spPr>
        <p:txBody>
          <a:bodyPr/>
          <a:lstStyle/>
          <a:p>
            <a:pPr algn="ctr"/>
            <a:r>
              <a:rPr lang="en-US" sz="4800" dirty="0">
                <a:latin typeface="Times New Roman" panose="02020603050405020304" pitchFamily="18" charset="0"/>
                <a:cs typeface="Times New Roman" panose="02020603050405020304" pitchFamily="18" charset="0"/>
              </a:rPr>
              <a:t>Working with Foster Children</a:t>
            </a:r>
            <a:r>
              <a:rPr lang="en-US" sz="4400" dirty="0">
                <a:latin typeface="Times New Roman" panose="02020603050405020304" pitchFamily="18" charset="0"/>
                <a:cs typeface="Times New Roman" panose="02020603050405020304" pitchFamily="18" charset="0"/>
              </a:rPr>
              <a:t/>
            </a:r>
            <a:br>
              <a:rPr lang="en-US" sz="4400"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03312" y="1609860"/>
            <a:ext cx="8946541" cy="4638540"/>
          </a:xfrm>
        </p:spPr>
        <p:txBody>
          <a:bodyPr>
            <a:normAutofit/>
          </a:bodyPr>
          <a:lstStyle/>
          <a:p>
            <a:pPr marL="0" indent="0">
              <a:buNone/>
            </a:pPr>
            <a:r>
              <a:rPr lang="en-US" sz="3600" dirty="0">
                <a:latin typeface="Times New Roman" panose="02020603050405020304" pitchFamily="18" charset="0"/>
                <a:cs typeface="Times New Roman" panose="02020603050405020304" pitchFamily="18" charset="0"/>
              </a:rPr>
              <a:t>Siegel Strategy #8:  Let the Clouds of Emotions 	Roll By (Teach that Feelings Come and Go)</a:t>
            </a:r>
          </a:p>
          <a:p>
            <a:pPr marL="0" indent="0">
              <a:buNone/>
            </a:pPr>
            <a:r>
              <a:rPr lang="en-US" sz="3600" dirty="0" smtClean="0">
                <a:latin typeface="Times New Roman" panose="02020603050405020304" pitchFamily="18" charset="0"/>
                <a:cs typeface="Times New Roman" panose="02020603050405020304" pitchFamily="18" charset="0"/>
              </a:rPr>
              <a:t>		It is Important that Children Learn About</a:t>
            </a:r>
          </a:p>
          <a:p>
            <a:pPr marL="0" indent="0">
              <a:buNone/>
            </a:pPr>
            <a:r>
              <a:rPr lang="en-US" sz="3600" dirty="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	and </a:t>
            </a:r>
            <a:r>
              <a:rPr lang="en-US" sz="3600" dirty="0" smtClean="0">
                <a:latin typeface="Times New Roman" panose="02020603050405020304" pitchFamily="18" charset="0"/>
                <a:cs typeface="Times New Roman" panose="02020603050405020304" pitchFamily="18" charset="0"/>
              </a:rPr>
              <a:t>Understand </a:t>
            </a:r>
            <a:r>
              <a:rPr lang="en-US" sz="3600" dirty="0" smtClean="0">
                <a:latin typeface="Times New Roman" panose="02020603050405020304" pitchFamily="18" charset="0"/>
                <a:cs typeface="Times New Roman" panose="02020603050405020304" pitchFamily="18" charset="0"/>
              </a:rPr>
              <a:t>Their Feelings</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0127388"/>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3312" y="452718"/>
            <a:ext cx="8947522" cy="1170020"/>
          </a:xfrm>
        </p:spPr>
        <p:txBody>
          <a:bodyPr/>
          <a:lstStyle/>
          <a:p>
            <a:pPr algn="ctr"/>
            <a:r>
              <a:rPr lang="en-US" sz="4800" dirty="0">
                <a:latin typeface="Times New Roman" panose="02020603050405020304" pitchFamily="18" charset="0"/>
                <a:cs typeface="Times New Roman" panose="02020603050405020304" pitchFamily="18" charset="0"/>
              </a:rPr>
              <a:t>Working with Foster Children</a:t>
            </a:r>
            <a:r>
              <a:rPr lang="en-US" sz="4400" dirty="0">
                <a:latin typeface="Times New Roman" panose="02020603050405020304" pitchFamily="18" charset="0"/>
                <a:cs typeface="Times New Roman" panose="02020603050405020304" pitchFamily="18" charset="0"/>
              </a:rPr>
              <a:t/>
            </a:r>
            <a:br>
              <a:rPr lang="en-US" sz="4400"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03312" y="1622738"/>
            <a:ext cx="8946541" cy="4625661"/>
          </a:xfrm>
        </p:spPr>
        <p:txBody>
          <a:bodyPr>
            <a:normAutofit/>
          </a:bodyPr>
          <a:lstStyle/>
          <a:p>
            <a:pPr marL="0" indent="0">
              <a:buNone/>
            </a:pPr>
            <a:r>
              <a:rPr lang="en-US" sz="3600" dirty="0">
                <a:latin typeface="Times New Roman" panose="02020603050405020304" pitchFamily="18" charset="0"/>
                <a:cs typeface="Times New Roman" panose="02020603050405020304" pitchFamily="18" charset="0"/>
              </a:rPr>
              <a:t>Siegel Strategy #8:  Let the Clouds of Emotions 	Roll By (Teach that Feelings Come and Go)</a:t>
            </a:r>
          </a:p>
          <a:p>
            <a:pPr marL="0" indent="0">
              <a:buNone/>
            </a:pPr>
            <a:r>
              <a:rPr lang="en-US" sz="3600" dirty="0">
                <a:latin typeface="Times New Roman" panose="02020603050405020304" pitchFamily="18" charset="0"/>
                <a:cs typeface="Times New Roman" panose="02020603050405020304" pitchFamily="18" charset="0"/>
              </a:rPr>
              <a:t>		It is Important that Children Learn About</a:t>
            </a:r>
          </a:p>
          <a:p>
            <a:pPr marL="0" indent="0">
              <a:buNone/>
            </a:pPr>
            <a:r>
              <a:rPr lang="en-US" sz="3600" dirty="0">
                <a:latin typeface="Times New Roman" panose="02020603050405020304" pitchFamily="18" charset="0"/>
                <a:cs typeface="Times New Roman" panose="02020603050405020304" pitchFamily="18" charset="0"/>
              </a:rPr>
              <a:t>		and </a:t>
            </a:r>
            <a:r>
              <a:rPr lang="en-US" sz="3600" dirty="0" smtClean="0">
                <a:latin typeface="Times New Roman" panose="02020603050405020304" pitchFamily="18" charset="0"/>
                <a:cs typeface="Times New Roman" panose="02020603050405020304" pitchFamily="18" charset="0"/>
              </a:rPr>
              <a:t>Understand </a:t>
            </a:r>
            <a:r>
              <a:rPr lang="en-US" sz="3600" dirty="0">
                <a:latin typeface="Times New Roman" panose="02020603050405020304" pitchFamily="18" charset="0"/>
                <a:cs typeface="Times New Roman" panose="02020603050405020304" pitchFamily="18" charset="0"/>
              </a:rPr>
              <a:t>Their Feelings</a:t>
            </a:r>
          </a:p>
          <a:p>
            <a:pPr marL="0" indent="0">
              <a:buNone/>
            </a:pPr>
            <a:r>
              <a:rPr lang="en-US" sz="3600" dirty="0" smtClean="0">
                <a:latin typeface="Times New Roman" panose="02020603050405020304" pitchFamily="18" charset="0"/>
                <a:cs typeface="Times New Roman" panose="02020603050405020304" pitchFamily="18" charset="0"/>
              </a:rPr>
              <a:t>			Feelings Need to be Recognized for 			        What They Are:  Temporary and 			        			Changing Conditions</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82351667"/>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3312" y="452718"/>
            <a:ext cx="8947522" cy="1157141"/>
          </a:xfrm>
        </p:spPr>
        <p:txBody>
          <a:bodyPr/>
          <a:lstStyle/>
          <a:p>
            <a:pPr algn="ctr"/>
            <a:r>
              <a:rPr lang="en-US" sz="4800" dirty="0">
                <a:latin typeface="Times New Roman" panose="02020603050405020304" pitchFamily="18" charset="0"/>
                <a:cs typeface="Times New Roman" panose="02020603050405020304" pitchFamily="18" charset="0"/>
              </a:rPr>
              <a:t>Working with Foster Children</a:t>
            </a:r>
            <a:r>
              <a:rPr lang="en-US" sz="4400" dirty="0">
                <a:latin typeface="Times New Roman" panose="02020603050405020304" pitchFamily="18" charset="0"/>
                <a:cs typeface="Times New Roman" panose="02020603050405020304" pitchFamily="18" charset="0"/>
              </a:rPr>
              <a:t/>
            </a:r>
            <a:br>
              <a:rPr lang="en-US" sz="4400"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03312" y="1609860"/>
            <a:ext cx="8946541" cy="4638540"/>
          </a:xfrm>
        </p:spPr>
        <p:txBody>
          <a:bodyPr>
            <a:normAutofit/>
          </a:bodyPr>
          <a:lstStyle/>
          <a:p>
            <a:pPr marL="0" indent="0">
              <a:buNone/>
            </a:pPr>
            <a:r>
              <a:rPr lang="en-US" sz="3600" dirty="0">
                <a:latin typeface="Times New Roman" panose="02020603050405020304" pitchFamily="18" charset="0"/>
                <a:cs typeface="Times New Roman" panose="02020603050405020304" pitchFamily="18" charset="0"/>
              </a:rPr>
              <a:t>Siegel Strategy </a:t>
            </a:r>
            <a:r>
              <a:rPr lang="en-US" sz="3600" dirty="0" smtClean="0">
                <a:latin typeface="Times New Roman" panose="02020603050405020304" pitchFamily="18" charset="0"/>
                <a:cs typeface="Times New Roman" panose="02020603050405020304" pitchFamily="18" charset="0"/>
              </a:rPr>
              <a:t>#9:  SIFT (Paying Attention to   	What’s Going on Inside)</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21330651"/>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4552" y="452718"/>
            <a:ext cx="9046282" cy="1131383"/>
          </a:xfrm>
        </p:spPr>
        <p:txBody>
          <a:bodyPr/>
          <a:lstStyle/>
          <a:p>
            <a:pPr algn="ctr"/>
            <a:r>
              <a:rPr lang="en-US" sz="4800" dirty="0">
                <a:latin typeface="Times New Roman" panose="02020603050405020304" pitchFamily="18" charset="0"/>
                <a:cs typeface="Times New Roman" panose="02020603050405020304" pitchFamily="18" charset="0"/>
              </a:rPr>
              <a:t>Working with Foster Children</a:t>
            </a:r>
            <a:r>
              <a:rPr lang="en-US" sz="4400" dirty="0">
                <a:latin typeface="Times New Roman" panose="02020603050405020304" pitchFamily="18" charset="0"/>
                <a:cs typeface="Times New Roman" panose="02020603050405020304" pitchFamily="18" charset="0"/>
              </a:rPr>
              <a:t/>
            </a:r>
            <a:br>
              <a:rPr lang="en-US" sz="4400"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03312" y="1584102"/>
            <a:ext cx="8946541" cy="4664298"/>
          </a:xfrm>
        </p:spPr>
        <p:txBody>
          <a:bodyPr>
            <a:normAutofit/>
          </a:bodyPr>
          <a:lstStyle/>
          <a:p>
            <a:pPr marL="0" indent="0">
              <a:buNone/>
            </a:pPr>
            <a:r>
              <a:rPr lang="en-US" sz="3600" dirty="0">
                <a:latin typeface="Times New Roman" panose="02020603050405020304" pitchFamily="18" charset="0"/>
                <a:cs typeface="Times New Roman" panose="02020603050405020304" pitchFamily="18" charset="0"/>
              </a:rPr>
              <a:t>Siegel Strategy #9:  SIFT (Paying Attention to   	What’s Going on Inside)</a:t>
            </a:r>
          </a:p>
          <a:p>
            <a:pPr marL="0" indent="0">
              <a:buNone/>
            </a:pPr>
            <a:r>
              <a:rPr lang="en-US" sz="3600" dirty="0" smtClean="0">
                <a:latin typeface="Times New Roman" panose="02020603050405020304" pitchFamily="18" charset="0"/>
                <a:cs typeface="Times New Roman" panose="02020603050405020304" pitchFamily="18" charset="0"/>
              </a:rPr>
              <a:t>		SIFT:  Sensations, Images, Feelings, &amp; 						   Thoughts</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93633453"/>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3312" y="452718"/>
            <a:ext cx="8947522" cy="1131383"/>
          </a:xfrm>
        </p:spPr>
        <p:txBody>
          <a:bodyPr/>
          <a:lstStyle/>
          <a:p>
            <a:pPr algn="ctr"/>
            <a:r>
              <a:rPr lang="en-US" sz="4800" dirty="0">
                <a:latin typeface="Times New Roman" panose="02020603050405020304" pitchFamily="18" charset="0"/>
                <a:cs typeface="Times New Roman" panose="02020603050405020304" pitchFamily="18" charset="0"/>
              </a:rPr>
              <a:t>Working with Foster Children</a:t>
            </a:r>
            <a:r>
              <a:rPr lang="en-US" sz="4400" dirty="0">
                <a:latin typeface="Times New Roman" panose="02020603050405020304" pitchFamily="18" charset="0"/>
                <a:cs typeface="Times New Roman" panose="02020603050405020304" pitchFamily="18" charset="0"/>
              </a:rPr>
              <a:t/>
            </a:r>
            <a:br>
              <a:rPr lang="en-US" sz="4400"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03312" y="1584102"/>
            <a:ext cx="8946541" cy="4664298"/>
          </a:xfrm>
        </p:spPr>
        <p:txBody>
          <a:bodyPr>
            <a:normAutofit/>
          </a:bodyPr>
          <a:lstStyle/>
          <a:p>
            <a:pPr marL="0" indent="0">
              <a:buNone/>
            </a:pPr>
            <a:r>
              <a:rPr lang="en-US" sz="3600" dirty="0">
                <a:latin typeface="Times New Roman" panose="02020603050405020304" pitchFamily="18" charset="0"/>
                <a:cs typeface="Times New Roman" panose="02020603050405020304" pitchFamily="18" charset="0"/>
              </a:rPr>
              <a:t>Siegel Strategy </a:t>
            </a:r>
            <a:r>
              <a:rPr lang="en-US" sz="3600" dirty="0" smtClean="0">
                <a:latin typeface="Times New Roman" panose="02020603050405020304" pitchFamily="18" charset="0"/>
                <a:cs typeface="Times New Roman" panose="02020603050405020304" pitchFamily="18" charset="0"/>
              </a:rPr>
              <a:t>#10:  Exercise Mindsight 	(Getting Back to the Hub)</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516719"/>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3311" y="414081"/>
            <a:ext cx="9175631" cy="1118505"/>
          </a:xfrm>
        </p:spPr>
        <p:txBody>
          <a:bodyPr/>
          <a:lstStyle/>
          <a:p>
            <a:pPr algn="ctr"/>
            <a:r>
              <a:rPr lang="en-US" sz="4800" dirty="0">
                <a:latin typeface="Times New Roman" panose="02020603050405020304" pitchFamily="18" charset="0"/>
                <a:cs typeface="Times New Roman" panose="02020603050405020304" pitchFamily="18" charset="0"/>
              </a:rPr>
              <a:t>Working with Foster Children</a:t>
            </a:r>
            <a:r>
              <a:rPr lang="en-US" sz="4400" dirty="0">
                <a:latin typeface="Times New Roman" panose="02020603050405020304" pitchFamily="18" charset="0"/>
                <a:cs typeface="Times New Roman" panose="02020603050405020304" pitchFamily="18" charset="0"/>
              </a:rPr>
              <a:t/>
            </a:r>
            <a:br>
              <a:rPr lang="en-US" sz="4400"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03312" y="1532586"/>
            <a:ext cx="8946541" cy="4715813"/>
          </a:xfrm>
        </p:spPr>
        <p:txBody>
          <a:bodyPr>
            <a:normAutofit/>
          </a:bodyPr>
          <a:lstStyle/>
          <a:p>
            <a:pPr marL="0" indent="0">
              <a:buNone/>
            </a:pPr>
            <a:r>
              <a:rPr lang="en-US" sz="3600" dirty="0">
                <a:latin typeface="Times New Roman" panose="02020603050405020304" pitchFamily="18" charset="0"/>
                <a:cs typeface="Times New Roman" panose="02020603050405020304" pitchFamily="18" charset="0"/>
              </a:rPr>
              <a:t>Siegel Strategy #10:  Exercise Mindsight 	(Getting Back to the Hub)</a:t>
            </a:r>
          </a:p>
          <a:p>
            <a:pPr marL="0" indent="0">
              <a:buNone/>
            </a:pPr>
            <a:r>
              <a:rPr lang="en-US" sz="3600" dirty="0" smtClean="0">
                <a:latin typeface="Times New Roman" panose="02020603050405020304" pitchFamily="18" charset="0"/>
                <a:cs typeface="Times New Roman" panose="02020603050405020304" pitchFamily="18" charset="0"/>
              </a:rPr>
              <a:t>		1</a:t>
            </a:r>
            <a:r>
              <a:rPr lang="en-US" sz="3600" baseline="30000" dirty="0" smtClean="0">
                <a:latin typeface="Times New Roman" panose="02020603050405020304" pitchFamily="18" charset="0"/>
                <a:cs typeface="Times New Roman" panose="02020603050405020304" pitchFamily="18" charset="0"/>
              </a:rPr>
              <a:t>st</a:t>
            </a:r>
            <a:r>
              <a:rPr lang="en-US" sz="3600" dirty="0" smtClean="0">
                <a:latin typeface="Times New Roman" panose="02020603050405020304" pitchFamily="18" charset="0"/>
                <a:cs typeface="Times New Roman" panose="02020603050405020304" pitchFamily="18" charset="0"/>
              </a:rPr>
              <a:t> Aspect of Mindsight is Seeing and 					Understanding Our Own Mind</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89902950"/>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3312" y="452718"/>
            <a:ext cx="8947522" cy="1144262"/>
          </a:xfrm>
        </p:spPr>
        <p:txBody>
          <a:bodyPr/>
          <a:lstStyle/>
          <a:p>
            <a:pPr algn="ctr"/>
            <a:r>
              <a:rPr lang="en-US" sz="4800" dirty="0">
                <a:latin typeface="Times New Roman" panose="02020603050405020304" pitchFamily="18" charset="0"/>
                <a:cs typeface="Times New Roman" panose="02020603050405020304" pitchFamily="18" charset="0"/>
              </a:rPr>
              <a:t>Working with Foster Children</a:t>
            </a:r>
            <a:r>
              <a:rPr lang="en-US" sz="4400" dirty="0">
                <a:latin typeface="Times New Roman" panose="02020603050405020304" pitchFamily="18" charset="0"/>
                <a:cs typeface="Times New Roman" panose="02020603050405020304" pitchFamily="18" charset="0"/>
              </a:rPr>
              <a:t/>
            </a:r>
            <a:br>
              <a:rPr lang="en-US" sz="4400"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03312" y="1596980"/>
            <a:ext cx="8946541" cy="4651419"/>
          </a:xfrm>
        </p:spPr>
        <p:txBody>
          <a:bodyPr>
            <a:normAutofit/>
          </a:bodyPr>
          <a:lstStyle/>
          <a:p>
            <a:pPr marL="0" indent="0">
              <a:buNone/>
            </a:pPr>
            <a:r>
              <a:rPr lang="en-US" sz="3600" dirty="0">
                <a:latin typeface="Times New Roman" panose="02020603050405020304" pitchFamily="18" charset="0"/>
                <a:cs typeface="Times New Roman" panose="02020603050405020304" pitchFamily="18" charset="0"/>
              </a:rPr>
              <a:t>Siegel Strategy #10:  Exercise Mindsight 	(Getting Back to the Hub)</a:t>
            </a:r>
          </a:p>
          <a:p>
            <a:pPr marL="0" indent="0">
              <a:buNone/>
            </a:pPr>
            <a:r>
              <a:rPr lang="en-US" sz="3600" dirty="0">
                <a:latin typeface="Times New Roman" panose="02020603050405020304" pitchFamily="18" charset="0"/>
                <a:cs typeface="Times New Roman" panose="02020603050405020304" pitchFamily="18" charset="0"/>
              </a:rPr>
              <a:t>		1</a:t>
            </a:r>
            <a:r>
              <a:rPr lang="en-US" sz="3600" baseline="30000" dirty="0">
                <a:latin typeface="Times New Roman" panose="02020603050405020304" pitchFamily="18" charset="0"/>
                <a:cs typeface="Times New Roman" panose="02020603050405020304" pitchFamily="18" charset="0"/>
              </a:rPr>
              <a:t>st</a:t>
            </a:r>
            <a:r>
              <a:rPr lang="en-US" sz="3600" dirty="0">
                <a:latin typeface="Times New Roman" panose="02020603050405020304" pitchFamily="18" charset="0"/>
                <a:cs typeface="Times New Roman" panose="02020603050405020304" pitchFamily="18" charset="0"/>
              </a:rPr>
              <a:t> Aspect of Mindsight is Seeing and 					Understanding Our Own Mind</a:t>
            </a:r>
          </a:p>
          <a:p>
            <a:pPr marL="0" indent="0">
              <a:buNone/>
            </a:pPr>
            <a:r>
              <a:rPr lang="en-US" sz="3600" dirty="0" smtClean="0">
                <a:latin typeface="Times New Roman" panose="02020603050405020304" pitchFamily="18" charset="0"/>
                <a:cs typeface="Times New Roman" panose="02020603050405020304" pitchFamily="18" charset="0"/>
              </a:rPr>
              <a:t>		2</a:t>
            </a:r>
            <a:r>
              <a:rPr lang="en-US" sz="3600" baseline="30000" dirty="0" smtClean="0">
                <a:latin typeface="Times New Roman" panose="02020603050405020304" pitchFamily="18" charset="0"/>
                <a:cs typeface="Times New Roman" panose="02020603050405020304" pitchFamily="18" charset="0"/>
              </a:rPr>
              <a:t>nd</a:t>
            </a:r>
            <a:r>
              <a:rPr lang="en-US" sz="3600" dirty="0" smtClean="0">
                <a:latin typeface="Times New Roman" panose="02020603050405020304" pitchFamily="18" charset="0"/>
                <a:cs typeface="Times New Roman" panose="02020603050405020304" pitchFamily="18" charset="0"/>
              </a:rPr>
              <a:t> Aspect of Mindsight is to See and 					Connect with the Minds of Others</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4165671"/>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3312" y="452718"/>
            <a:ext cx="8947522" cy="1170020"/>
          </a:xfrm>
        </p:spPr>
        <p:txBody>
          <a:bodyPr/>
          <a:lstStyle/>
          <a:p>
            <a:pPr algn="ctr"/>
            <a:r>
              <a:rPr lang="en-US" sz="4800" dirty="0">
                <a:latin typeface="Times New Roman" panose="02020603050405020304" pitchFamily="18" charset="0"/>
                <a:cs typeface="Times New Roman" panose="02020603050405020304" pitchFamily="18" charset="0"/>
              </a:rPr>
              <a:t>Working with Foster Children</a:t>
            </a:r>
            <a:r>
              <a:rPr lang="en-US" sz="4400" dirty="0">
                <a:latin typeface="Times New Roman" panose="02020603050405020304" pitchFamily="18" charset="0"/>
                <a:cs typeface="Times New Roman" panose="02020603050405020304" pitchFamily="18" charset="0"/>
              </a:rPr>
              <a:t/>
            </a:r>
            <a:br>
              <a:rPr lang="en-US" sz="4400"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03312" y="1622738"/>
            <a:ext cx="8946541" cy="4625661"/>
          </a:xfrm>
        </p:spPr>
        <p:txBody>
          <a:bodyPr>
            <a:normAutofit/>
          </a:bodyPr>
          <a:lstStyle/>
          <a:p>
            <a:pPr marL="0" indent="0">
              <a:buNone/>
            </a:pPr>
            <a:r>
              <a:rPr lang="en-US" sz="3600" dirty="0">
                <a:latin typeface="Times New Roman" panose="02020603050405020304" pitchFamily="18" charset="0"/>
                <a:cs typeface="Times New Roman" panose="02020603050405020304" pitchFamily="18" charset="0"/>
              </a:rPr>
              <a:t>Siegel Strategy #10:  Exercise Mindsight 	(Getting Back to the Hub)</a:t>
            </a:r>
          </a:p>
          <a:p>
            <a:pPr marL="0" indent="0">
              <a:buNone/>
            </a:pPr>
            <a:r>
              <a:rPr lang="en-US" sz="3600" dirty="0">
                <a:latin typeface="Times New Roman" panose="02020603050405020304" pitchFamily="18" charset="0"/>
                <a:cs typeface="Times New Roman" panose="02020603050405020304" pitchFamily="18" charset="0"/>
              </a:rPr>
              <a:t>		1</a:t>
            </a:r>
            <a:r>
              <a:rPr lang="en-US" sz="3600" baseline="30000" dirty="0">
                <a:latin typeface="Times New Roman" panose="02020603050405020304" pitchFamily="18" charset="0"/>
                <a:cs typeface="Times New Roman" panose="02020603050405020304" pitchFamily="18" charset="0"/>
              </a:rPr>
              <a:t>st</a:t>
            </a:r>
            <a:r>
              <a:rPr lang="en-US" sz="3600" dirty="0">
                <a:latin typeface="Times New Roman" panose="02020603050405020304" pitchFamily="18" charset="0"/>
                <a:cs typeface="Times New Roman" panose="02020603050405020304" pitchFamily="18" charset="0"/>
              </a:rPr>
              <a:t> Aspect of Mindsight is Seeing and 					Understanding Our Own Mind</a:t>
            </a:r>
          </a:p>
          <a:p>
            <a:pPr marL="0" indent="0">
              <a:buNone/>
            </a:pPr>
            <a:r>
              <a:rPr lang="en-US" sz="3600" dirty="0">
                <a:latin typeface="Times New Roman" panose="02020603050405020304" pitchFamily="18" charset="0"/>
                <a:cs typeface="Times New Roman" panose="02020603050405020304" pitchFamily="18" charset="0"/>
              </a:rPr>
              <a:t>		2</a:t>
            </a:r>
            <a:r>
              <a:rPr lang="en-US" sz="3600" baseline="30000" dirty="0">
                <a:latin typeface="Times New Roman" panose="02020603050405020304" pitchFamily="18" charset="0"/>
                <a:cs typeface="Times New Roman" panose="02020603050405020304" pitchFamily="18" charset="0"/>
              </a:rPr>
              <a:t>nd</a:t>
            </a:r>
            <a:r>
              <a:rPr lang="en-US" sz="3600" dirty="0">
                <a:latin typeface="Times New Roman" panose="02020603050405020304" pitchFamily="18" charset="0"/>
                <a:cs typeface="Times New Roman" panose="02020603050405020304" pitchFamily="18" charset="0"/>
              </a:rPr>
              <a:t> Aspect of Mindsight is to See and 					Connect with the Minds of Others</a:t>
            </a:r>
          </a:p>
          <a:p>
            <a:pPr marL="0" indent="0">
              <a:buNone/>
            </a:pPr>
            <a:r>
              <a:rPr lang="en-US" sz="3600" dirty="0" smtClean="0">
                <a:latin typeface="Times New Roman" panose="02020603050405020304" pitchFamily="18" charset="0"/>
                <a:cs typeface="Times New Roman" panose="02020603050405020304" pitchFamily="18" charset="0"/>
              </a:rPr>
              <a:t>				Connections Depends on Empathy</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133459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6622" y="1609858"/>
            <a:ext cx="8825658" cy="4059421"/>
          </a:xfrm>
        </p:spPr>
        <p:txBody>
          <a:bodyPr wrap="none" anchor="t" anchorCtr="0"/>
          <a:lstStyle/>
          <a:p>
            <a:r>
              <a:rPr lang="en-US" sz="4000" dirty="0">
                <a:latin typeface="Times New Roman" panose="02020603050405020304" pitchFamily="18" charset="0"/>
                <a:cs typeface="Times New Roman" panose="02020603050405020304" pitchFamily="18" charset="0"/>
              </a:rPr>
              <a:t>Abuse</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Emotional</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Verbal</a:t>
            </a:r>
            <a:br>
              <a:rPr lang="en-US" sz="4000" dirty="0" smtClean="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  Non-Verbal</a:t>
            </a:r>
            <a:endParaRPr lang="en-US" sz="4000" dirty="0"/>
          </a:p>
        </p:txBody>
      </p:sp>
      <p:sp>
        <p:nvSpPr>
          <p:cNvPr id="3" name="Subtitle 2"/>
          <p:cNvSpPr>
            <a:spLocks noGrp="1"/>
          </p:cNvSpPr>
          <p:nvPr>
            <p:ph type="subTitle" idx="1"/>
          </p:nvPr>
        </p:nvSpPr>
        <p:spPr>
          <a:xfrm>
            <a:off x="1154955" y="708338"/>
            <a:ext cx="8825658" cy="901521"/>
          </a:xfrm>
        </p:spPr>
        <p:txBody>
          <a:bodyPr>
            <a:normAutofit/>
          </a:bodyPr>
          <a:lstStyle/>
          <a:p>
            <a:pPr algn="ctr"/>
            <a:r>
              <a:rPr lang="en-US" sz="3600" dirty="0" smtClean="0">
                <a:latin typeface="Times New Roman" panose="02020603050405020304" pitchFamily="18" charset="0"/>
                <a:cs typeface="Times New Roman" panose="02020603050405020304" pitchFamily="18" charset="0"/>
              </a:rPr>
              <a:t>Working with Foster Children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0180893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3312" y="439840"/>
            <a:ext cx="8946541" cy="1157140"/>
          </a:xfrm>
        </p:spPr>
        <p:txBody>
          <a:bodyPr/>
          <a:lstStyle/>
          <a:p>
            <a:pPr algn="ctr"/>
            <a:r>
              <a:rPr lang="en-US" sz="4800" dirty="0">
                <a:latin typeface="Times New Roman" panose="02020603050405020304" pitchFamily="18" charset="0"/>
                <a:cs typeface="Times New Roman" panose="02020603050405020304" pitchFamily="18" charset="0"/>
              </a:rPr>
              <a:t>Working with Foster Children</a:t>
            </a:r>
            <a:r>
              <a:rPr lang="en-US" sz="4400" dirty="0">
                <a:latin typeface="Times New Roman" panose="02020603050405020304" pitchFamily="18" charset="0"/>
                <a:cs typeface="Times New Roman" panose="02020603050405020304" pitchFamily="18" charset="0"/>
              </a:rPr>
              <a:t/>
            </a:r>
            <a:br>
              <a:rPr lang="en-US" sz="4400"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03312" y="1596980"/>
            <a:ext cx="8946541" cy="4651419"/>
          </a:xfrm>
        </p:spPr>
        <p:txBody>
          <a:bodyPr>
            <a:normAutofit lnSpcReduction="10000"/>
          </a:bodyPr>
          <a:lstStyle/>
          <a:p>
            <a:pPr marL="0" indent="0">
              <a:buNone/>
            </a:pPr>
            <a:r>
              <a:rPr lang="en-US" sz="3200" dirty="0">
                <a:latin typeface="Times New Roman" panose="02020603050405020304" pitchFamily="18" charset="0"/>
                <a:cs typeface="Times New Roman" panose="02020603050405020304" pitchFamily="18" charset="0"/>
              </a:rPr>
              <a:t>Siegel Strategy #10:  Exercise Mindsight 	(Getting Back to the Hub)</a:t>
            </a:r>
          </a:p>
          <a:p>
            <a:pPr marL="0" indent="0">
              <a:buNone/>
            </a:pPr>
            <a:r>
              <a:rPr lang="en-US" sz="3200" dirty="0">
                <a:latin typeface="Times New Roman" panose="02020603050405020304" pitchFamily="18" charset="0"/>
                <a:cs typeface="Times New Roman" panose="02020603050405020304" pitchFamily="18" charset="0"/>
              </a:rPr>
              <a:t>		1</a:t>
            </a:r>
            <a:r>
              <a:rPr lang="en-US" sz="3200" baseline="30000" dirty="0">
                <a:latin typeface="Times New Roman" panose="02020603050405020304" pitchFamily="18" charset="0"/>
                <a:cs typeface="Times New Roman" panose="02020603050405020304" pitchFamily="18" charset="0"/>
              </a:rPr>
              <a:t>st</a:t>
            </a:r>
            <a:r>
              <a:rPr lang="en-US" sz="3200" dirty="0">
                <a:latin typeface="Times New Roman" panose="02020603050405020304" pitchFamily="18" charset="0"/>
                <a:cs typeface="Times New Roman" panose="02020603050405020304" pitchFamily="18" charset="0"/>
              </a:rPr>
              <a:t> Aspect of Mindsight is Seeing and 					Understanding Our Own Mind</a:t>
            </a:r>
          </a:p>
          <a:p>
            <a:pPr marL="0" indent="0">
              <a:buNone/>
            </a:pPr>
            <a:r>
              <a:rPr lang="en-US" sz="3200" dirty="0">
                <a:latin typeface="Times New Roman" panose="02020603050405020304" pitchFamily="18" charset="0"/>
                <a:cs typeface="Times New Roman" panose="02020603050405020304" pitchFamily="18" charset="0"/>
              </a:rPr>
              <a:t>		2</a:t>
            </a:r>
            <a:r>
              <a:rPr lang="en-US" sz="3200" baseline="30000" dirty="0">
                <a:latin typeface="Times New Roman" panose="02020603050405020304" pitchFamily="18" charset="0"/>
                <a:cs typeface="Times New Roman" panose="02020603050405020304" pitchFamily="18" charset="0"/>
              </a:rPr>
              <a:t>nd</a:t>
            </a:r>
            <a:r>
              <a:rPr lang="en-US" sz="3200" dirty="0">
                <a:latin typeface="Times New Roman" panose="02020603050405020304" pitchFamily="18" charset="0"/>
                <a:cs typeface="Times New Roman" panose="02020603050405020304" pitchFamily="18" charset="0"/>
              </a:rPr>
              <a:t> Aspect of Mindsight is to See and 					</a:t>
            </a:r>
            <a:r>
              <a:rPr lang="en-US" sz="3200" dirty="0" smtClean="0">
                <a:latin typeface="Times New Roman" panose="02020603050405020304" pitchFamily="18" charset="0"/>
                <a:cs typeface="Times New Roman" panose="02020603050405020304" pitchFamily="18" charset="0"/>
              </a:rPr>
              <a:t>		 Connect </a:t>
            </a:r>
            <a:r>
              <a:rPr lang="en-US" sz="3200" dirty="0">
                <a:latin typeface="Times New Roman" panose="02020603050405020304" pitchFamily="18" charset="0"/>
                <a:cs typeface="Times New Roman" panose="02020603050405020304" pitchFamily="18" charset="0"/>
              </a:rPr>
              <a:t>with the Minds of Others</a:t>
            </a:r>
          </a:p>
          <a:p>
            <a:pPr marL="0" indent="0">
              <a:buNone/>
            </a:pPr>
            <a:r>
              <a:rPr lang="en-US" sz="3200" dirty="0">
                <a:latin typeface="Times New Roman" panose="02020603050405020304" pitchFamily="18" charset="0"/>
                <a:cs typeface="Times New Roman" panose="02020603050405020304" pitchFamily="18" charset="0"/>
              </a:rPr>
              <a:t>				Connections Depends on Empathy</a:t>
            </a:r>
          </a:p>
          <a:p>
            <a:pPr marL="0" indent="0">
              <a:buNone/>
            </a:pPr>
            <a:r>
              <a:rPr lang="en-US" sz="3200" dirty="0" smtClean="0">
                <a:latin typeface="Times New Roman" panose="02020603050405020304" pitchFamily="18" charset="0"/>
                <a:cs typeface="Times New Roman" panose="02020603050405020304" pitchFamily="18" charset="0"/>
              </a:rPr>
              <a:t>					Recognizing the Feelings, Desires, and 					Perspectives of Others</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51733378"/>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3312" y="452718"/>
            <a:ext cx="8947522" cy="1157141"/>
          </a:xfrm>
        </p:spPr>
        <p:txBody>
          <a:bodyPr/>
          <a:lstStyle/>
          <a:p>
            <a:pPr algn="ctr"/>
            <a:r>
              <a:rPr lang="en-US" sz="4800" dirty="0">
                <a:latin typeface="Times New Roman" panose="02020603050405020304" pitchFamily="18" charset="0"/>
                <a:cs typeface="Times New Roman" panose="02020603050405020304" pitchFamily="18" charset="0"/>
              </a:rPr>
              <a:t>Working with Foster Children</a:t>
            </a:r>
            <a:r>
              <a:rPr lang="en-US" sz="4400" dirty="0">
                <a:latin typeface="Times New Roman" panose="02020603050405020304" pitchFamily="18" charset="0"/>
                <a:cs typeface="Times New Roman" panose="02020603050405020304" pitchFamily="18" charset="0"/>
              </a:rPr>
              <a:t/>
            </a:r>
            <a:br>
              <a:rPr lang="en-US" sz="4400"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03312" y="1609860"/>
            <a:ext cx="8946541" cy="4638540"/>
          </a:xfrm>
        </p:spPr>
        <p:txBody>
          <a:bodyPr>
            <a:normAutofit/>
          </a:bodyPr>
          <a:lstStyle/>
          <a:p>
            <a:pPr marL="0" indent="0">
              <a:buNone/>
            </a:pPr>
            <a:r>
              <a:rPr lang="en-US" sz="3600" dirty="0" smtClean="0">
                <a:latin typeface="Times New Roman" panose="02020603050405020304" pitchFamily="18" charset="0"/>
                <a:cs typeface="Times New Roman" panose="02020603050405020304" pitchFamily="18" charset="0"/>
              </a:rPr>
              <a:t>The Brain is Set Up for </a:t>
            </a:r>
            <a:r>
              <a:rPr lang="en-US" sz="3600" i="1" dirty="0" smtClean="0">
                <a:latin typeface="Times New Roman" panose="02020603050405020304" pitchFamily="18" charset="0"/>
                <a:cs typeface="Times New Roman" panose="02020603050405020304" pitchFamily="18" charset="0"/>
              </a:rPr>
              <a:t>Interpersonal 	Integration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68156550"/>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4552" y="452718"/>
            <a:ext cx="9046282" cy="1131383"/>
          </a:xfrm>
        </p:spPr>
        <p:txBody>
          <a:bodyPr/>
          <a:lstStyle/>
          <a:p>
            <a:pPr algn="ctr"/>
            <a:r>
              <a:rPr lang="en-US" sz="4800" dirty="0">
                <a:latin typeface="Times New Roman" panose="02020603050405020304" pitchFamily="18" charset="0"/>
                <a:cs typeface="Times New Roman" panose="02020603050405020304" pitchFamily="18" charset="0"/>
              </a:rPr>
              <a:t>Working with Foster Children</a:t>
            </a:r>
            <a:r>
              <a:rPr lang="en-US" sz="4400" dirty="0">
                <a:latin typeface="Times New Roman" panose="02020603050405020304" pitchFamily="18" charset="0"/>
                <a:cs typeface="Times New Roman" panose="02020603050405020304" pitchFamily="18" charset="0"/>
              </a:rPr>
              <a:t/>
            </a:r>
            <a:br>
              <a:rPr lang="en-US" sz="4400"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03312" y="1584102"/>
            <a:ext cx="8946541" cy="4664298"/>
          </a:xfrm>
        </p:spPr>
        <p:txBody>
          <a:bodyPr>
            <a:normAutofit/>
          </a:bodyPr>
          <a:lstStyle/>
          <a:p>
            <a:pPr marL="0" indent="0">
              <a:buNone/>
            </a:pPr>
            <a:r>
              <a:rPr lang="en-US" sz="3600" dirty="0">
                <a:latin typeface="Times New Roman" panose="02020603050405020304" pitchFamily="18" charset="0"/>
                <a:cs typeface="Times New Roman" panose="02020603050405020304" pitchFamily="18" charset="0"/>
              </a:rPr>
              <a:t>The Brain is Set Up for </a:t>
            </a:r>
            <a:r>
              <a:rPr lang="en-US" sz="3600" i="1" dirty="0">
                <a:latin typeface="Times New Roman" panose="02020603050405020304" pitchFamily="18" charset="0"/>
                <a:cs typeface="Times New Roman" panose="02020603050405020304" pitchFamily="18" charset="0"/>
              </a:rPr>
              <a:t>Interpersonal 	Integration</a:t>
            </a:r>
            <a:endParaRPr lang="en-US" sz="3600" dirty="0">
              <a:latin typeface="Times New Roman" panose="02020603050405020304" pitchFamily="18" charset="0"/>
              <a:cs typeface="Times New Roman" panose="02020603050405020304" pitchFamily="18" charset="0"/>
            </a:endParaRPr>
          </a:p>
          <a:p>
            <a:pPr marL="0" indent="0">
              <a:buNone/>
            </a:pPr>
            <a:r>
              <a:rPr lang="en-US" sz="3600" dirty="0" smtClean="0">
                <a:latin typeface="Times New Roman" panose="02020603050405020304" pitchFamily="18" charset="0"/>
                <a:cs typeface="Times New Roman" panose="02020603050405020304" pitchFamily="18" charset="0"/>
              </a:rPr>
              <a:t>		Each Brain is Made to Relate with the 				Brain of Each Person We Interact With</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7519502"/>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8794" y="452718"/>
            <a:ext cx="9072040" cy="1131383"/>
          </a:xfrm>
        </p:spPr>
        <p:txBody>
          <a:bodyPr/>
          <a:lstStyle/>
          <a:p>
            <a:pPr algn="ctr"/>
            <a:r>
              <a:rPr lang="en-US" sz="4800" dirty="0">
                <a:latin typeface="Times New Roman" panose="02020603050405020304" pitchFamily="18" charset="0"/>
                <a:cs typeface="Times New Roman" panose="02020603050405020304" pitchFamily="18" charset="0"/>
              </a:rPr>
              <a:t>Working with Foster Children</a:t>
            </a:r>
            <a:r>
              <a:rPr lang="en-US" sz="4400" dirty="0">
                <a:latin typeface="Times New Roman" panose="02020603050405020304" pitchFamily="18" charset="0"/>
                <a:cs typeface="Times New Roman" panose="02020603050405020304" pitchFamily="18" charset="0"/>
              </a:rPr>
              <a:t/>
            </a:r>
            <a:br>
              <a:rPr lang="en-US" sz="4400"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03312" y="1584102"/>
            <a:ext cx="8946541" cy="4664298"/>
          </a:xfrm>
        </p:spPr>
        <p:txBody>
          <a:bodyPr>
            <a:normAutofit/>
          </a:bodyPr>
          <a:lstStyle/>
          <a:p>
            <a:pPr marL="0" indent="0">
              <a:buNone/>
            </a:pPr>
            <a:r>
              <a:rPr lang="en-US" sz="3600" dirty="0">
                <a:latin typeface="Times New Roman" panose="02020603050405020304" pitchFamily="18" charset="0"/>
                <a:cs typeface="Times New Roman" panose="02020603050405020304" pitchFamily="18" charset="0"/>
              </a:rPr>
              <a:t>Siegel Strategy </a:t>
            </a:r>
            <a:r>
              <a:rPr lang="en-US" sz="3600" dirty="0" smtClean="0">
                <a:latin typeface="Times New Roman" panose="02020603050405020304" pitchFamily="18" charset="0"/>
                <a:cs typeface="Times New Roman" panose="02020603050405020304" pitchFamily="18" charset="0"/>
              </a:rPr>
              <a:t>#11:  Increasing the Family Fun 	Factor (Making a Point to Enjoy Each Other)</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11957842"/>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1673" y="452718"/>
            <a:ext cx="9059161" cy="1170020"/>
          </a:xfrm>
        </p:spPr>
        <p:txBody>
          <a:bodyPr/>
          <a:lstStyle/>
          <a:p>
            <a:pPr algn="ctr"/>
            <a:r>
              <a:rPr lang="en-US" sz="4800" dirty="0">
                <a:latin typeface="Times New Roman" panose="02020603050405020304" pitchFamily="18" charset="0"/>
                <a:cs typeface="Times New Roman" panose="02020603050405020304" pitchFamily="18" charset="0"/>
              </a:rPr>
              <a:t>Working with Foster Children</a:t>
            </a:r>
            <a:r>
              <a:rPr lang="en-US" sz="4400" dirty="0">
                <a:latin typeface="Times New Roman" panose="02020603050405020304" pitchFamily="18" charset="0"/>
                <a:cs typeface="Times New Roman" panose="02020603050405020304" pitchFamily="18" charset="0"/>
              </a:rPr>
              <a:t/>
            </a:r>
            <a:br>
              <a:rPr lang="en-US" sz="4400"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03312" y="1622738"/>
            <a:ext cx="8946541" cy="4625661"/>
          </a:xfrm>
        </p:spPr>
        <p:txBody>
          <a:bodyPr>
            <a:normAutofit/>
          </a:bodyPr>
          <a:lstStyle/>
          <a:p>
            <a:pPr marL="0" indent="0">
              <a:buNone/>
            </a:pPr>
            <a:r>
              <a:rPr lang="en-US" sz="3600" dirty="0">
                <a:latin typeface="Times New Roman" panose="02020603050405020304" pitchFamily="18" charset="0"/>
                <a:cs typeface="Times New Roman" panose="02020603050405020304" pitchFamily="18" charset="0"/>
              </a:rPr>
              <a:t>Siegel Strategy #11:  Increasing the Family Fun 	Factor (Making a Point to Enjoy Each Other)</a:t>
            </a:r>
          </a:p>
          <a:p>
            <a:pPr marL="0" indent="0">
              <a:buNone/>
            </a:pPr>
            <a:r>
              <a:rPr lang="en-US" sz="3600" dirty="0" smtClean="0">
                <a:latin typeface="Times New Roman" panose="02020603050405020304" pitchFamily="18" charset="0"/>
                <a:cs typeface="Times New Roman" panose="02020603050405020304" pitchFamily="18" charset="0"/>
              </a:rPr>
              <a:t>		We are Hardwired for Play, Exploration, 			&amp; Joining with One Another</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78023903"/>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4552" y="452718"/>
            <a:ext cx="9046282" cy="1131383"/>
          </a:xfrm>
        </p:spPr>
        <p:txBody>
          <a:bodyPr/>
          <a:lstStyle/>
          <a:p>
            <a:pPr algn="ctr"/>
            <a:r>
              <a:rPr lang="en-US" sz="4800" dirty="0">
                <a:latin typeface="Times New Roman" panose="02020603050405020304" pitchFamily="18" charset="0"/>
                <a:cs typeface="Times New Roman" panose="02020603050405020304" pitchFamily="18" charset="0"/>
              </a:rPr>
              <a:t>Working with Foster Children</a:t>
            </a:r>
            <a:r>
              <a:rPr lang="en-US" sz="4400" dirty="0">
                <a:latin typeface="Times New Roman" panose="02020603050405020304" pitchFamily="18" charset="0"/>
                <a:cs typeface="Times New Roman" panose="02020603050405020304" pitchFamily="18" charset="0"/>
              </a:rPr>
              <a:t/>
            </a:r>
            <a:br>
              <a:rPr lang="en-US" sz="4400"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03312" y="1584102"/>
            <a:ext cx="8946541" cy="4664298"/>
          </a:xfrm>
        </p:spPr>
        <p:txBody>
          <a:bodyPr>
            <a:normAutofit lnSpcReduction="10000"/>
          </a:bodyPr>
          <a:lstStyle/>
          <a:p>
            <a:pPr marL="0" indent="0">
              <a:buNone/>
            </a:pPr>
            <a:r>
              <a:rPr lang="en-US" sz="3600" dirty="0">
                <a:latin typeface="Times New Roman" panose="02020603050405020304" pitchFamily="18" charset="0"/>
                <a:cs typeface="Times New Roman" panose="02020603050405020304" pitchFamily="18" charset="0"/>
              </a:rPr>
              <a:t>Siegel Strategy #11:  Increasing the Family Fun 	Factor (Making a Point to Enjoy Each Other)</a:t>
            </a:r>
          </a:p>
          <a:p>
            <a:pPr marL="0" indent="0">
              <a:buNone/>
            </a:pPr>
            <a:r>
              <a:rPr lang="en-US" sz="3600" dirty="0">
                <a:latin typeface="Times New Roman" panose="02020603050405020304" pitchFamily="18" charset="0"/>
                <a:cs typeface="Times New Roman" panose="02020603050405020304" pitchFamily="18" charset="0"/>
              </a:rPr>
              <a:t>		We are Hardwired for Play, Exploration, 			&amp; Joining with One Another</a:t>
            </a:r>
          </a:p>
          <a:p>
            <a:pPr marL="0" indent="0">
              <a:buNone/>
            </a:pPr>
            <a:r>
              <a:rPr lang="en-US" sz="3600" dirty="0" smtClean="0">
                <a:latin typeface="Times New Roman" panose="02020603050405020304" pitchFamily="18" charset="0"/>
                <a:cs typeface="Times New Roman" panose="02020603050405020304" pitchFamily="18" charset="0"/>
              </a:rPr>
              <a:t>			“Playful Parenting” is One of the Best 				Ways to Prepare Your Children for 					Relationships and Encourage Them to 				Connect with Others</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42838851"/>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4552" y="452718"/>
            <a:ext cx="9046282" cy="1170020"/>
          </a:xfrm>
        </p:spPr>
        <p:txBody>
          <a:bodyPr/>
          <a:lstStyle/>
          <a:p>
            <a:pPr algn="ctr"/>
            <a:r>
              <a:rPr lang="en-US" sz="4800" dirty="0">
                <a:latin typeface="Times New Roman" panose="02020603050405020304" pitchFamily="18" charset="0"/>
                <a:cs typeface="Times New Roman" panose="02020603050405020304" pitchFamily="18" charset="0"/>
              </a:rPr>
              <a:t>Working with Foster Children</a:t>
            </a:r>
            <a:r>
              <a:rPr lang="en-US" sz="4400" dirty="0">
                <a:latin typeface="Times New Roman" panose="02020603050405020304" pitchFamily="18" charset="0"/>
                <a:cs typeface="Times New Roman" panose="02020603050405020304" pitchFamily="18" charset="0"/>
              </a:rPr>
              <a:t/>
            </a:r>
            <a:br>
              <a:rPr lang="en-US" sz="4400"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03312" y="1622738"/>
            <a:ext cx="8946541" cy="4625661"/>
          </a:xfrm>
        </p:spPr>
        <p:txBody>
          <a:bodyPr>
            <a:normAutofit/>
          </a:bodyPr>
          <a:lstStyle/>
          <a:p>
            <a:pPr marL="0" indent="0">
              <a:buNone/>
            </a:pPr>
            <a:r>
              <a:rPr lang="en-US" sz="2800" dirty="0">
                <a:latin typeface="Times New Roman" panose="02020603050405020304" pitchFamily="18" charset="0"/>
                <a:cs typeface="Times New Roman" panose="02020603050405020304" pitchFamily="18" charset="0"/>
              </a:rPr>
              <a:t>Siegel Strategy #11:  Increasing the Family Fun 	Factor (Making a Point to Enjoy Each Other)</a:t>
            </a:r>
          </a:p>
          <a:p>
            <a:pPr marL="0" indent="0">
              <a:buNone/>
            </a:pPr>
            <a:r>
              <a:rPr lang="en-US" sz="2800" dirty="0">
                <a:latin typeface="Times New Roman" panose="02020603050405020304" pitchFamily="18" charset="0"/>
                <a:cs typeface="Times New Roman" panose="02020603050405020304" pitchFamily="18" charset="0"/>
              </a:rPr>
              <a:t>		We are Hardwired for Play, Exploration, </a:t>
            </a:r>
            <a:r>
              <a:rPr lang="en-US" sz="2800" dirty="0" smtClean="0">
                <a:latin typeface="Times New Roman" panose="02020603050405020304" pitchFamily="18" charset="0"/>
                <a:cs typeface="Times New Roman" panose="02020603050405020304" pitchFamily="18" charset="0"/>
              </a:rPr>
              <a:t>&amp; </a:t>
            </a:r>
            <a:r>
              <a:rPr lang="en-US" sz="2800" dirty="0">
                <a:latin typeface="Times New Roman" panose="02020603050405020304" pitchFamily="18" charset="0"/>
                <a:cs typeface="Times New Roman" panose="02020603050405020304" pitchFamily="18" charset="0"/>
              </a:rPr>
              <a:t>Joining </a:t>
            </a:r>
            <a:r>
              <a:rPr lang="en-US" sz="2800" dirty="0" smtClean="0">
                <a:latin typeface="Times New Roman" panose="02020603050405020304" pitchFamily="18" charset="0"/>
                <a:cs typeface="Times New Roman" panose="02020603050405020304" pitchFamily="18" charset="0"/>
              </a:rPr>
              <a:t>			with </a:t>
            </a:r>
            <a:r>
              <a:rPr lang="en-US" sz="2800" dirty="0">
                <a:latin typeface="Times New Roman" panose="02020603050405020304" pitchFamily="18" charset="0"/>
                <a:cs typeface="Times New Roman" panose="02020603050405020304" pitchFamily="18" charset="0"/>
              </a:rPr>
              <a:t>One Another</a:t>
            </a:r>
          </a:p>
          <a:p>
            <a:pPr marL="0" indent="0">
              <a:buNone/>
            </a:pPr>
            <a:r>
              <a:rPr lang="en-US" sz="2800" dirty="0">
                <a:latin typeface="Times New Roman" panose="02020603050405020304" pitchFamily="18" charset="0"/>
                <a:cs typeface="Times New Roman" panose="02020603050405020304" pitchFamily="18" charset="0"/>
              </a:rPr>
              <a:t>			“Playful Parenting” is One of the </a:t>
            </a:r>
            <a:r>
              <a:rPr lang="en-US" sz="2800" dirty="0" smtClean="0">
                <a:latin typeface="Times New Roman" panose="02020603050405020304" pitchFamily="18" charset="0"/>
                <a:cs typeface="Times New Roman" panose="02020603050405020304" pitchFamily="18" charset="0"/>
              </a:rPr>
              <a:t>Best Ways </a:t>
            </a:r>
            <a:r>
              <a:rPr lang="en-US" sz="2800" dirty="0">
                <a:latin typeface="Times New Roman" panose="02020603050405020304" pitchFamily="18" charset="0"/>
                <a:cs typeface="Times New Roman" panose="02020603050405020304" pitchFamily="18" charset="0"/>
              </a:rPr>
              <a:t>to </a:t>
            </a:r>
            <a:r>
              <a:rPr lang="en-US" sz="2800" dirty="0" smtClean="0">
                <a:latin typeface="Times New Roman" panose="02020603050405020304" pitchFamily="18" charset="0"/>
                <a:cs typeface="Times New Roman" panose="02020603050405020304" pitchFamily="18" charset="0"/>
              </a:rPr>
              <a:t>					Prepare </a:t>
            </a:r>
            <a:r>
              <a:rPr lang="en-US" sz="2800" dirty="0">
                <a:latin typeface="Times New Roman" panose="02020603050405020304" pitchFamily="18" charset="0"/>
                <a:cs typeface="Times New Roman" panose="02020603050405020304" pitchFamily="18" charset="0"/>
              </a:rPr>
              <a:t>Your Children </a:t>
            </a:r>
            <a:r>
              <a:rPr lang="en-US" sz="2800" dirty="0" smtClean="0">
                <a:latin typeface="Times New Roman" panose="02020603050405020304" pitchFamily="18" charset="0"/>
                <a:cs typeface="Times New Roman" panose="02020603050405020304" pitchFamily="18" charset="0"/>
              </a:rPr>
              <a:t>for Relationships </a:t>
            </a:r>
            <a:r>
              <a:rPr lang="en-US" sz="2800" dirty="0">
                <a:latin typeface="Times New Roman" panose="02020603050405020304" pitchFamily="18" charset="0"/>
                <a:cs typeface="Times New Roman" panose="02020603050405020304" pitchFamily="18" charset="0"/>
              </a:rPr>
              <a:t>and </a:t>
            </a:r>
            <a:r>
              <a:rPr lang="en-US" sz="2800" dirty="0" smtClean="0">
                <a:latin typeface="Times New Roman" panose="02020603050405020304" pitchFamily="18" charset="0"/>
                <a:cs typeface="Times New Roman" panose="02020603050405020304" pitchFamily="18" charset="0"/>
              </a:rPr>
              <a:t>					Encourage </a:t>
            </a:r>
            <a:r>
              <a:rPr lang="en-US" sz="2800" dirty="0">
                <a:latin typeface="Times New Roman" panose="02020603050405020304" pitchFamily="18" charset="0"/>
                <a:cs typeface="Times New Roman" panose="02020603050405020304" pitchFamily="18" charset="0"/>
              </a:rPr>
              <a:t>Them to </a:t>
            </a:r>
            <a:r>
              <a:rPr lang="en-US" sz="2800" dirty="0" smtClean="0">
                <a:latin typeface="Times New Roman" panose="02020603050405020304" pitchFamily="18" charset="0"/>
                <a:cs typeface="Times New Roman" panose="02020603050405020304" pitchFamily="18" charset="0"/>
              </a:rPr>
              <a:t>Connect </a:t>
            </a:r>
            <a:r>
              <a:rPr lang="en-US" sz="2800" dirty="0">
                <a:latin typeface="Times New Roman" panose="02020603050405020304" pitchFamily="18" charset="0"/>
                <a:cs typeface="Times New Roman" panose="02020603050405020304" pitchFamily="18" charset="0"/>
              </a:rPr>
              <a:t>with Others</a:t>
            </a:r>
          </a:p>
          <a:p>
            <a:pPr marL="0" indent="0">
              <a:buNone/>
            </a:pPr>
            <a:r>
              <a:rPr lang="en-US" sz="2800" dirty="0" smtClean="0">
                <a:latin typeface="Times New Roman" panose="02020603050405020304" pitchFamily="18" charset="0"/>
                <a:cs typeface="Times New Roman" panose="02020603050405020304" pitchFamily="18" charset="0"/>
              </a:rPr>
              <a:t>				Gives Child Positive Experiences with People 					They Spend the Most Time With</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94464847"/>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1673" y="452718"/>
            <a:ext cx="9059161" cy="1170020"/>
          </a:xfrm>
        </p:spPr>
        <p:txBody>
          <a:bodyPr/>
          <a:lstStyle/>
          <a:p>
            <a:pPr algn="ctr"/>
            <a:r>
              <a:rPr lang="en-US" sz="4800" dirty="0">
                <a:latin typeface="Times New Roman" panose="02020603050405020304" pitchFamily="18" charset="0"/>
                <a:cs typeface="Times New Roman" panose="02020603050405020304" pitchFamily="18" charset="0"/>
              </a:rPr>
              <a:t>Working with Foster Children</a:t>
            </a:r>
            <a:r>
              <a:rPr lang="en-US" sz="4400" dirty="0">
                <a:latin typeface="Times New Roman" panose="02020603050405020304" pitchFamily="18" charset="0"/>
                <a:cs typeface="Times New Roman" panose="02020603050405020304" pitchFamily="18" charset="0"/>
              </a:rPr>
              <a:t/>
            </a:r>
            <a:br>
              <a:rPr lang="en-US" sz="4400"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03312" y="1622738"/>
            <a:ext cx="8946541" cy="4625661"/>
          </a:xfrm>
        </p:spPr>
        <p:txBody>
          <a:bodyPr>
            <a:normAutofit/>
          </a:bodyPr>
          <a:lstStyle/>
          <a:p>
            <a:pPr marL="0" indent="0">
              <a:buNone/>
            </a:pPr>
            <a:r>
              <a:rPr lang="en-US" sz="3600" dirty="0" smtClean="0">
                <a:latin typeface="Times New Roman" panose="02020603050405020304" pitchFamily="18" charset="0"/>
                <a:cs typeface="Times New Roman" panose="02020603050405020304" pitchFamily="18" charset="0"/>
              </a:rPr>
              <a:t>Your Brain </a:t>
            </a:r>
            <a:r>
              <a:rPr lang="en-US" sz="3600" dirty="0" smtClean="0">
                <a:latin typeface="Times New Roman" panose="02020603050405020304" pitchFamily="18" charset="0"/>
                <a:cs typeface="Times New Roman" panose="02020603050405020304" pitchFamily="18" charset="0"/>
              </a:rPr>
              <a:t>Receives </a:t>
            </a:r>
            <a:r>
              <a:rPr lang="en-US" sz="3600" dirty="0" smtClean="0">
                <a:latin typeface="Times New Roman" panose="02020603050405020304" pitchFamily="18" charset="0"/>
                <a:cs typeface="Times New Roman" panose="02020603050405020304" pitchFamily="18" charset="0"/>
              </a:rPr>
              <a:t>What Some People Call 	“Dopamine Squirts” When Something 	Pleasurable Happens and </a:t>
            </a:r>
            <a:r>
              <a:rPr lang="en-US" sz="3600" dirty="0" smtClean="0">
                <a:latin typeface="Times New Roman" panose="02020603050405020304" pitchFamily="18" charset="0"/>
                <a:cs typeface="Times New Roman" panose="02020603050405020304" pitchFamily="18" charset="0"/>
              </a:rPr>
              <a:t>it Motivates </a:t>
            </a:r>
            <a:r>
              <a:rPr lang="en-US" sz="3600" dirty="0" smtClean="0">
                <a:latin typeface="Times New Roman" panose="02020603050405020304" pitchFamily="18" charset="0"/>
                <a:cs typeface="Times New Roman" panose="02020603050405020304" pitchFamily="18" charset="0"/>
              </a:rPr>
              <a:t>You to 	Want to Do It Again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71795041"/>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1673" y="452718"/>
            <a:ext cx="9059161" cy="1131383"/>
          </a:xfrm>
        </p:spPr>
        <p:txBody>
          <a:bodyPr/>
          <a:lstStyle/>
          <a:p>
            <a:pPr algn="ctr"/>
            <a:r>
              <a:rPr lang="en-US" sz="4800" dirty="0">
                <a:latin typeface="Times New Roman" panose="02020603050405020304" pitchFamily="18" charset="0"/>
                <a:cs typeface="Times New Roman" panose="02020603050405020304" pitchFamily="18" charset="0"/>
              </a:rPr>
              <a:t>Working with Foster Children</a:t>
            </a:r>
            <a:r>
              <a:rPr lang="en-US" sz="4400" dirty="0">
                <a:latin typeface="Times New Roman" panose="02020603050405020304" pitchFamily="18" charset="0"/>
                <a:cs typeface="Times New Roman" panose="02020603050405020304" pitchFamily="18" charset="0"/>
              </a:rPr>
              <a:t/>
            </a:r>
            <a:br>
              <a:rPr lang="en-US" sz="4400"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03312" y="1584102"/>
            <a:ext cx="8946541" cy="4664298"/>
          </a:xfrm>
        </p:spPr>
        <p:txBody>
          <a:bodyPr>
            <a:normAutofit/>
          </a:bodyPr>
          <a:lstStyle/>
          <a:p>
            <a:pPr marL="0" indent="0">
              <a:buNone/>
            </a:pPr>
            <a:r>
              <a:rPr lang="en-US" sz="3600" dirty="0">
                <a:latin typeface="Times New Roman" panose="02020603050405020304" pitchFamily="18" charset="0"/>
                <a:cs typeface="Times New Roman" panose="02020603050405020304" pitchFamily="18" charset="0"/>
              </a:rPr>
              <a:t>Siegel Strategy </a:t>
            </a:r>
            <a:r>
              <a:rPr lang="en-US" sz="3600" dirty="0" smtClean="0">
                <a:latin typeface="Times New Roman" panose="02020603050405020304" pitchFamily="18" charset="0"/>
                <a:cs typeface="Times New Roman" panose="02020603050405020304" pitchFamily="18" charset="0"/>
              </a:rPr>
              <a:t>#12:  Connection Through 	Conflict (Teach Kids to Argue with “We” in 	Mind)</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00092914"/>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1673" y="452718"/>
            <a:ext cx="9059161" cy="1157141"/>
          </a:xfrm>
        </p:spPr>
        <p:txBody>
          <a:bodyPr/>
          <a:lstStyle/>
          <a:p>
            <a:pPr algn="ctr"/>
            <a:r>
              <a:rPr lang="en-US" sz="4800" dirty="0">
                <a:latin typeface="Times New Roman" panose="02020603050405020304" pitchFamily="18" charset="0"/>
                <a:cs typeface="Times New Roman" panose="02020603050405020304" pitchFamily="18" charset="0"/>
              </a:rPr>
              <a:t>Working with Foster Children</a:t>
            </a:r>
            <a:r>
              <a:rPr lang="en-US" sz="4400" dirty="0">
                <a:latin typeface="Times New Roman" panose="02020603050405020304" pitchFamily="18" charset="0"/>
                <a:cs typeface="Times New Roman" panose="02020603050405020304" pitchFamily="18" charset="0"/>
              </a:rPr>
              <a:t/>
            </a:r>
            <a:br>
              <a:rPr lang="en-US" sz="4400"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03312" y="1609860"/>
            <a:ext cx="8946541" cy="4638540"/>
          </a:xfrm>
        </p:spPr>
        <p:txBody>
          <a:bodyPr>
            <a:normAutofit/>
          </a:bodyPr>
          <a:lstStyle/>
          <a:p>
            <a:pPr marL="0" indent="0">
              <a:buNone/>
            </a:pPr>
            <a:r>
              <a:rPr lang="en-US" sz="3600" dirty="0">
                <a:latin typeface="Times New Roman" panose="02020603050405020304" pitchFamily="18" charset="0"/>
                <a:cs typeface="Times New Roman" panose="02020603050405020304" pitchFamily="18" charset="0"/>
              </a:rPr>
              <a:t>Siegel Strategy #12:  Connection Through 	Conflict (Teach Kids to Argue with “We” in 	Mind)</a:t>
            </a:r>
          </a:p>
          <a:p>
            <a:pPr marL="0" indent="0">
              <a:buNone/>
            </a:pPr>
            <a:r>
              <a:rPr lang="en-US" sz="3600" dirty="0" smtClean="0">
                <a:latin typeface="Times New Roman" panose="02020603050405020304" pitchFamily="18" charset="0"/>
                <a:cs typeface="Times New Roman" panose="02020603050405020304" pitchFamily="18" charset="0"/>
              </a:rPr>
              <a:t>		* See Through the Other Person’s Eyes</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462693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6622" y="1609858"/>
            <a:ext cx="8825658" cy="4059421"/>
          </a:xfrm>
        </p:spPr>
        <p:txBody>
          <a:bodyPr wrap="none" anchor="t" anchorCtr="0"/>
          <a:lstStyle/>
          <a:p>
            <a:r>
              <a:rPr lang="en-US" sz="4000" dirty="0">
                <a:latin typeface="Times New Roman" panose="02020603050405020304" pitchFamily="18" charset="0"/>
                <a:cs typeface="Times New Roman" panose="02020603050405020304" pitchFamily="18" charset="0"/>
              </a:rPr>
              <a:t>Abuse</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Emotional</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Verbal</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Non-Verbal</a:t>
            </a:r>
            <a:br>
              <a:rPr lang="en-US" sz="4000" dirty="0" smtClean="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		Contempt</a:t>
            </a:r>
            <a:endParaRPr lang="en-US" sz="4000" dirty="0"/>
          </a:p>
        </p:txBody>
      </p:sp>
      <p:sp>
        <p:nvSpPr>
          <p:cNvPr id="3" name="Subtitle 2"/>
          <p:cNvSpPr>
            <a:spLocks noGrp="1"/>
          </p:cNvSpPr>
          <p:nvPr>
            <p:ph type="subTitle" idx="1"/>
          </p:nvPr>
        </p:nvSpPr>
        <p:spPr>
          <a:xfrm>
            <a:off x="1154955" y="708338"/>
            <a:ext cx="8825658" cy="901521"/>
          </a:xfrm>
        </p:spPr>
        <p:txBody>
          <a:bodyPr>
            <a:normAutofit/>
          </a:bodyPr>
          <a:lstStyle/>
          <a:p>
            <a:pPr algn="ctr"/>
            <a:r>
              <a:rPr lang="en-US" sz="3600" dirty="0" smtClean="0">
                <a:latin typeface="Times New Roman" panose="02020603050405020304" pitchFamily="18" charset="0"/>
                <a:cs typeface="Times New Roman" panose="02020603050405020304" pitchFamily="18" charset="0"/>
              </a:rPr>
              <a:t>Working with Foster Children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5196362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4552" y="452718"/>
            <a:ext cx="9046282" cy="1157141"/>
          </a:xfrm>
        </p:spPr>
        <p:txBody>
          <a:bodyPr/>
          <a:lstStyle/>
          <a:p>
            <a:pPr algn="ctr"/>
            <a:r>
              <a:rPr lang="en-US" sz="4800" dirty="0">
                <a:latin typeface="Times New Roman" panose="02020603050405020304" pitchFamily="18" charset="0"/>
                <a:cs typeface="Times New Roman" panose="02020603050405020304" pitchFamily="18" charset="0"/>
              </a:rPr>
              <a:t>Working with Foster Children</a:t>
            </a:r>
            <a:r>
              <a:rPr lang="en-US" sz="4400" dirty="0">
                <a:latin typeface="Times New Roman" panose="02020603050405020304" pitchFamily="18" charset="0"/>
                <a:cs typeface="Times New Roman" panose="02020603050405020304" pitchFamily="18" charset="0"/>
              </a:rPr>
              <a:t/>
            </a:r>
            <a:br>
              <a:rPr lang="en-US" sz="4400"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03312" y="1609860"/>
            <a:ext cx="8946541" cy="4638540"/>
          </a:xfrm>
        </p:spPr>
        <p:txBody>
          <a:bodyPr>
            <a:normAutofit/>
          </a:bodyPr>
          <a:lstStyle/>
          <a:p>
            <a:pPr marL="0" indent="0">
              <a:buNone/>
            </a:pPr>
            <a:r>
              <a:rPr lang="en-US" sz="3600" dirty="0">
                <a:latin typeface="Times New Roman" panose="02020603050405020304" pitchFamily="18" charset="0"/>
                <a:cs typeface="Times New Roman" panose="02020603050405020304" pitchFamily="18" charset="0"/>
              </a:rPr>
              <a:t>Siegel Strategy #12:  Connection Through 	Conflict (Teach Kids to Argue with “We” in 	Mind)</a:t>
            </a:r>
          </a:p>
          <a:p>
            <a:pPr marL="0" indent="0">
              <a:buNone/>
            </a:pPr>
            <a:r>
              <a:rPr lang="en-US" sz="3600" dirty="0">
                <a:latin typeface="Times New Roman" panose="02020603050405020304" pitchFamily="18" charset="0"/>
                <a:cs typeface="Times New Roman" panose="02020603050405020304" pitchFamily="18" charset="0"/>
              </a:rPr>
              <a:t>		* See Through the Other Person’s Eyes</a:t>
            </a:r>
          </a:p>
          <a:p>
            <a:pPr marL="0" indent="0">
              <a:buNone/>
            </a:pPr>
            <a:r>
              <a:rPr lang="en-US" sz="3600" dirty="0" smtClean="0">
                <a:latin typeface="Times New Roman" panose="02020603050405020304" pitchFamily="18" charset="0"/>
                <a:cs typeface="Times New Roman" panose="02020603050405020304" pitchFamily="18" charset="0"/>
              </a:rPr>
              <a:t>		* Help Kid’s Recognize Other’s Point of 			   View</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86121767"/>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3312" y="452718"/>
            <a:ext cx="8947522" cy="1131383"/>
          </a:xfrm>
        </p:spPr>
        <p:txBody>
          <a:bodyPr/>
          <a:lstStyle/>
          <a:p>
            <a:pPr algn="ctr"/>
            <a:r>
              <a:rPr lang="en-US" sz="4800" dirty="0">
                <a:latin typeface="Times New Roman" panose="02020603050405020304" pitchFamily="18" charset="0"/>
                <a:cs typeface="Times New Roman" panose="02020603050405020304" pitchFamily="18" charset="0"/>
              </a:rPr>
              <a:t>Working with Foster Children</a:t>
            </a:r>
            <a:r>
              <a:rPr lang="en-US" sz="4400" dirty="0">
                <a:latin typeface="Times New Roman" panose="02020603050405020304" pitchFamily="18" charset="0"/>
                <a:cs typeface="Times New Roman" panose="02020603050405020304" pitchFamily="18" charset="0"/>
              </a:rPr>
              <a:t/>
            </a:r>
            <a:br>
              <a:rPr lang="en-US" sz="4400"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03312" y="1584102"/>
            <a:ext cx="8946541" cy="4664298"/>
          </a:xfrm>
        </p:spPr>
        <p:txBody>
          <a:bodyPr>
            <a:normAutofit/>
          </a:bodyPr>
          <a:lstStyle/>
          <a:p>
            <a:pPr marL="0" indent="0">
              <a:buNone/>
            </a:pPr>
            <a:r>
              <a:rPr lang="en-US" sz="3600" dirty="0">
                <a:latin typeface="Times New Roman" panose="02020603050405020304" pitchFamily="18" charset="0"/>
                <a:cs typeface="Times New Roman" panose="02020603050405020304" pitchFamily="18" charset="0"/>
              </a:rPr>
              <a:t>Siegel Strategy #12:  Connection Through 	Conflict (Teach Kids to Argue with “We” in 	Mind)</a:t>
            </a:r>
          </a:p>
          <a:p>
            <a:pPr marL="0" indent="0">
              <a:buNone/>
            </a:pPr>
            <a:r>
              <a:rPr lang="en-US" sz="3600" dirty="0">
                <a:latin typeface="Times New Roman" panose="02020603050405020304" pitchFamily="18" charset="0"/>
                <a:cs typeface="Times New Roman" panose="02020603050405020304" pitchFamily="18" charset="0"/>
              </a:rPr>
              <a:t>		* See Through the Other Person’s Eyes</a:t>
            </a:r>
          </a:p>
          <a:p>
            <a:pPr marL="0" indent="0">
              <a:buNone/>
            </a:pPr>
            <a:r>
              <a:rPr lang="en-US" sz="3600" dirty="0">
                <a:latin typeface="Times New Roman" panose="02020603050405020304" pitchFamily="18" charset="0"/>
                <a:cs typeface="Times New Roman" panose="02020603050405020304" pitchFamily="18" charset="0"/>
              </a:rPr>
              <a:t>		* Help Kid’s Recognize Other’s Point of 			   View</a:t>
            </a:r>
          </a:p>
          <a:p>
            <a:pPr marL="0" indent="0">
              <a:buNone/>
            </a:pPr>
            <a:r>
              <a:rPr lang="en-US" sz="3600" dirty="0" smtClean="0">
                <a:latin typeface="Times New Roman" panose="02020603050405020304" pitchFamily="18" charset="0"/>
                <a:cs typeface="Times New Roman" panose="02020603050405020304" pitchFamily="18" charset="0"/>
              </a:rPr>
              <a:t>		* Listen to What is Being Said</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81451492"/>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4552" y="452718"/>
            <a:ext cx="9046282" cy="1170020"/>
          </a:xfrm>
        </p:spPr>
        <p:txBody>
          <a:bodyPr/>
          <a:lstStyle/>
          <a:p>
            <a:pPr algn="ctr"/>
            <a:r>
              <a:rPr lang="en-US" sz="4800" dirty="0">
                <a:latin typeface="Times New Roman" panose="02020603050405020304" pitchFamily="18" charset="0"/>
                <a:cs typeface="Times New Roman" panose="02020603050405020304" pitchFamily="18" charset="0"/>
              </a:rPr>
              <a:t>Working with Foster Children</a:t>
            </a:r>
            <a:r>
              <a:rPr lang="en-US" sz="4400" dirty="0">
                <a:latin typeface="Times New Roman" panose="02020603050405020304" pitchFamily="18" charset="0"/>
                <a:cs typeface="Times New Roman" panose="02020603050405020304" pitchFamily="18" charset="0"/>
              </a:rPr>
              <a:t/>
            </a:r>
            <a:br>
              <a:rPr lang="en-US" sz="4400"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03312" y="1622738"/>
            <a:ext cx="8946541" cy="4625661"/>
          </a:xfrm>
        </p:spPr>
        <p:txBody>
          <a:bodyPr>
            <a:normAutofit fontScale="92500"/>
          </a:bodyPr>
          <a:lstStyle/>
          <a:p>
            <a:pPr marL="0" indent="0">
              <a:buNone/>
            </a:pPr>
            <a:r>
              <a:rPr lang="en-US" sz="3600" dirty="0">
                <a:latin typeface="Times New Roman" panose="02020603050405020304" pitchFamily="18" charset="0"/>
                <a:cs typeface="Times New Roman" panose="02020603050405020304" pitchFamily="18" charset="0"/>
              </a:rPr>
              <a:t>Siegel Strategy #12:  Connection Through 	Conflict (Teach Kids to Argue with “We” in 	Mind)</a:t>
            </a:r>
          </a:p>
          <a:p>
            <a:pPr marL="0" indent="0">
              <a:buNone/>
            </a:pPr>
            <a:r>
              <a:rPr lang="en-US" sz="3600" dirty="0">
                <a:latin typeface="Times New Roman" panose="02020603050405020304" pitchFamily="18" charset="0"/>
                <a:cs typeface="Times New Roman" panose="02020603050405020304" pitchFamily="18" charset="0"/>
              </a:rPr>
              <a:t>		* See Through the Other Person’s Eyes</a:t>
            </a:r>
          </a:p>
          <a:p>
            <a:pPr marL="0" indent="0">
              <a:buNone/>
            </a:pPr>
            <a:r>
              <a:rPr lang="en-US" sz="3600" dirty="0">
                <a:latin typeface="Times New Roman" panose="02020603050405020304" pitchFamily="18" charset="0"/>
                <a:cs typeface="Times New Roman" panose="02020603050405020304" pitchFamily="18" charset="0"/>
              </a:rPr>
              <a:t>		* Help Kid’s Recognize Other’s Point of 			   View</a:t>
            </a:r>
          </a:p>
          <a:p>
            <a:pPr marL="0" indent="0">
              <a:buNone/>
            </a:pPr>
            <a:r>
              <a:rPr lang="en-US" sz="3600" dirty="0">
                <a:latin typeface="Times New Roman" panose="02020603050405020304" pitchFamily="18" charset="0"/>
                <a:cs typeface="Times New Roman" panose="02020603050405020304" pitchFamily="18" charset="0"/>
              </a:rPr>
              <a:t>		* Listen to What is Being Said</a:t>
            </a:r>
          </a:p>
          <a:p>
            <a:pPr marL="0" indent="0">
              <a:buNone/>
            </a:pPr>
            <a:r>
              <a:rPr lang="en-US" sz="3600" dirty="0" smtClean="0">
                <a:latin typeface="Times New Roman" panose="02020603050405020304" pitchFamily="18" charset="0"/>
                <a:cs typeface="Times New Roman" panose="02020603050405020304" pitchFamily="18" charset="0"/>
              </a:rPr>
              <a:t>		* Teach Kids about Nonverbal 								   Communication &amp; Attuning to Others</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54105059"/>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3312" y="452719"/>
            <a:ext cx="9046282" cy="1118505"/>
          </a:xfrm>
        </p:spPr>
        <p:txBody>
          <a:bodyPr/>
          <a:lstStyle/>
          <a:p>
            <a:pPr algn="ctr"/>
            <a:r>
              <a:rPr lang="en-US" sz="4800" dirty="0">
                <a:latin typeface="Times New Roman" panose="02020603050405020304" pitchFamily="18" charset="0"/>
                <a:cs typeface="Times New Roman" panose="02020603050405020304" pitchFamily="18" charset="0"/>
              </a:rPr>
              <a:t>Working with Foster Children</a:t>
            </a:r>
            <a:r>
              <a:rPr lang="en-US" sz="4400" dirty="0">
                <a:latin typeface="Times New Roman" panose="02020603050405020304" pitchFamily="18" charset="0"/>
                <a:cs typeface="Times New Roman" panose="02020603050405020304" pitchFamily="18" charset="0"/>
              </a:rPr>
              <a:t/>
            </a:r>
            <a:br>
              <a:rPr lang="en-US" sz="4400"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03312" y="1571224"/>
            <a:ext cx="8946541" cy="4677176"/>
          </a:xfrm>
        </p:spPr>
        <p:txBody>
          <a:bodyPr>
            <a:normAutofit fontScale="92500" lnSpcReduction="20000"/>
          </a:bodyPr>
          <a:lstStyle/>
          <a:p>
            <a:pPr marL="0" indent="0">
              <a:buNone/>
            </a:pPr>
            <a:r>
              <a:rPr lang="en-US" sz="2800" dirty="0">
                <a:latin typeface="Times New Roman" panose="02020603050405020304" pitchFamily="18" charset="0"/>
                <a:cs typeface="Times New Roman" panose="02020603050405020304" pitchFamily="18" charset="0"/>
              </a:rPr>
              <a:t>Siegel Strategy #12:  Connection </a:t>
            </a:r>
            <a:r>
              <a:rPr lang="en-US" sz="2800" dirty="0" smtClean="0">
                <a:latin typeface="Times New Roman" panose="02020603050405020304" pitchFamily="18" charset="0"/>
                <a:cs typeface="Times New Roman" panose="02020603050405020304" pitchFamily="18" charset="0"/>
              </a:rPr>
              <a:t>Through Conflict </a:t>
            </a:r>
            <a:r>
              <a:rPr lang="en-US" sz="2800" dirty="0">
                <a:latin typeface="Times New Roman" panose="02020603050405020304" pitchFamily="18" charset="0"/>
                <a:cs typeface="Times New Roman" panose="02020603050405020304" pitchFamily="18" charset="0"/>
              </a:rPr>
              <a:t>(Teach Kids </a:t>
            </a:r>
            <a:r>
              <a:rPr lang="en-US" sz="2800" dirty="0" smtClean="0">
                <a:latin typeface="Times New Roman" panose="02020603050405020304" pitchFamily="18" charset="0"/>
                <a:cs typeface="Times New Roman" panose="02020603050405020304" pitchFamily="18" charset="0"/>
              </a:rPr>
              <a:t>	to </a:t>
            </a:r>
            <a:r>
              <a:rPr lang="en-US" sz="2800" dirty="0">
                <a:latin typeface="Times New Roman" panose="02020603050405020304" pitchFamily="18" charset="0"/>
                <a:cs typeface="Times New Roman" panose="02020603050405020304" pitchFamily="18" charset="0"/>
              </a:rPr>
              <a:t>Argue with “We” in 	Mind)</a:t>
            </a:r>
          </a:p>
          <a:p>
            <a:pPr marL="0" indent="0">
              <a:buNone/>
            </a:pPr>
            <a:r>
              <a:rPr lang="en-US" sz="2800" dirty="0">
                <a:latin typeface="Times New Roman" panose="02020603050405020304" pitchFamily="18" charset="0"/>
                <a:cs typeface="Times New Roman" panose="02020603050405020304" pitchFamily="18" charset="0"/>
              </a:rPr>
              <a:t>		* See Through the Other Person’s Eyes</a:t>
            </a:r>
          </a:p>
          <a:p>
            <a:pPr marL="0" indent="0">
              <a:buNone/>
            </a:pPr>
            <a:r>
              <a:rPr lang="en-US" sz="2800" dirty="0">
                <a:latin typeface="Times New Roman" panose="02020603050405020304" pitchFamily="18" charset="0"/>
                <a:cs typeface="Times New Roman" panose="02020603050405020304" pitchFamily="18" charset="0"/>
              </a:rPr>
              <a:t>		* Help Kid’s Recognize Other’s Point of 	</a:t>
            </a:r>
            <a:r>
              <a:rPr lang="en-US" sz="2800" dirty="0" smtClean="0">
                <a:latin typeface="Times New Roman" panose="02020603050405020304" pitchFamily="18" charset="0"/>
                <a:cs typeface="Times New Roman" panose="02020603050405020304" pitchFamily="18" charset="0"/>
              </a:rPr>
              <a:t>View</a:t>
            </a:r>
            <a:endParaRPr lang="en-US" sz="28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		* Listen to What is Being Said</a:t>
            </a:r>
          </a:p>
          <a:p>
            <a:pPr marL="0" indent="0">
              <a:buNone/>
            </a:pPr>
            <a:r>
              <a:rPr lang="en-US" sz="2800" dirty="0">
                <a:latin typeface="Times New Roman" panose="02020603050405020304" pitchFamily="18" charset="0"/>
                <a:cs typeface="Times New Roman" panose="02020603050405020304" pitchFamily="18" charset="0"/>
              </a:rPr>
              <a:t>		* Teach Kids about </a:t>
            </a:r>
            <a:r>
              <a:rPr lang="en-US" sz="2800" dirty="0" smtClean="0">
                <a:latin typeface="Times New Roman" panose="02020603050405020304" pitchFamily="18" charset="0"/>
                <a:cs typeface="Times New Roman" panose="02020603050405020304" pitchFamily="18" charset="0"/>
              </a:rPr>
              <a:t>Nonverbal Communication </a:t>
            </a:r>
            <a:r>
              <a:rPr lang="en-US" sz="2800" dirty="0">
                <a:latin typeface="Times New Roman" panose="02020603050405020304" pitchFamily="18" charset="0"/>
                <a:cs typeface="Times New Roman" panose="02020603050405020304" pitchFamily="18" charset="0"/>
              </a:rPr>
              <a:t>&amp; </a:t>
            </a:r>
            <a:r>
              <a:rPr lang="en-US" sz="2800" dirty="0" smtClean="0">
                <a:latin typeface="Times New Roman" panose="02020603050405020304" pitchFamily="18" charset="0"/>
                <a:cs typeface="Times New Roman" panose="02020603050405020304" pitchFamily="18" charset="0"/>
              </a:rPr>
              <a:t>				   	   Attuning </a:t>
            </a:r>
            <a:r>
              <a:rPr lang="en-US" sz="2800" dirty="0">
                <a:latin typeface="Times New Roman" panose="02020603050405020304" pitchFamily="18" charset="0"/>
                <a:cs typeface="Times New Roman" panose="02020603050405020304" pitchFamily="18" charset="0"/>
              </a:rPr>
              <a:t>to </a:t>
            </a:r>
            <a:r>
              <a:rPr lang="en-US" sz="2800" dirty="0" smtClean="0">
                <a:latin typeface="Times New Roman" panose="02020603050405020304" pitchFamily="18" charset="0"/>
                <a:cs typeface="Times New Roman" panose="02020603050405020304" pitchFamily="18" charset="0"/>
              </a:rPr>
              <a:t>Others</a:t>
            </a:r>
          </a:p>
          <a:p>
            <a:pPr marL="0" indent="0">
              <a:buNone/>
            </a:pPr>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		We need Children to Get Good at Understanding What 				Other People are Saying Even if They Never Open 					Their Mouth</a:t>
            </a:r>
            <a:endParaRPr lang="en-US" sz="2800" dirty="0">
              <a:latin typeface="Times New Roman" panose="02020603050405020304" pitchFamily="18" charset="0"/>
              <a:cs typeface="Times New Roman" panose="02020603050405020304" pitchFamily="18" charset="0"/>
            </a:endParaRPr>
          </a:p>
          <a:p>
            <a:pPr marL="0" indent="0">
              <a:buNone/>
            </a:pPr>
            <a:r>
              <a:rPr lang="en-US" sz="2800" dirty="0" smtClean="0">
                <a:latin typeface="Times New Roman" panose="02020603050405020304" pitchFamily="18" charset="0"/>
                <a:cs typeface="Times New Roman" panose="02020603050405020304" pitchFamily="18" charset="0"/>
              </a:rPr>
              <a:t>		</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57140529"/>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4552" y="452718"/>
            <a:ext cx="9046282" cy="1131383"/>
          </a:xfrm>
        </p:spPr>
        <p:txBody>
          <a:bodyPr/>
          <a:lstStyle/>
          <a:p>
            <a:pPr algn="ctr"/>
            <a:r>
              <a:rPr lang="en-US" sz="4800" dirty="0">
                <a:latin typeface="Times New Roman" panose="02020603050405020304" pitchFamily="18" charset="0"/>
                <a:cs typeface="Times New Roman" panose="02020603050405020304" pitchFamily="18" charset="0"/>
              </a:rPr>
              <a:t>Working with Foster Children</a:t>
            </a:r>
            <a:r>
              <a:rPr lang="en-US" sz="4400" dirty="0">
                <a:latin typeface="Times New Roman" panose="02020603050405020304" pitchFamily="18" charset="0"/>
                <a:cs typeface="Times New Roman" panose="02020603050405020304" pitchFamily="18" charset="0"/>
              </a:rPr>
              <a:t/>
            </a:r>
            <a:br>
              <a:rPr lang="en-US" sz="4400"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03312" y="1584102"/>
            <a:ext cx="8946541" cy="4664298"/>
          </a:xfrm>
        </p:spPr>
        <p:txBody>
          <a:bodyPr>
            <a:normAutofit fontScale="92500" lnSpcReduction="10000"/>
          </a:bodyPr>
          <a:lstStyle/>
          <a:p>
            <a:pPr marL="0" indent="0">
              <a:buNone/>
            </a:pPr>
            <a:r>
              <a:rPr lang="en-US" sz="2400" dirty="0">
                <a:latin typeface="Times New Roman" panose="02020603050405020304" pitchFamily="18" charset="0"/>
                <a:cs typeface="Times New Roman" panose="02020603050405020304" pitchFamily="18" charset="0"/>
              </a:rPr>
              <a:t>Siegel Strategy #12:  Connection Through Conflict (Teach Kids 	to Argue with “We” in 	Mind)</a:t>
            </a:r>
          </a:p>
          <a:p>
            <a:pPr marL="0" indent="0">
              <a:buNone/>
            </a:pPr>
            <a:r>
              <a:rPr lang="en-US" sz="2400" dirty="0">
                <a:latin typeface="Times New Roman" panose="02020603050405020304" pitchFamily="18" charset="0"/>
                <a:cs typeface="Times New Roman" panose="02020603050405020304" pitchFamily="18" charset="0"/>
              </a:rPr>
              <a:t>		* See Through the Other Person’s Eyes</a:t>
            </a:r>
          </a:p>
          <a:p>
            <a:pPr marL="0" indent="0">
              <a:buNone/>
            </a:pPr>
            <a:r>
              <a:rPr lang="en-US" sz="2400" dirty="0">
                <a:latin typeface="Times New Roman" panose="02020603050405020304" pitchFamily="18" charset="0"/>
                <a:cs typeface="Times New Roman" panose="02020603050405020304" pitchFamily="18" charset="0"/>
              </a:rPr>
              <a:t>		* Help Kid’s Recognize Other’s Point of 	View</a:t>
            </a:r>
          </a:p>
          <a:p>
            <a:pPr marL="0" indent="0">
              <a:buNone/>
            </a:pPr>
            <a:r>
              <a:rPr lang="en-US" sz="2400" dirty="0">
                <a:latin typeface="Times New Roman" panose="02020603050405020304" pitchFamily="18" charset="0"/>
                <a:cs typeface="Times New Roman" panose="02020603050405020304" pitchFamily="18" charset="0"/>
              </a:rPr>
              <a:t>		* Listen to What is Being Said</a:t>
            </a:r>
          </a:p>
          <a:p>
            <a:pPr marL="0" indent="0">
              <a:buNone/>
            </a:pPr>
            <a:r>
              <a:rPr lang="en-US" sz="2400" dirty="0">
                <a:latin typeface="Times New Roman" panose="02020603050405020304" pitchFamily="18" charset="0"/>
                <a:cs typeface="Times New Roman" panose="02020603050405020304" pitchFamily="18" charset="0"/>
              </a:rPr>
              <a:t>		* Teach Kids about Nonverbal Communication &amp; 				   	   </a:t>
            </a:r>
            <a:r>
              <a:rPr lang="en-US" sz="2400" dirty="0" smtClean="0">
                <a:latin typeface="Times New Roman" panose="02020603050405020304" pitchFamily="18" charset="0"/>
                <a:cs typeface="Times New Roman" panose="02020603050405020304" pitchFamily="18" charset="0"/>
              </a:rPr>
              <a:t>	   		Attuning </a:t>
            </a:r>
            <a:r>
              <a:rPr lang="en-US" sz="2400" dirty="0">
                <a:latin typeface="Times New Roman" panose="02020603050405020304" pitchFamily="18" charset="0"/>
                <a:cs typeface="Times New Roman" panose="02020603050405020304" pitchFamily="18" charset="0"/>
              </a:rPr>
              <a:t>to </a:t>
            </a:r>
            <a:r>
              <a:rPr lang="en-US" sz="2400" dirty="0" smtClean="0">
                <a:latin typeface="Times New Roman" panose="02020603050405020304" pitchFamily="18" charset="0"/>
                <a:cs typeface="Times New Roman" panose="02020603050405020304" pitchFamily="18" charset="0"/>
              </a:rPr>
              <a:t>Others</a:t>
            </a:r>
          </a:p>
          <a:p>
            <a:pPr marL="0" indent="0">
              <a:buNone/>
            </a:pP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We </a:t>
            </a:r>
            <a:r>
              <a:rPr lang="en-US" sz="2400" dirty="0">
                <a:latin typeface="Times New Roman" panose="02020603050405020304" pitchFamily="18" charset="0"/>
                <a:cs typeface="Times New Roman" panose="02020603050405020304" pitchFamily="18" charset="0"/>
              </a:rPr>
              <a:t>need Children to Get Good at Understanding What 				</a:t>
            </a:r>
            <a:r>
              <a:rPr lang="en-US" sz="2400" dirty="0" smtClean="0">
                <a:latin typeface="Times New Roman" panose="02020603050405020304" pitchFamily="18" charset="0"/>
                <a:cs typeface="Times New Roman" panose="02020603050405020304" pitchFamily="18" charset="0"/>
              </a:rPr>
              <a:t>		Other </a:t>
            </a:r>
            <a:r>
              <a:rPr lang="en-US" sz="2400" dirty="0">
                <a:latin typeface="Times New Roman" panose="02020603050405020304" pitchFamily="18" charset="0"/>
                <a:cs typeface="Times New Roman" panose="02020603050405020304" pitchFamily="18" charset="0"/>
              </a:rPr>
              <a:t>People are Saying Even if They Never Open 			</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Their Mouth</a:t>
            </a:r>
          </a:p>
          <a:p>
            <a:pPr marL="0" indent="0">
              <a:buNone/>
            </a:pP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 Repair</a:t>
            </a:r>
          </a:p>
          <a:p>
            <a:pPr marL="0" indent="0">
              <a:buNone/>
            </a:pP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a:p>
            <a:pPr marL="0" indent="0">
              <a:buNone/>
            </a:pP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96701858"/>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1673" y="452718"/>
            <a:ext cx="9059161" cy="1144262"/>
          </a:xfrm>
        </p:spPr>
        <p:txBody>
          <a:bodyPr/>
          <a:lstStyle/>
          <a:p>
            <a:pPr algn="ctr"/>
            <a:r>
              <a:rPr lang="en-US" sz="4800" dirty="0">
                <a:latin typeface="Times New Roman" panose="02020603050405020304" pitchFamily="18" charset="0"/>
                <a:cs typeface="Times New Roman" panose="02020603050405020304" pitchFamily="18" charset="0"/>
              </a:rPr>
              <a:t>Working with Foster Children</a:t>
            </a:r>
            <a:r>
              <a:rPr lang="en-US" sz="3600" dirty="0">
                <a:latin typeface="Times New Roman" panose="02020603050405020304" pitchFamily="18" charset="0"/>
                <a:cs typeface="Times New Roman" panose="02020603050405020304" pitchFamily="18" charset="0"/>
              </a:rPr>
              <a:t/>
            </a:r>
            <a:br>
              <a:rPr lang="en-US" sz="3600" dirty="0">
                <a:latin typeface="Times New Roman" panose="02020603050405020304" pitchFamily="18" charset="0"/>
                <a:cs typeface="Times New Roman" panose="02020603050405020304" pitchFamily="18" charset="0"/>
              </a:rPr>
            </a:b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03312" y="1596980"/>
            <a:ext cx="8946541" cy="4651419"/>
          </a:xfrm>
        </p:spPr>
        <p:txBody>
          <a:bodyPr/>
          <a:lstStyle/>
          <a:p>
            <a:pPr marL="0" indent="0">
              <a:buNone/>
            </a:pPr>
            <a:r>
              <a:rPr lang="en-US" dirty="0">
                <a:latin typeface="Times New Roman" panose="02020603050405020304" pitchFamily="18" charset="0"/>
                <a:cs typeface="Times New Roman" panose="02020603050405020304" pitchFamily="18" charset="0"/>
              </a:rPr>
              <a:t>Siegel Strategy #12:  Connection Through Conflict (Teach Kids 	to Argue with “We” in 	Mind)</a:t>
            </a:r>
          </a:p>
          <a:p>
            <a:pPr marL="0" indent="0">
              <a:buNone/>
            </a:pPr>
            <a:r>
              <a:rPr lang="en-US" dirty="0">
                <a:latin typeface="Times New Roman" panose="02020603050405020304" pitchFamily="18" charset="0"/>
                <a:cs typeface="Times New Roman" panose="02020603050405020304" pitchFamily="18" charset="0"/>
              </a:rPr>
              <a:t>		* See Through the Other Person’s Eyes</a:t>
            </a:r>
          </a:p>
          <a:p>
            <a:pPr marL="0" indent="0">
              <a:buNone/>
            </a:pPr>
            <a:r>
              <a:rPr lang="en-US" dirty="0">
                <a:latin typeface="Times New Roman" panose="02020603050405020304" pitchFamily="18" charset="0"/>
                <a:cs typeface="Times New Roman" panose="02020603050405020304" pitchFamily="18" charset="0"/>
              </a:rPr>
              <a:t>		* Help Kid’s Recognize Other’s Point of 	View</a:t>
            </a:r>
          </a:p>
          <a:p>
            <a:pPr marL="0" indent="0">
              <a:buNone/>
            </a:pPr>
            <a:r>
              <a:rPr lang="en-US" dirty="0">
                <a:latin typeface="Times New Roman" panose="02020603050405020304" pitchFamily="18" charset="0"/>
                <a:cs typeface="Times New Roman" panose="02020603050405020304" pitchFamily="18" charset="0"/>
              </a:rPr>
              <a:t>		* Listen to What is Being Said</a:t>
            </a:r>
          </a:p>
          <a:p>
            <a:pPr marL="0" indent="0">
              <a:buNone/>
            </a:pPr>
            <a:r>
              <a:rPr lang="en-US" dirty="0">
                <a:latin typeface="Times New Roman" panose="02020603050405020304" pitchFamily="18" charset="0"/>
                <a:cs typeface="Times New Roman" panose="02020603050405020304" pitchFamily="18" charset="0"/>
              </a:rPr>
              <a:t>		* Teach Kids about Nonverbal Communication &amp; 				   	   	   		Attuning to Others</a:t>
            </a:r>
          </a:p>
          <a:p>
            <a:pPr marL="0" indent="0">
              <a:buNone/>
            </a:pPr>
            <a:r>
              <a:rPr lang="en-US" dirty="0">
                <a:latin typeface="Times New Roman" panose="02020603050405020304" pitchFamily="18" charset="0"/>
                <a:cs typeface="Times New Roman" panose="02020603050405020304" pitchFamily="18" charset="0"/>
              </a:rPr>
              <a:t>				We need Children to Get Good at Understanding What 						Other People are Saying Even if They Never Open 							Their Mouth</a:t>
            </a:r>
          </a:p>
          <a:p>
            <a:pPr marL="0" indent="0">
              <a:buNone/>
            </a:pPr>
            <a:r>
              <a:rPr lang="en-US" dirty="0">
                <a:latin typeface="Times New Roman" panose="02020603050405020304" pitchFamily="18" charset="0"/>
                <a:cs typeface="Times New Roman" panose="02020603050405020304" pitchFamily="18" charset="0"/>
              </a:rPr>
              <a:t>		* </a:t>
            </a:r>
            <a:r>
              <a:rPr lang="en-US" dirty="0" smtClean="0">
                <a:latin typeface="Times New Roman" panose="02020603050405020304" pitchFamily="18" charset="0"/>
                <a:cs typeface="Times New Roman" panose="02020603050405020304" pitchFamily="18" charset="0"/>
              </a:rPr>
              <a:t>Repair</a:t>
            </a:r>
          </a:p>
          <a:p>
            <a:pPr marL="0" indent="0">
              <a:buNone/>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Teach Children to Make Things Right After a Conflict</a:t>
            </a:r>
            <a:endParaRPr lang="en-US" dirty="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74895750"/>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6622" y="1609858"/>
            <a:ext cx="8825658" cy="4059421"/>
          </a:xfrm>
        </p:spPr>
        <p:txBody>
          <a:bodyPr wrap="none" anchor="t" anchorCtr="0"/>
          <a:lstStyle/>
          <a:p>
            <a:pPr algn="ctr"/>
            <a:r>
              <a:rPr lang="en-US" dirty="0"/>
              <a:t/>
            </a:r>
            <a:br>
              <a:rPr lang="en-US" dirty="0"/>
            </a:br>
            <a:r>
              <a:rPr lang="en-US" dirty="0" smtClean="0"/>
              <a:t/>
            </a:r>
            <a:br>
              <a:rPr lang="en-US" dirty="0" smtClean="0"/>
            </a:br>
            <a:endParaRPr lang="en-US" dirty="0"/>
          </a:p>
        </p:txBody>
      </p:sp>
      <p:sp>
        <p:nvSpPr>
          <p:cNvPr id="3" name="Subtitle 2"/>
          <p:cNvSpPr>
            <a:spLocks noGrp="1"/>
          </p:cNvSpPr>
          <p:nvPr>
            <p:ph type="subTitle" idx="1"/>
          </p:nvPr>
        </p:nvSpPr>
        <p:spPr>
          <a:xfrm>
            <a:off x="1154955" y="708338"/>
            <a:ext cx="8825658" cy="901521"/>
          </a:xfrm>
        </p:spPr>
        <p:txBody>
          <a:bodyPr>
            <a:normAutofit/>
          </a:bodyPr>
          <a:lstStyle/>
          <a:p>
            <a:pPr algn="ctr"/>
            <a:r>
              <a:rPr lang="en-US" sz="3600" dirty="0" smtClean="0">
                <a:latin typeface="Times New Roman" panose="02020603050405020304" pitchFamily="18" charset="0"/>
                <a:cs typeface="Times New Roman" panose="02020603050405020304" pitchFamily="18" charset="0"/>
              </a:rPr>
              <a:t>Working with Foster Children</a:t>
            </a:r>
            <a:endParaRPr lang="en-US" sz="3600" dirty="0">
              <a:latin typeface="Times New Roman" panose="02020603050405020304" pitchFamily="18" charset="0"/>
              <a:cs typeface="Times New Roman" panose="02020603050405020304" pitchFamily="18" charset="0"/>
            </a:endParaRPr>
          </a:p>
        </p:txBody>
      </p:sp>
      <p:sp>
        <p:nvSpPr>
          <p:cNvPr id="5" name="Rectangle 4"/>
          <p:cNvSpPr/>
          <p:nvPr/>
        </p:nvSpPr>
        <p:spPr>
          <a:xfrm>
            <a:off x="3000110" y="2510238"/>
            <a:ext cx="5135348" cy="1569660"/>
          </a:xfrm>
          <a:prstGeom prst="rect">
            <a:avLst/>
          </a:prstGeom>
        </p:spPr>
        <p:txBody>
          <a:bodyPr wrap="square">
            <a:spAutoFit/>
          </a:bodyPr>
          <a:lstStyle/>
          <a:p>
            <a:pPr algn="ctr"/>
            <a:r>
              <a:rPr lang="en-US" sz="9600" dirty="0">
                <a:latin typeface="+mj-lt"/>
              </a:rPr>
              <a:t>The End</a:t>
            </a:r>
          </a:p>
        </p:txBody>
      </p:sp>
    </p:spTree>
    <p:extLst>
      <p:ext uri="{BB962C8B-B14F-4D97-AF65-F5344CB8AC3E}">
        <p14:creationId xmlns:p14="http://schemas.microsoft.com/office/powerpoint/2010/main" val="29220446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6622" y="1609858"/>
            <a:ext cx="8825658" cy="4059421"/>
          </a:xfrm>
        </p:spPr>
        <p:txBody>
          <a:bodyPr wrap="none" anchor="t" anchorCtr="0"/>
          <a:lstStyle/>
          <a:p>
            <a:r>
              <a:rPr lang="en-US" sz="4000" dirty="0">
                <a:latin typeface="Times New Roman" panose="02020603050405020304" pitchFamily="18" charset="0"/>
                <a:cs typeface="Times New Roman" panose="02020603050405020304" pitchFamily="18" charset="0"/>
              </a:rPr>
              <a:t>Abuse</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Emotional</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Verbal</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Non-Verbal</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Contempt</a:t>
            </a:r>
            <a:br>
              <a:rPr lang="en-US" sz="4000" dirty="0" smtClean="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		Stonewalling</a:t>
            </a:r>
            <a:endParaRPr lang="en-US" sz="4000" dirty="0"/>
          </a:p>
        </p:txBody>
      </p:sp>
      <p:sp>
        <p:nvSpPr>
          <p:cNvPr id="3" name="Subtitle 2"/>
          <p:cNvSpPr>
            <a:spLocks noGrp="1"/>
          </p:cNvSpPr>
          <p:nvPr>
            <p:ph type="subTitle" idx="1"/>
          </p:nvPr>
        </p:nvSpPr>
        <p:spPr>
          <a:xfrm>
            <a:off x="1154955" y="708338"/>
            <a:ext cx="8825658" cy="901521"/>
          </a:xfrm>
        </p:spPr>
        <p:txBody>
          <a:bodyPr>
            <a:normAutofit/>
          </a:bodyPr>
          <a:lstStyle/>
          <a:p>
            <a:pPr algn="ctr"/>
            <a:r>
              <a:rPr lang="en-US" sz="3600" dirty="0" smtClean="0">
                <a:latin typeface="Times New Roman" panose="02020603050405020304" pitchFamily="18" charset="0"/>
                <a:cs typeface="Times New Roman" panose="02020603050405020304" pitchFamily="18" charset="0"/>
              </a:rPr>
              <a:t>Working with Foster Children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1001830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6622" y="1609858"/>
            <a:ext cx="8825658" cy="4059421"/>
          </a:xfrm>
        </p:spPr>
        <p:txBody>
          <a:bodyPr wrap="none" anchor="t" anchorCtr="0"/>
          <a:lstStyle/>
          <a:p>
            <a:r>
              <a:rPr lang="en-US" sz="4000" dirty="0">
                <a:latin typeface="Times New Roman" panose="02020603050405020304" pitchFamily="18" charset="0"/>
                <a:cs typeface="Times New Roman" panose="02020603050405020304" pitchFamily="18" charset="0"/>
              </a:rPr>
              <a:t>Abuse</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Emotional</a:t>
            </a:r>
            <a:br>
              <a:rPr lang="en-US" sz="4000" dirty="0" smtClean="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Physical</a:t>
            </a:r>
            <a:endParaRPr lang="en-US" sz="4000" dirty="0"/>
          </a:p>
        </p:txBody>
      </p:sp>
      <p:sp>
        <p:nvSpPr>
          <p:cNvPr id="3" name="Subtitle 2"/>
          <p:cNvSpPr>
            <a:spLocks noGrp="1"/>
          </p:cNvSpPr>
          <p:nvPr>
            <p:ph type="subTitle" idx="1"/>
          </p:nvPr>
        </p:nvSpPr>
        <p:spPr>
          <a:xfrm>
            <a:off x="1154955" y="708338"/>
            <a:ext cx="8825658" cy="901521"/>
          </a:xfrm>
        </p:spPr>
        <p:txBody>
          <a:bodyPr>
            <a:normAutofit/>
          </a:bodyPr>
          <a:lstStyle/>
          <a:p>
            <a:pPr algn="ctr"/>
            <a:r>
              <a:rPr lang="en-US" sz="3600" dirty="0" smtClean="0">
                <a:latin typeface="Times New Roman" panose="02020603050405020304" pitchFamily="18" charset="0"/>
                <a:cs typeface="Times New Roman" panose="02020603050405020304" pitchFamily="18" charset="0"/>
              </a:rPr>
              <a:t>Working with Foster Children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9103406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6622" y="1609858"/>
            <a:ext cx="8825658" cy="4059421"/>
          </a:xfrm>
        </p:spPr>
        <p:txBody>
          <a:bodyPr wrap="none" anchor="t" anchorCtr="0"/>
          <a:lstStyle/>
          <a:p>
            <a:r>
              <a:rPr lang="en-US" sz="4000" dirty="0">
                <a:latin typeface="Times New Roman" panose="02020603050405020304" pitchFamily="18" charset="0"/>
                <a:cs typeface="Times New Roman" panose="02020603050405020304" pitchFamily="18" charset="0"/>
              </a:rPr>
              <a:t>Abuse</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Emotional</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Physical</a:t>
            </a:r>
            <a:br>
              <a:rPr lang="en-US" sz="4000" dirty="0" smtClean="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	Hitting</a:t>
            </a:r>
            <a:endParaRPr lang="en-US" sz="4000" dirty="0"/>
          </a:p>
        </p:txBody>
      </p:sp>
      <p:sp>
        <p:nvSpPr>
          <p:cNvPr id="3" name="Subtitle 2"/>
          <p:cNvSpPr>
            <a:spLocks noGrp="1"/>
          </p:cNvSpPr>
          <p:nvPr>
            <p:ph type="subTitle" idx="1"/>
          </p:nvPr>
        </p:nvSpPr>
        <p:spPr>
          <a:xfrm>
            <a:off x="1154955" y="708338"/>
            <a:ext cx="8825658" cy="901521"/>
          </a:xfrm>
        </p:spPr>
        <p:txBody>
          <a:bodyPr>
            <a:normAutofit/>
          </a:bodyPr>
          <a:lstStyle/>
          <a:p>
            <a:pPr algn="ctr"/>
            <a:r>
              <a:rPr lang="en-US" sz="3600" dirty="0" smtClean="0">
                <a:latin typeface="Times New Roman" panose="02020603050405020304" pitchFamily="18" charset="0"/>
                <a:cs typeface="Times New Roman" panose="02020603050405020304" pitchFamily="18" charset="0"/>
              </a:rPr>
              <a:t>Working with Foster Children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0891921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6622" y="1609858"/>
            <a:ext cx="8825658" cy="4059421"/>
          </a:xfrm>
        </p:spPr>
        <p:txBody>
          <a:bodyPr wrap="none" anchor="t" anchorCtr="0"/>
          <a:lstStyle/>
          <a:p>
            <a:r>
              <a:rPr lang="en-US" sz="4000" dirty="0">
                <a:latin typeface="Times New Roman" panose="02020603050405020304" pitchFamily="18" charset="0"/>
                <a:cs typeface="Times New Roman" panose="02020603050405020304" pitchFamily="18" charset="0"/>
              </a:rPr>
              <a:t>Abuse</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Emotional</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Physical</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Hitting</a:t>
            </a:r>
            <a:br>
              <a:rPr lang="en-US" sz="4000" dirty="0" smtClean="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	Throwing Things</a:t>
            </a:r>
            <a:endParaRPr lang="en-US" sz="4000" dirty="0"/>
          </a:p>
        </p:txBody>
      </p:sp>
      <p:sp>
        <p:nvSpPr>
          <p:cNvPr id="3" name="Subtitle 2"/>
          <p:cNvSpPr>
            <a:spLocks noGrp="1"/>
          </p:cNvSpPr>
          <p:nvPr>
            <p:ph type="subTitle" idx="1"/>
          </p:nvPr>
        </p:nvSpPr>
        <p:spPr>
          <a:xfrm>
            <a:off x="1154955" y="708338"/>
            <a:ext cx="8825658" cy="901521"/>
          </a:xfrm>
        </p:spPr>
        <p:txBody>
          <a:bodyPr>
            <a:normAutofit/>
          </a:bodyPr>
          <a:lstStyle/>
          <a:p>
            <a:pPr algn="ctr"/>
            <a:r>
              <a:rPr lang="en-US" sz="3600" dirty="0" smtClean="0">
                <a:latin typeface="Times New Roman" panose="02020603050405020304" pitchFamily="18" charset="0"/>
                <a:cs typeface="Times New Roman" panose="02020603050405020304" pitchFamily="18" charset="0"/>
              </a:rPr>
              <a:t>Working with Foster Children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5647875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48138" y="1609859"/>
            <a:ext cx="8825658" cy="4059421"/>
          </a:xfrm>
        </p:spPr>
        <p:txBody>
          <a:bodyPr wrap="none" anchor="t" anchorCtr="0"/>
          <a:lstStyle/>
          <a:p>
            <a:r>
              <a:rPr lang="en-US" sz="4000" dirty="0" smtClean="0">
                <a:latin typeface="Times New Roman" panose="02020603050405020304" pitchFamily="18" charset="0"/>
                <a:cs typeface="Times New Roman" panose="02020603050405020304" pitchFamily="18" charset="0"/>
              </a:rPr>
              <a:t>Two Issues</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r>
              <a:rPr lang="en-US" dirty="0" smtClean="0"/>
              <a:t/>
            </a:r>
            <a:br>
              <a:rPr lang="en-US" dirty="0" smtClean="0"/>
            </a:br>
            <a:endParaRPr lang="en-US" dirty="0"/>
          </a:p>
        </p:txBody>
      </p:sp>
      <p:sp>
        <p:nvSpPr>
          <p:cNvPr id="3" name="Subtitle 2"/>
          <p:cNvSpPr>
            <a:spLocks noGrp="1"/>
          </p:cNvSpPr>
          <p:nvPr>
            <p:ph type="subTitle" idx="1"/>
          </p:nvPr>
        </p:nvSpPr>
        <p:spPr>
          <a:xfrm>
            <a:off x="1154955" y="708338"/>
            <a:ext cx="8825658" cy="901521"/>
          </a:xfrm>
        </p:spPr>
        <p:txBody>
          <a:bodyPr>
            <a:normAutofit/>
          </a:bodyPr>
          <a:lstStyle/>
          <a:p>
            <a:pPr algn="ctr"/>
            <a:r>
              <a:rPr lang="en-US" sz="3600" dirty="0" smtClean="0">
                <a:latin typeface="Times New Roman" panose="02020603050405020304" pitchFamily="18" charset="0"/>
                <a:cs typeface="Times New Roman" panose="02020603050405020304" pitchFamily="18" charset="0"/>
              </a:rPr>
              <a:t>Working with Foster Children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4644333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6622" y="1609858"/>
            <a:ext cx="8825658" cy="4059421"/>
          </a:xfrm>
        </p:spPr>
        <p:txBody>
          <a:bodyPr wrap="none" anchor="t" anchorCtr="0"/>
          <a:lstStyle/>
          <a:p>
            <a:r>
              <a:rPr lang="en-US" sz="4000" dirty="0">
                <a:latin typeface="Times New Roman" panose="02020603050405020304" pitchFamily="18" charset="0"/>
                <a:cs typeface="Times New Roman" panose="02020603050405020304" pitchFamily="18" charset="0"/>
              </a:rPr>
              <a:t>Abuse</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Emotional</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Physical</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Hitting</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Throwing </a:t>
            </a:r>
            <a:r>
              <a:rPr lang="en-US" sz="4000" dirty="0" smtClean="0">
                <a:latin typeface="Times New Roman" panose="02020603050405020304" pitchFamily="18" charset="0"/>
                <a:cs typeface="Times New Roman" panose="02020603050405020304" pitchFamily="18" charset="0"/>
              </a:rPr>
              <a:t>Things</a:t>
            </a:r>
            <a:br>
              <a:rPr lang="en-US" sz="4000" dirty="0" smtClean="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	Pulling Hair, etc.</a:t>
            </a:r>
            <a:endParaRPr lang="en-US" sz="4000" dirty="0"/>
          </a:p>
        </p:txBody>
      </p:sp>
      <p:sp>
        <p:nvSpPr>
          <p:cNvPr id="3" name="Subtitle 2"/>
          <p:cNvSpPr>
            <a:spLocks noGrp="1"/>
          </p:cNvSpPr>
          <p:nvPr>
            <p:ph type="subTitle" idx="1"/>
          </p:nvPr>
        </p:nvSpPr>
        <p:spPr>
          <a:xfrm>
            <a:off x="1154955" y="708338"/>
            <a:ext cx="8825658" cy="901521"/>
          </a:xfrm>
        </p:spPr>
        <p:txBody>
          <a:bodyPr>
            <a:normAutofit/>
          </a:bodyPr>
          <a:lstStyle/>
          <a:p>
            <a:pPr algn="ctr"/>
            <a:r>
              <a:rPr lang="en-US" sz="3600" dirty="0" smtClean="0">
                <a:latin typeface="Times New Roman" panose="02020603050405020304" pitchFamily="18" charset="0"/>
                <a:cs typeface="Times New Roman" panose="02020603050405020304" pitchFamily="18" charset="0"/>
              </a:rPr>
              <a:t>Working with Foster Children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6732506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6622" y="1609858"/>
            <a:ext cx="8825658" cy="4059421"/>
          </a:xfrm>
        </p:spPr>
        <p:txBody>
          <a:bodyPr wrap="none" anchor="t" anchorCtr="0"/>
          <a:lstStyle/>
          <a:p>
            <a:r>
              <a:rPr lang="en-US" sz="4000" dirty="0">
                <a:latin typeface="Times New Roman" panose="02020603050405020304" pitchFamily="18" charset="0"/>
                <a:cs typeface="Times New Roman" panose="02020603050405020304" pitchFamily="18" charset="0"/>
              </a:rPr>
              <a:t>Abuse</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Emotional</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Physical</a:t>
            </a:r>
            <a:br>
              <a:rPr lang="en-US" sz="4000" dirty="0" smtClean="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Sexual</a:t>
            </a:r>
            <a:endParaRPr lang="en-US" sz="4000" dirty="0"/>
          </a:p>
        </p:txBody>
      </p:sp>
      <p:sp>
        <p:nvSpPr>
          <p:cNvPr id="3" name="Subtitle 2"/>
          <p:cNvSpPr>
            <a:spLocks noGrp="1"/>
          </p:cNvSpPr>
          <p:nvPr>
            <p:ph type="subTitle" idx="1"/>
          </p:nvPr>
        </p:nvSpPr>
        <p:spPr>
          <a:xfrm>
            <a:off x="1154955" y="708338"/>
            <a:ext cx="8825658" cy="901521"/>
          </a:xfrm>
        </p:spPr>
        <p:txBody>
          <a:bodyPr>
            <a:normAutofit/>
          </a:bodyPr>
          <a:lstStyle/>
          <a:p>
            <a:pPr algn="ctr"/>
            <a:r>
              <a:rPr lang="en-US" sz="3600" dirty="0" smtClean="0">
                <a:latin typeface="Times New Roman" panose="02020603050405020304" pitchFamily="18" charset="0"/>
                <a:cs typeface="Times New Roman" panose="02020603050405020304" pitchFamily="18" charset="0"/>
              </a:rPr>
              <a:t>Working with Foster Children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0529529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6622" y="1609858"/>
            <a:ext cx="8825658" cy="4059421"/>
          </a:xfrm>
        </p:spPr>
        <p:txBody>
          <a:bodyPr wrap="none" anchor="t" anchorCtr="0"/>
          <a:lstStyle/>
          <a:p>
            <a:r>
              <a:rPr lang="en-US" sz="4000" dirty="0">
                <a:latin typeface="Times New Roman" panose="02020603050405020304" pitchFamily="18" charset="0"/>
                <a:cs typeface="Times New Roman" panose="02020603050405020304" pitchFamily="18" charset="0"/>
              </a:rPr>
              <a:t>Abuse</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Emotional</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Physical</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Sexual</a:t>
            </a:r>
            <a:br>
              <a:rPr lang="en-US" sz="4000" dirty="0" smtClean="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	Not about sex but rather using sex to </a:t>
            </a:r>
            <a:br>
              <a:rPr lang="en-US" sz="4000" dirty="0" smtClean="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	hurt the victim</a:t>
            </a:r>
            <a:endParaRPr lang="en-US" sz="4000" dirty="0"/>
          </a:p>
        </p:txBody>
      </p:sp>
      <p:sp>
        <p:nvSpPr>
          <p:cNvPr id="3" name="Subtitle 2"/>
          <p:cNvSpPr>
            <a:spLocks noGrp="1"/>
          </p:cNvSpPr>
          <p:nvPr>
            <p:ph type="subTitle" idx="1"/>
          </p:nvPr>
        </p:nvSpPr>
        <p:spPr>
          <a:xfrm>
            <a:off x="1154955" y="708338"/>
            <a:ext cx="8825658" cy="901521"/>
          </a:xfrm>
        </p:spPr>
        <p:txBody>
          <a:bodyPr>
            <a:normAutofit/>
          </a:bodyPr>
          <a:lstStyle/>
          <a:p>
            <a:pPr algn="ctr"/>
            <a:r>
              <a:rPr lang="en-US" sz="3600" dirty="0" smtClean="0">
                <a:latin typeface="Times New Roman" panose="02020603050405020304" pitchFamily="18" charset="0"/>
                <a:cs typeface="Times New Roman" panose="02020603050405020304" pitchFamily="18" charset="0"/>
              </a:rPr>
              <a:t>Working with Foster Children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5502866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1170020"/>
          </a:xfrm>
        </p:spPr>
        <p:txBody>
          <a:bodyPr/>
          <a:lstStyle/>
          <a:p>
            <a:pPr algn="ctr"/>
            <a:r>
              <a:rPr lang="en-US" sz="4800" dirty="0">
                <a:latin typeface="Times New Roman" panose="02020603050405020304" pitchFamily="18" charset="0"/>
                <a:cs typeface="Times New Roman" panose="02020603050405020304" pitchFamily="18" charset="0"/>
              </a:rPr>
              <a:t>Working with Foster Children</a:t>
            </a:r>
            <a:r>
              <a:rPr lang="en-US" sz="4400" dirty="0">
                <a:latin typeface="Times New Roman" panose="02020603050405020304" pitchFamily="18" charset="0"/>
                <a:cs typeface="Times New Roman" panose="02020603050405020304" pitchFamily="18" charset="0"/>
              </a:rPr>
              <a:t/>
            </a:r>
            <a:br>
              <a:rPr lang="en-US" sz="4400" dirty="0">
                <a:latin typeface="Times New Roman" panose="02020603050405020304" pitchFamily="18" charset="0"/>
                <a:cs typeface="Times New Roman" panose="02020603050405020304" pitchFamily="18" charset="0"/>
              </a:rPr>
            </a:br>
            <a:endParaRPr lang="en-US" dirty="0"/>
          </a:p>
        </p:txBody>
      </p:sp>
      <p:sp>
        <p:nvSpPr>
          <p:cNvPr id="3" name="Content Placeholder 2"/>
          <p:cNvSpPr>
            <a:spLocks noGrp="1"/>
          </p:cNvSpPr>
          <p:nvPr>
            <p:ph idx="1"/>
          </p:nvPr>
        </p:nvSpPr>
        <p:spPr/>
        <p:txBody>
          <a:bodyPr>
            <a:normAutofit/>
          </a:bodyPr>
          <a:lstStyle/>
          <a:p>
            <a:pPr marL="0" indent="0">
              <a:buNone/>
            </a:pPr>
            <a:r>
              <a:rPr lang="en-US" sz="4000" dirty="0" smtClean="0">
                <a:latin typeface="Times New Roman" panose="02020603050405020304" pitchFamily="18" charset="0"/>
                <a:cs typeface="Times New Roman" panose="02020603050405020304" pitchFamily="18" charset="0"/>
              </a:rPr>
              <a:t>Neglect</a:t>
            </a: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95793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6622" y="1609858"/>
            <a:ext cx="8825658" cy="4059421"/>
          </a:xfrm>
        </p:spPr>
        <p:txBody>
          <a:bodyPr wrap="none" anchor="t" anchorCtr="0"/>
          <a:lstStyle/>
          <a:p>
            <a:r>
              <a:rPr lang="en-US" sz="4000" dirty="0" smtClean="0">
                <a:latin typeface="Times New Roman" panose="02020603050405020304" pitchFamily="18" charset="0"/>
                <a:cs typeface="Times New Roman" panose="02020603050405020304" pitchFamily="18" charset="0"/>
              </a:rPr>
              <a:t>Neglect</a:t>
            </a:r>
            <a:r>
              <a:rPr lang="en-US" sz="4000" dirty="0">
                <a:latin typeface="Times New Roman" panose="02020603050405020304" pitchFamily="18" charset="0"/>
                <a:cs typeface="Times New Roman" panose="02020603050405020304" pitchFamily="18" charset="0"/>
              </a:rPr>
              <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Self-Harm</a:t>
            </a:r>
            <a:endParaRPr lang="en-US" sz="4000" dirty="0"/>
          </a:p>
        </p:txBody>
      </p:sp>
      <p:sp>
        <p:nvSpPr>
          <p:cNvPr id="3" name="Subtitle 2"/>
          <p:cNvSpPr>
            <a:spLocks noGrp="1"/>
          </p:cNvSpPr>
          <p:nvPr>
            <p:ph type="subTitle" idx="1"/>
          </p:nvPr>
        </p:nvSpPr>
        <p:spPr>
          <a:xfrm>
            <a:off x="1154955" y="708338"/>
            <a:ext cx="8825658" cy="901521"/>
          </a:xfrm>
        </p:spPr>
        <p:txBody>
          <a:bodyPr>
            <a:normAutofit/>
          </a:bodyPr>
          <a:lstStyle/>
          <a:p>
            <a:pPr algn="ctr"/>
            <a:r>
              <a:rPr lang="en-US" sz="3600" dirty="0" smtClean="0">
                <a:latin typeface="Times New Roman" panose="02020603050405020304" pitchFamily="18" charset="0"/>
                <a:cs typeface="Times New Roman" panose="02020603050405020304" pitchFamily="18" charset="0"/>
              </a:rPr>
              <a:t>Working with Foster Children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3803044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6622" y="1609858"/>
            <a:ext cx="8825658" cy="4059421"/>
          </a:xfrm>
        </p:spPr>
        <p:txBody>
          <a:bodyPr wrap="none" anchor="t" anchorCtr="0"/>
          <a:lstStyle/>
          <a:p>
            <a:r>
              <a:rPr lang="en-US" sz="4000" dirty="0" smtClean="0">
                <a:latin typeface="Times New Roman" panose="02020603050405020304" pitchFamily="18" charset="0"/>
                <a:cs typeface="Times New Roman" panose="02020603050405020304" pitchFamily="18" charset="0"/>
              </a:rPr>
              <a:t>Neglect</a:t>
            </a:r>
            <a:r>
              <a:rPr lang="en-US" sz="4000" dirty="0">
                <a:latin typeface="Times New Roman" panose="02020603050405020304" pitchFamily="18" charset="0"/>
                <a:cs typeface="Times New Roman" panose="02020603050405020304" pitchFamily="18" charset="0"/>
              </a:rPr>
              <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Self-Harm</a:t>
            </a:r>
            <a:br>
              <a:rPr lang="en-US" sz="4000" dirty="0" smtClean="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	Drug &amp; Alcohol Addiction</a:t>
            </a:r>
            <a:endParaRPr lang="en-US" sz="4000" dirty="0"/>
          </a:p>
        </p:txBody>
      </p:sp>
      <p:sp>
        <p:nvSpPr>
          <p:cNvPr id="3" name="Subtitle 2"/>
          <p:cNvSpPr>
            <a:spLocks noGrp="1"/>
          </p:cNvSpPr>
          <p:nvPr>
            <p:ph type="subTitle" idx="1"/>
          </p:nvPr>
        </p:nvSpPr>
        <p:spPr>
          <a:xfrm>
            <a:off x="1154955" y="708338"/>
            <a:ext cx="8825658" cy="901521"/>
          </a:xfrm>
        </p:spPr>
        <p:txBody>
          <a:bodyPr>
            <a:normAutofit/>
          </a:bodyPr>
          <a:lstStyle/>
          <a:p>
            <a:pPr algn="ctr"/>
            <a:r>
              <a:rPr lang="en-US" sz="3600" dirty="0" smtClean="0">
                <a:latin typeface="Times New Roman" panose="02020603050405020304" pitchFamily="18" charset="0"/>
                <a:cs typeface="Times New Roman" panose="02020603050405020304" pitchFamily="18" charset="0"/>
              </a:rPr>
              <a:t>Working with Foster Children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7181083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22380" y="1609859"/>
            <a:ext cx="8825658" cy="4520485"/>
          </a:xfrm>
        </p:spPr>
        <p:txBody>
          <a:bodyPr wrap="none" anchor="t" anchorCtr="0"/>
          <a:lstStyle/>
          <a:p>
            <a:r>
              <a:rPr lang="en-US" sz="4000" dirty="0" smtClean="0">
                <a:latin typeface="Times New Roman" panose="02020603050405020304" pitchFamily="18" charset="0"/>
                <a:cs typeface="Times New Roman" panose="02020603050405020304" pitchFamily="18" charset="0"/>
              </a:rPr>
              <a:t>Neglect</a:t>
            </a:r>
            <a:r>
              <a:rPr lang="en-US" sz="4000" dirty="0">
                <a:latin typeface="Times New Roman" panose="02020603050405020304" pitchFamily="18" charset="0"/>
                <a:cs typeface="Times New Roman" panose="02020603050405020304" pitchFamily="18" charset="0"/>
              </a:rPr>
              <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Self-Harm</a:t>
            </a:r>
            <a:r>
              <a:rPr lang="en-US" sz="4000" dirty="0">
                <a:latin typeface="Times New Roman" panose="02020603050405020304" pitchFamily="18" charset="0"/>
                <a:cs typeface="Times New Roman" panose="02020603050405020304" pitchFamily="18" charset="0"/>
              </a:rPr>
              <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Drug &amp; Alcohol </a:t>
            </a:r>
            <a:r>
              <a:rPr lang="en-US" sz="4000" dirty="0" smtClean="0">
                <a:latin typeface="Times New Roman" panose="02020603050405020304" pitchFamily="18" charset="0"/>
                <a:cs typeface="Times New Roman" panose="02020603050405020304" pitchFamily="18" charset="0"/>
              </a:rPr>
              <a:t>Addiction</a:t>
            </a:r>
            <a:br>
              <a:rPr lang="en-US" sz="4000" dirty="0" smtClean="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	Compulsions</a:t>
            </a:r>
            <a:endParaRPr lang="en-US" sz="4000" dirty="0"/>
          </a:p>
        </p:txBody>
      </p:sp>
      <p:sp>
        <p:nvSpPr>
          <p:cNvPr id="3" name="Subtitle 2"/>
          <p:cNvSpPr>
            <a:spLocks noGrp="1"/>
          </p:cNvSpPr>
          <p:nvPr>
            <p:ph type="subTitle" idx="1"/>
          </p:nvPr>
        </p:nvSpPr>
        <p:spPr>
          <a:xfrm>
            <a:off x="1154955" y="708338"/>
            <a:ext cx="8825658" cy="901521"/>
          </a:xfrm>
        </p:spPr>
        <p:txBody>
          <a:bodyPr>
            <a:normAutofit/>
          </a:bodyPr>
          <a:lstStyle/>
          <a:p>
            <a:pPr algn="ctr"/>
            <a:r>
              <a:rPr lang="en-US" sz="3600" dirty="0" smtClean="0">
                <a:latin typeface="Times New Roman" panose="02020603050405020304" pitchFamily="18" charset="0"/>
                <a:cs typeface="Times New Roman" panose="02020603050405020304" pitchFamily="18" charset="0"/>
              </a:rPr>
              <a:t>Working with Foster Children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1861191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6622" y="1609858"/>
            <a:ext cx="8825658" cy="4059421"/>
          </a:xfrm>
        </p:spPr>
        <p:txBody>
          <a:bodyPr wrap="none" anchor="t" anchorCtr="0"/>
          <a:lstStyle/>
          <a:p>
            <a:r>
              <a:rPr lang="en-US" sz="4000" dirty="0">
                <a:latin typeface="Times New Roman" panose="02020603050405020304" pitchFamily="18" charset="0"/>
                <a:cs typeface="Times New Roman" panose="02020603050405020304" pitchFamily="18" charset="0"/>
              </a:rPr>
              <a:t>Neglect</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Self-Harm</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Drug &amp; Alcohol Addiction</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Compulsions</a:t>
            </a:r>
            <a:br>
              <a:rPr lang="en-US" sz="4000" dirty="0" smtClean="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		Addiction Transfer</a:t>
            </a:r>
            <a:endParaRPr lang="en-US" sz="40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154955" y="708338"/>
            <a:ext cx="8825658" cy="901521"/>
          </a:xfrm>
        </p:spPr>
        <p:txBody>
          <a:bodyPr>
            <a:normAutofit/>
          </a:bodyPr>
          <a:lstStyle/>
          <a:p>
            <a:pPr algn="ctr"/>
            <a:r>
              <a:rPr lang="en-US" sz="3600" dirty="0" smtClean="0">
                <a:latin typeface="Times New Roman" panose="02020603050405020304" pitchFamily="18" charset="0"/>
                <a:cs typeface="Times New Roman" panose="02020603050405020304" pitchFamily="18" charset="0"/>
              </a:rPr>
              <a:t>Working with Foster Children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0167139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6622" y="1609858"/>
            <a:ext cx="8825658" cy="4059421"/>
          </a:xfrm>
        </p:spPr>
        <p:txBody>
          <a:bodyPr wrap="none" anchor="t" anchorCtr="0"/>
          <a:lstStyle/>
          <a:p>
            <a:r>
              <a:rPr lang="en-US" sz="4000" dirty="0" smtClean="0">
                <a:latin typeface="Times New Roman" panose="02020603050405020304" pitchFamily="18" charset="0"/>
                <a:cs typeface="Times New Roman" panose="02020603050405020304" pitchFamily="18" charset="0"/>
              </a:rPr>
              <a:t>John Bradshaw</a:t>
            </a:r>
            <a:br>
              <a:rPr lang="en-US" sz="4000" dirty="0" smtClean="0">
                <a:latin typeface="Times New Roman" panose="02020603050405020304" pitchFamily="18" charset="0"/>
                <a:cs typeface="Times New Roman" panose="02020603050405020304" pitchFamily="18" charset="0"/>
              </a:rPr>
            </a:br>
            <a:r>
              <a:rPr lang="en-US" sz="4000" dirty="0" smtClean="0">
                <a:latin typeface="Times New Roman" panose="02020603050405020304" pitchFamily="18" charset="0"/>
                <a:cs typeface="Times New Roman" panose="02020603050405020304" pitchFamily="18" charset="0"/>
              </a:rPr>
              <a:t>	Abuse and Neglect are both Signs of a 		</a:t>
            </a:r>
            <a:r>
              <a:rPr lang="en-US" sz="4000" dirty="0">
                <a:latin typeface="Times New Roman" panose="02020603050405020304" pitchFamily="18" charset="0"/>
                <a:cs typeface="Times New Roman" panose="02020603050405020304" pitchFamily="18" charset="0"/>
              </a:rPr>
              <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Child being Abandoned</a:t>
            </a:r>
            <a:endParaRPr lang="en-US" sz="40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154955" y="708338"/>
            <a:ext cx="8825658" cy="901521"/>
          </a:xfrm>
        </p:spPr>
        <p:txBody>
          <a:bodyPr>
            <a:normAutofit/>
          </a:bodyPr>
          <a:lstStyle/>
          <a:p>
            <a:pPr algn="ctr"/>
            <a:r>
              <a:rPr lang="en-US" sz="3600" dirty="0" smtClean="0">
                <a:latin typeface="Times New Roman" panose="02020603050405020304" pitchFamily="18" charset="0"/>
                <a:cs typeface="Times New Roman" panose="02020603050405020304" pitchFamily="18" charset="0"/>
              </a:rPr>
              <a:t>Working with Foster Children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4937492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22022" y="1609859"/>
            <a:ext cx="8952278" cy="4059421"/>
          </a:xfrm>
        </p:spPr>
        <p:txBody>
          <a:bodyPr wrap="none" anchor="t" anchorCtr="0"/>
          <a:lstStyle/>
          <a:p>
            <a:r>
              <a:rPr lang="en-US" sz="4000" dirty="0">
                <a:latin typeface="Times New Roman" panose="02020603050405020304" pitchFamily="18" charset="0"/>
                <a:cs typeface="Times New Roman" panose="02020603050405020304" pitchFamily="18" charset="0"/>
              </a:rPr>
              <a:t>John Bradshaw</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Abuse and Neglect are both Signs of a 		</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Child being </a:t>
            </a:r>
            <a:r>
              <a:rPr lang="en-US" sz="4000" dirty="0" smtClean="0">
                <a:latin typeface="Times New Roman" panose="02020603050405020304" pitchFamily="18" charset="0"/>
                <a:cs typeface="Times New Roman" panose="02020603050405020304" pitchFamily="18" charset="0"/>
              </a:rPr>
              <a:t>Abandoned</a:t>
            </a:r>
            <a:br>
              <a:rPr lang="en-US" sz="4000" dirty="0" smtClean="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	He would define abandonment as </a:t>
            </a:r>
            <a:br>
              <a:rPr lang="en-US" sz="4000" dirty="0" smtClean="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	when a Parent is not there Emotionally</a:t>
            </a:r>
            <a:br>
              <a:rPr lang="en-US" sz="4000" dirty="0" smtClean="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	for the Child</a:t>
            </a:r>
            <a:endParaRPr lang="en-US" sz="40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154955" y="708338"/>
            <a:ext cx="8825658" cy="901521"/>
          </a:xfrm>
        </p:spPr>
        <p:txBody>
          <a:bodyPr>
            <a:normAutofit/>
          </a:bodyPr>
          <a:lstStyle/>
          <a:p>
            <a:pPr algn="ctr"/>
            <a:r>
              <a:rPr lang="en-US" sz="3600" dirty="0" smtClean="0">
                <a:latin typeface="Times New Roman" panose="02020603050405020304" pitchFamily="18" charset="0"/>
                <a:cs typeface="Times New Roman" panose="02020603050405020304" pitchFamily="18" charset="0"/>
              </a:rPr>
              <a:t>Working with Foster Children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342292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6622" y="1609858"/>
            <a:ext cx="8825658" cy="4059421"/>
          </a:xfrm>
        </p:spPr>
        <p:txBody>
          <a:bodyPr wrap="none" anchor="t" anchorCtr="0"/>
          <a:lstStyle/>
          <a:p>
            <a:r>
              <a:rPr lang="en-US" sz="4000" dirty="0" smtClean="0">
                <a:latin typeface="Times New Roman" panose="02020603050405020304" pitchFamily="18" charset="0"/>
                <a:cs typeface="Times New Roman" panose="02020603050405020304" pitchFamily="18" charset="0"/>
              </a:rPr>
              <a:t>Two Issues</a:t>
            </a:r>
            <a:r>
              <a:rPr lang="en-US" sz="4000" dirty="0">
                <a:latin typeface="Times New Roman" panose="02020603050405020304" pitchFamily="18" charset="0"/>
                <a:cs typeface="Times New Roman" panose="02020603050405020304" pitchFamily="18" charset="0"/>
              </a:rPr>
              <a:t/>
            </a:r>
            <a:br>
              <a:rPr lang="en-US" sz="4000" dirty="0">
                <a:latin typeface="Times New Roman" panose="02020603050405020304" pitchFamily="18" charset="0"/>
                <a:cs typeface="Times New Roman" panose="02020603050405020304" pitchFamily="18" charset="0"/>
              </a:rPr>
            </a:br>
            <a:r>
              <a:rPr lang="en-US" sz="4000" dirty="0" smtClean="0">
                <a:latin typeface="Times New Roman" panose="02020603050405020304" pitchFamily="18" charset="0"/>
                <a:cs typeface="Times New Roman" panose="02020603050405020304" pitchFamily="18" charset="0"/>
              </a:rPr>
              <a:t>	1) Reason for the </a:t>
            </a:r>
            <a:r>
              <a:rPr lang="en-US" sz="4000" dirty="0">
                <a:latin typeface="Times New Roman" panose="02020603050405020304" pitchFamily="18" charset="0"/>
                <a:cs typeface="Times New Roman" panose="02020603050405020304" pitchFamily="18" charset="0"/>
              </a:rPr>
              <a:t>C</a:t>
            </a:r>
            <a:r>
              <a:rPr lang="en-US" sz="4000" dirty="0" smtClean="0">
                <a:latin typeface="Times New Roman" panose="02020603050405020304" pitchFamily="18" charset="0"/>
                <a:cs typeface="Times New Roman" panose="02020603050405020304" pitchFamily="18" charset="0"/>
              </a:rPr>
              <a:t>hild’s Removal</a:t>
            </a:r>
            <a:br>
              <a:rPr lang="en-US" sz="4000" dirty="0" smtClean="0">
                <a:latin typeface="Times New Roman" panose="02020603050405020304" pitchFamily="18" charset="0"/>
                <a:cs typeface="Times New Roman" panose="02020603050405020304" pitchFamily="18" charset="0"/>
              </a:rPr>
            </a:br>
            <a:r>
              <a:rPr lang="en-US" dirty="0"/>
              <a:t/>
            </a:r>
            <a:br>
              <a:rPr lang="en-US" dirty="0"/>
            </a:br>
            <a:r>
              <a:rPr lang="en-US" dirty="0" smtClean="0"/>
              <a:t/>
            </a:r>
            <a:br>
              <a:rPr lang="en-US" dirty="0" smtClean="0"/>
            </a:br>
            <a:endParaRPr lang="en-US" dirty="0"/>
          </a:p>
        </p:txBody>
      </p:sp>
      <p:sp>
        <p:nvSpPr>
          <p:cNvPr id="3" name="Subtitle 2"/>
          <p:cNvSpPr>
            <a:spLocks noGrp="1"/>
          </p:cNvSpPr>
          <p:nvPr>
            <p:ph type="subTitle" idx="1"/>
          </p:nvPr>
        </p:nvSpPr>
        <p:spPr>
          <a:xfrm>
            <a:off x="1077682" y="708337"/>
            <a:ext cx="8825658" cy="901521"/>
          </a:xfrm>
        </p:spPr>
        <p:txBody>
          <a:bodyPr>
            <a:normAutofit/>
          </a:bodyPr>
          <a:lstStyle/>
          <a:p>
            <a:pPr algn="ctr"/>
            <a:r>
              <a:rPr lang="en-US" sz="3600" dirty="0" smtClean="0">
                <a:latin typeface="Times New Roman" panose="02020603050405020304" pitchFamily="18" charset="0"/>
                <a:cs typeface="Times New Roman" panose="02020603050405020304" pitchFamily="18" charset="0"/>
              </a:rPr>
              <a:t>Working with Foster Children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8321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6622" y="1609858"/>
            <a:ext cx="8825658" cy="4059421"/>
          </a:xfrm>
        </p:spPr>
        <p:txBody>
          <a:bodyPr wrap="none" anchor="t" anchorCtr="0"/>
          <a:lstStyle/>
          <a:p>
            <a:r>
              <a:rPr lang="en-US" sz="4000" dirty="0">
                <a:latin typeface="Times New Roman" panose="02020603050405020304" pitchFamily="18" charset="0"/>
                <a:cs typeface="Times New Roman" panose="02020603050405020304" pitchFamily="18" charset="0"/>
              </a:rPr>
              <a:t>John Bradshaw</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Abandonment often leads to feelings of </a:t>
            </a:r>
            <a:br>
              <a:rPr lang="en-US" sz="4000" dirty="0" smtClean="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Shame and Anger in the Child</a:t>
            </a:r>
            <a:endParaRPr lang="en-US" sz="40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154955" y="708338"/>
            <a:ext cx="8825658" cy="901521"/>
          </a:xfrm>
        </p:spPr>
        <p:txBody>
          <a:bodyPr>
            <a:normAutofit/>
          </a:bodyPr>
          <a:lstStyle/>
          <a:p>
            <a:pPr algn="ctr"/>
            <a:r>
              <a:rPr lang="en-US" sz="3600" dirty="0" smtClean="0">
                <a:latin typeface="Times New Roman" panose="02020603050405020304" pitchFamily="18" charset="0"/>
                <a:cs typeface="Times New Roman" panose="02020603050405020304" pitchFamily="18" charset="0"/>
              </a:rPr>
              <a:t>Working with Foster Children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288169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6622" y="1609858"/>
            <a:ext cx="8825658" cy="4059421"/>
          </a:xfrm>
        </p:spPr>
        <p:txBody>
          <a:bodyPr wrap="none" anchor="t" anchorCtr="0"/>
          <a:lstStyle/>
          <a:p>
            <a:r>
              <a:rPr lang="en-US" sz="4000" dirty="0" smtClean="0">
                <a:latin typeface="Times New Roman" panose="02020603050405020304" pitchFamily="18" charset="0"/>
                <a:cs typeface="Times New Roman" panose="02020603050405020304" pitchFamily="18" charset="0"/>
              </a:rPr>
              <a:t>Shame</a:t>
            </a:r>
            <a:endParaRPr lang="en-US" sz="40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154955" y="708338"/>
            <a:ext cx="8825658" cy="901521"/>
          </a:xfrm>
        </p:spPr>
        <p:txBody>
          <a:bodyPr>
            <a:normAutofit/>
          </a:bodyPr>
          <a:lstStyle/>
          <a:p>
            <a:pPr algn="ctr"/>
            <a:r>
              <a:rPr lang="en-US" sz="3600" dirty="0" smtClean="0">
                <a:latin typeface="Times New Roman" panose="02020603050405020304" pitchFamily="18" charset="0"/>
                <a:cs typeface="Times New Roman" panose="02020603050405020304" pitchFamily="18" charset="0"/>
              </a:rPr>
              <a:t>Working with Foster Children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2208612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6622" y="1609858"/>
            <a:ext cx="8825658" cy="4059421"/>
          </a:xfrm>
        </p:spPr>
        <p:txBody>
          <a:bodyPr wrap="none" anchor="t" anchorCtr="0"/>
          <a:lstStyle/>
          <a:p>
            <a:r>
              <a:rPr lang="en-US" sz="4000" dirty="0" smtClean="0">
                <a:latin typeface="Times New Roman" panose="02020603050405020304" pitchFamily="18" charset="0"/>
                <a:cs typeface="Times New Roman" panose="02020603050405020304" pitchFamily="18" charset="0"/>
              </a:rPr>
              <a:t>Shame</a:t>
            </a:r>
            <a:br>
              <a:rPr lang="en-US" sz="4000" dirty="0" smtClean="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Healthy Shame</a:t>
            </a:r>
            <a:endParaRPr lang="en-US" sz="40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154955" y="708338"/>
            <a:ext cx="8825658" cy="901521"/>
          </a:xfrm>
        </p:spPr>
        <p:txBody>
          <a:bodyPr>
            <a:normAutofit/>
          </a:bodyPr>
          <a:lstStyle/>
          <a:p>
            <a:pPr algn="ctr"/>
            <a:r>
              <a:rPr lang="en-US" sz="3600" dirty="0" smtClean="0">
                <a:latin typeface="Times New Roman" panose="02020603050405020304" pitchFamily="18" charset="0"/>
                <a:cs typeface="Times New Roman" panose="02020603050405020304" pitchFamily="18" charset="0"/>
              </a:rPr>
              <a:t>Working with Foster Children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7866450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6622" y="1609858"/>
            <a:ext cx="8825658" cy="4059421"/>
          </a:xfrm>
        </p:spPr>
        <p:txBody>
          <a:bodyPr wrap="none" anchor="t" anchorCtr="0"/>
          <a:lstStyle/>
          <a:p>
            <a:r>
              <a:rPr lang="en-US" sz="4000" dirty="0">
                <a:latin typeface="Times New Roman" panose="02020603050405020304" pitchFamily="18" charset="0"/>
                <a:cs typeface="Times New Roman" panose="02020603050405020304" pitchFamily="18" charset="0"/>
              </a:rPr>
              <a:t>Shame</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Healthy </a:t>
            </a:r>
            <a:r>
              <a:rPr lang="en-US" sz="4000" dirty="0" smtClean="0">
                <a:latin typeface="Times New Roman" panose="02020603050405020304" pitchFamily="18" charset="0"/>
                <a:cs typeface="Times New Roman" panose="02020603050405020304" pitchFamily="18" charset="0"/>
              </a:rPr>
              <a:t>Shame</a:t>
            </a:r>
            <a:br>
              <a:rPr lang="en-US" sz="4000" dirty="0" smtClean="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	Designed to let us know we are not</a:t>
            </a:r>
            <a:br>
              <a:rPr lang="en-US" sz="4000" dirty="0" smtClean="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	perfect---we make mistakes</a:t>
            </a:r>
            <a:endParaRPr lang="en-US" sz="40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154955" y="708338"/>
            <a:ext cx="8825658" cy="901521"/>
          </a:xfrm>
        </p:spPr>
        <p:txBody>
          <a:bodyPr>
            <a:normAutofit/>
          </a:bodyPr>
          <a:lstStyle/>
          <a:p>
            <a:pPr algn="ctr"/>
            <a:r>
              <a:rPr lang="en-US" sz="3600" dirty="0" smtClean="0">
                <a:latin typeface="Times New Roman" panose="02020603050405020304" pitchFamily="18" charset="0"/>
                <a:cs typeface="Times New Roman" panose="02020603050405020304" pitchFamily="18" charset="0"/>
              </a:rPr>
              <a:t>Working with Foster Children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203960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6622" y="1609858"/>
            <a:ext cx="8825658" cy="4059421"/>
          </a:xfrm>
        </p:spPr>
        <p:txBody>
          <a:bodyPr wrap="none" anchor="t" anchorCtr="0"/>
          <a:lstStyle/>
          <a:p>
            <a:r>
              <a:rPr lang="en-US" sz="4000" dirty="0">
                <a:latin typeface="Times New Roman" panose="02020603050405020304" pitchFamily="18" charset="0"/>
                <a:cs typeface="Times New Roman" panose="02020603050405020304" pitchFamily="18" charset="0"/>
              </a:rPr>
              <a:t>Shame</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Healthy Shame</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Designed to let us know we are not</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perfect---we make </a:t>
            </a:r>
            <a:r>
              <a:rPr lang="en-US" sz="4000" dirty="0" smtClean="0">
                <a:latin typeface="Times New Roman" panose="02020603050405020304" pitchFamily="18" charset="0"/>
                <a:cs typeface="Times New Roman" panose="02020603050405020304" pitchFamily="18" charset="0"/>
              </a:rPr>
              <a:t>mistakes</a:t>
            </a:r>
            <a:br>
              <a:rPr lang="en-US" sz="4000" dirty="0" smtClean="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Toxic Shame</a:t>
            </a:r>
            <a:endParaRPr lang="en-US" sz="40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154955" y="708338"/>
            <a:ext cx="8825658" cy="901521"/>
          </a:xfrm>
        </p:spPr>
        <p:txBody>
          <a:bodyPr>
            <a:normAutofit/>
          </a:bodyPr>
          <a:lstStyle/>
          <a:p>
            <a:pPr algn="ctr"/>
            <a:r>
              <a:rPr lang="en-US" sz="3600" dirty="0" smtClean="0">
                <a:latin typeface="Times New Roman" panose="02020603050405020304" pitchFamily="18" charset="0"/>
                <a:cs typeface="Times New Roman" panose="02020603050405020304" pitchFamily="18" charset="0"/>
              </a:rPr>
              <a:t>Working with Foster Children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3907073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6622" y="1609858"/>
            <a:ext cx="8825658" cy="4295642"/>
          </a:xfrm>
        </p:spPr>
        <p:txBody>
          <a:bodyPr wrap="none" anchor="t" anchorCtr="0"/>
          <a:lstStyle/>
          <a:p>
            <a:r>
              <a:rPr lang="en-US" sz="4000" dirty="0">
                <a:latin typeface="Times New Roman" panose="02020603050405020304" pitchFamily="18" charset="0"/>
                <a:cs typeface="Times New Roman" panose="02020603050405020304" pitchFamily="18" charset="0"/>
              </a:rPr>
              <a:t>Shame</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Healthy Shame</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Designed to let us know we are not</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perfect---we make mistakes</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Toxic </a:t>
            </a:r>
            <a:r>
              <a:rPr lang="en-US" sz="4000" dirty="0" smtClean="0">
                <a:latin typeface="Times New Roman" panose="02020603050405020304" pitchFamily="18" charset="0"/>
                <a:cs typeface="Times New Roman" panose="02020603050405020304" pitchFamily="18" charset="0"/>
              </a:rPr>
              <a:t>Shame</a:t>
            </a:r>
            <a:br>
              <a:rPr lang="en-US" sz="4000" dirty="0" smtClean="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	When it become how we define </a:t>
            </a:r>
            <a:br>
              <a:rPr lang="en-US" sz="4000" dirty="0" smtClean="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our self</a:t>
            </a:r>
            <a:endParaRPr lang="en-US" sz="40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154955" y="708338"/>
            <a:ext cx="8825658" cy="901521"/>
          </a:xfrm>
        </p:spPr>
        <p:txBody>
          <a:bodyPr>
            <a:normAutofit/>
          </a:bodyPr>
          <a:lstStyle/>
          <a:p>
            <a:pPr algn="ctr"/>
            <a:r>
              <a:rPr lang="en-US" sz="3600" dirty="0" smtClean="0">
                <a:latin typeface="Times New Roman" panose="02020603050405020304" pitchFamily="18" charset="0"/>
                <a:cs typeface="Times New Roman" panose="02020603050405020304" pitchFamily="18" charset="0"/>
              </a:rPr>
              <a:t>Working with Foster Children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018509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6622" y="1609858"/>
            <a:ext cx="8825658" cy="5146542"/>
          </a:xfrm>
        </p:spPr>
        <p:txBody>
          <a:bodyPr wrap="none" anchor="t" anchorCtr="0"/>
          <a:lstStyle/>
          <a:p>
            <a:r>
              <a:rPr lang="en-US" sz="4000" dirty="0">
                <a:latin typeface="Times New Roman" panose="02020603050405020304" pitchFamily="18" charset="0"/>
                <a:cs typeface="Times New Roman" panose="02020603050405020304" pitchFamily="18" charset="0"/>
              </a:rPr>
              <a:t>Shame</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Toxic Shame</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When it become how we define </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our self</a:t>
            </a:r>
            <a:r>
              <a:rPr lang="en-US" sz="4000" dirty="0" smtClean="0">
                <a:latin typeface="Times New Roman" panose="02020603050405020304" pitchFamily="18" charset="0"/>
                <a:cs typeface="Times New Roman" panose="02020603050405020304" pitchFamily="18" charset="0"/>
              </a:rPr>
              <a:t/>
            </a:r>
            <a:br>
              <a:rPr lang="en-US" sz="4000" dirty="0" smtClean="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E.g..-</a:t>
            </a:r>
            <a:r>
              <a:rPr lang="en-US" sz="4000" dirty="0" smtClean="0">
                <a:latin typeface="Times New Roman" panose="02020603050405020304" pitchFamily="18" charset="0"/>
                <a:cs typeface="Times New Roman" panose="02020603050405020304" pitchFamily="18" charset="0"/>
              </a:rPr>
              <a:t>I didn’t do something bad, I </a:t>
            </a:r>
            <a:r>
              <a:rPr lang="en-US" sz="4000" dirty="0" smtClean="0">
                <a:latin typeface="Times New Roman" panose="02020603050405020304" pitchFamily="18" charset="0"/>
                <a:cs typeface="Times New Roman" panose="02020603050405020304" pitchFamily="18" charset="0"/>
              </a:rPr>
              <a:t/>
            </a:r>
            <a:br>
              <a:rPr lang="en-US" sz="4000" dirty="0" smtClean="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am bad</a:t>
            </a:r>
            <a:endParaRPr lang="en-US" sz="40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154955" y="708338"/>
            <a:ext cx="8825658" cy="901521"/>
          </a:xfrm>
        </p:spPr>
        <p:txBody>
          <a:bodyPr>
            <a:normAutofit/>
          </a:bodyPr>
          <a:lstStyle/>
          <a:p>
            <a:pPr algn="ctr"/>
            <a:r>
              <a:rPr lang="en-US" sz="3600" dirty="0" smtClean="0">
                <a:latin typeface="Times New Roman" panose="02020603050405020304" pitchFamily="18" charset="0"/>
                <a:cs typeface="Times New Roman" panose="02020603050405020304" pitchFamily="18" charset="0"/>
              </a:rPr>
              <a:t>Working with Foster Children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9907143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874220" y="709026"/>
            <a:ext cx="9404723" cy="1400530"/>
          </a:xfrm>
        </p:spPr>
        <p:txBody>
          <a:bodyPr/>
          <a:lstStyle/>
          <a:p>
            <a:pPr lvl="0" algn="ctr">
              <a:spcBef>
                <a:spcPts val="1000"/>
              </a:spcBef>
              <a:buClr>
                <a:srgbClr val="1E5155">
                  <a:lumMod val="40000"/>
                  <a:lumOff val="60000"/>
                </a:srgbClr>
              </a:buClr>
              <a:buSzPct val="80000"/>
            </a:pPr>
            <a:r>
              <a:rPr lang="en-US" sz="3600" cap="all" dirty="0">
                <a:solidFill>
                  <a:srgbClr val="1E5155">
                    <a:lumMod val="40000"/>
                    <a:lumOff val="60000"/>
                  </a:srgbClr>
                </a:solidFill>
                <a:latin typeface="Times New Roman" panose="02020603050405020304" pitchFamily="18" charset="0"/>
                <a:cs typeface="Times New Roman" panose="02020603050405020304" pitchFamily="18" charset="0"/>
              </a:rPr>
              <a:t>Working with Foster Children</a:t>
            </a:r>
            <a:br>
              <a:rPr lang="en-US" sz="3600" cap="all" dirty="0">
                <a:solidFill>
                  <a:srgbClr val="1E5155">
                    <a:lumMod val="40000"/>
                    <a:lumOff val="60000"/>
                  </a:srgbClr>
                </a:solidFill>
                <a:latin typeface="Times New Roman" panose="02020603050405020304" pitchFamily="18" charset="0"/>
                <a:cs typeface="Times New Roman" panose="02020603050405020304" pitchFamily="18" charset="0"/>
              </a:rPr>
            </a:br>
            <a:r>
              <a:rPr lang="en-US" sz="4400" dirty="0">
                <a:latin typeface="Times New Roman" panose="02020603050405020304" pitchFamily="18" charset="0"/>
                <a:cs typeface="Times New Roman" panose="02020603050405020304" pitchFamily="18" charset="0"/>
              </a:rPr>
              <a:t/>
            </a:r>
            <a:br>
              <a:rPr lang="en-US" sz="4400" dirty="0">
                <a:latin typeface="Times New Roman" panose="02020603050405020304" pitchFamily="18" charset="0"/>
                <a:cs typeface="Times New Roman" panose="02020603050405020304" pitchFamily="18" charset="0"/>
              </a:rPr>
            </a:br>
            <a:endParaRPr lang="en-US" dirty="0"/>
          </a:p>
        </p:txBody>
      </p:sp>
      <p:sp>
        <p:nvSpPr>
          <p:cNvPr id="3" name="Content Placeholder 2"/>
          <p:cNvSpPr>
            <a:spLocks noGrp="1"/>
          </p:cNvSpPr>
          <p:nvPr>
            <p:ph idx="1"/>
          </p:nvPr>
        </p:nvSpPr>
        <p:spPr/>
        <p:txBody>
          <a:bodyPr/>
          <a:lstStyle/>
          <a:p>
            <a:r>
              <a:rPr lang="en-US" dirty="0" smtClean="0"/>
              <a:t>Toxic Shame Flow Chart</a:t>
            </a:r>
            <a:endParaRPr lang="en-US" dirty="0"/>
          </a:p>
        </p:txBody>
      </p:sp>
      <p:sp>
        <p:nvSpPr>
          <p:cNvPr id="5" name="TextBox 4"/>
          <p:cNvSpPr txBox="1"/>
          <p:nvPr/>
        </p:nvSpPr>
        <p:spPr>
          <a:xfrm>
            <a:off x="2350393" y="3348506"/>
            <a:ext cx="1828800" cy="369332"/>
          </a:xfrm>
          <a:prstGeom prst="rect">
            <a:avLst/>
          </a:prstGeom>
          <a:noFill/>
        </p:spPr>
        <p:txBody>
          <a:bodyPr wrap="square" rtlCol="0">
            <a:spAutoFit/>
          </a:bodyPr>
          <a:lstStyle/>
          <a:p>
            <a:r>
              <a:rPr lang="en-US" sz="1800" kern="1200" dirty="0" smtClean="0">
                <a:solidFill>
                  <a:schemeClr val="tx1"/>
                </a:solidFill>
                <a:latin typeface="+mn-lt"/>
                <a:ea typeface="+mn-ea"/>
                <a:cs typeface="+mn-cs"/>
              </a:rPr>
              <a:t>Family</a:t>
            </a:r>
            <a:endParaRPr lang="en-US" sz="1800" kern="1200" dirty="0">
              <a:solidFill>
                <a:schemeClr val="tx1"/>
              </a:solidFill>
              <a:latin typeface="+mn-lt"/>
              <a:ea typeface="+mn-ea"/>
              <a:cs typeface="+mn-cs"/>
            </a:endParaRPr>
          </a:p>
        </p:txBody>
      </p:sp>
      <p:sp>
        <p:nvSpPr>
          <p:cNvPr id="6" name="TextBox 5"/>
          <p:cNvSpPr txBox="1"/>
          <p:nvPr/>
        </p:nvSpPr>
        <p:spPr>
          <a:xfrm>
            <a:off x="5995115" y="3348506"/>
            <a:ext cx="1951150" cy="369332"/>
          </a:xfrm>
          <a:prstGeom prst="rect">
            <a:avLst/>
          </a:prstGeom>
          <a:noFill/>
        </p:spPr>
        <p:txBody>
          <a:bodyPr wrap="square" rtlCol="0">
            <a:spAutoFit/>
          </a:bodyPr>
          <a:lstStyle/>
          <a:p>
            <a:r>
              <a:rPr lang="en-US" sz="1800" kern="1200" dirty="0" smtClean="0">
                <a:solidFill>
                  <a:schemeClr val="tx1"/>
                </a:solidFill>
                <a:latin typeface="+mn-lt"/>
                <a:ea typeface="+mn-ea"/>
                <a:cs typeface="+mn-cs"/>
              </a:rPr>
              <a:t>Abandonment</a:t>
            </a:r>
            <a:endParaRPr lang="en-US" sz="1800" kern="1200" dirty="0">
              <a:solidFill>
                <a:schemeClr val="tx1"/>
              </a:solidFill>
              <a:latin typeface="+mn-lt"/>
              <a:ea typeface="+mn-ea"/>
              <a:cs typeface="+mn-cs"/>
            </a:endParaRPr>
          </a:p>
        </p:txBody>
      </p:sp>
      <p:sp>
        <p:nvSpPr>
          <p:cNvPr id="7" name="TextBox 6"/>
          <p:cNvSpPr txBox="1"/>
          <p:nvPr/>
        </p:nvSpPr>
        <p:spPr>
          <a:xfrm>
            <a:off x="2350393" y="5533873"/>
            <a:ext cx="1976908" cy="369332"/>
          </a:xfrm>
          <a:prstGeom prst="rect">
            <a:avLst/>
          </a:prstGeom>
          <a:noFill/>
        </p:spPr>
        <p:txBody>
          <a:bodyPr wrap="square" rtlCol="0">
            <a:spAutoFit/>
          </a:bodyPr>
          <a:lstStyle/>
          <a:p>
            <a:r>
              <a:rPr lang="en-US" sz="1800" kern="1200" dirty="0" smtClean="0">
                <a:solidFill>
                  <a:schemeClr val="tx1"/>
                </a:solidFill>
                <a:latin typeface="+mn-lt"/>
                <a:ea typeface="+mn-ea"/>
                <a:cs typeface="+mn-cs"/>
              </a:rPr>
              <a:t>Consequences </a:t>
            </a:r>
            <a:endParaRPr lang="en-US" sz="1800" kern="1200" dirty="0">
              <a:solidFill>
                <a:schemeClr val="tx1"/>
              </a:solidFill>
              <a:latin typeface="+mn-lt"/>
              <a:ea typeface="+mn-ea"/>
              <a:cs typeface="+mn-cs"/>
            </a:endParaRPr>
          </a:p>
        </p:txBody>
      </p:sp>
      <p:sp>
        <p:nvSpPr>
          <p:cNvPr id="8" name="TextBox 7"/>
          <p:cNvSpPr txBox="1"/>
          <p:nvPr/>
        </p:nvSpPr>
        <p:spPr>
          <a:xfrm>
            <a:off x="5995115" y="5533873"/>
            <a:ext cx="2479184" cy="369332"/>
          </a:xfrm>
          <a:prstGeom prst="rect">
            <a:avLst/>
          </a:prstGeom>
          <a:noFill/>
        </p:spPr>
        <p:txBody>
          <a:bodyPr wrap="square" rtlCol="0">
            <a:spAutoFit/>
          </a:bodyPr>
          <a:lstStyle/>
          <a:p>
            <a:r>
              <a:rPr lang="en-US" sz="1800" kern="1200" dirty="0" smtClean="0">
                <a:solidFill>
                  <a:schemeClr val="tx1"/>
                </a:solidFill>
                <a:latin typeface="+mn-lt"/>
                <a:ea typeface="+mn-ea"/>
                <a:cs typeface="+mn-cs"/>
              </a:rPr>
              <a:t>Acting Out Behavior </a:t>
            </a:r>
            <a:endParaRPr lang="en-US" sz="1800" kern="1200" dirty="0">
              <a:solidFill>
                <a:schemeClr val="tx1"/>
              </a:solidFill>
              <a:latin typeface="+mn-lt"/>
              <a:ea typeface="+mn-ea"/>
              <a:cs typeface="+mn-cs"/>
            </a:endParaRPr>
          </a:p>
        </p:txBody>
      </p:sp>
      <p:sp>
        <p:nvSpPr>
          <p:cNvPr id="9" name="TextBox 8"/>
          <p:cNvSpPr txBox="1"/>
          <p:nvPr/>
        </p:nvSpPr>
        <p:spPr>
          <a:xfrm>
            <a:off x="4522698" y="4281827"/>
            <a:ext cx="1008792" cy="646331"/>
          </a:xfrm>
          <a:prstGeom prst="rect">
            <a:avLst/>
          </a:prstGeom>
          <a:noFill/>
        </p:spPr>
        <p:txBody>
          <a:bodyPr wrap="square" rtlCol="0">
            <a:spAutoFit/>
          </a:bodyPr>
          <a:lstStyle/>
          <a:p>
            <a:r>
              <a:rPr lang="en-US" sz="1800" kern="1200" dirty="0" smtClean="0">
                <a:solidFill>
                  <a:schemeClr val="tx1"/>
                </a:solidFill>
                <a:latin typeface="+mn-lt"/>
                <a:ea typeface="+mn-ea"/>
                <a:cs typeface="+mn-cs"/>
              </a:rPr>
              <a:t>Shame</a:t>
            </a:r>
          </a:p>
          <a:p>
            <a:r>
              <a:rPr lang="en-US" dirty="0" smtClean="0"/>
              <a:t>(Toxic)</a:t>
            </a:r>
            <a:endParaRPr lang="en-US" sz="1800" kern="1200" dirty="0">
              <a:solidFill>
                <a:schemeClr val="tx1"/>
              </a:solidFill>
              <a:latin typeface="+mn-lt"/>
              <a:ea typeface="+mn-ea"/>
              <a:cs typeface="+mn-cs"/>
            </a:endParaRPr>
          </a:p>
        </p:txBody>
      </p:sp>
      <p:cxnSp>
        <p:nvCxnSpPr>
          <p:cNvPr id="10" name="Straight Arrow Connector 9"/>
          <p:cNvCxnSpPr/>
          <p:nvPr/>
        </p:nvCxnSpPr>
        <p:spPr>
          <a:xfrm>
            <a:off x="3361386" y="3528811"/>
            <a:ext cx="2459865" cy="2575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H="1" flipV="1">
            <a:off x="4276373" y="5733543"/>
            <a:ext cx="1589426" cy="1255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endCxn id="8" idx="0"/>
          </p:cNvCxnSpPr>
          <p:nvPr/>
        </p:nvCxnSpPr>
        <p:spPr>
          <a:xfrm>
            <a:off x="5576582" y="4899054"/>
            <a:ext cx="1658125" cy="63481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flipV="1">
            <a:off x="3361386" y="4874662"/>
            <a:ext cx="1009900" cy="64308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a:stCxn id="6" idx="2"/>
          </p:cNvCxnSpPr>
          <p:nvPr/>
        </p:nvCxnSpPr>
        <p:spPr>
          <a:xfrm flipH="1">
            <a:off x="5576582" y="3717838"/>
            <a:ext cx="1394108" cy="68473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flipH="1" flipV="1">
            <a:off x="2897748" y="3733970"/>
            <a:ext cx="1473538" cy="59546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4557823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ctrTitle"/>
          </p:nvPr>
        </p:nvSpPr>
        <p:spPr>
          <a:xfrm>
            <a:off x="1309500" y="1609860"/>
            <a:ext cx="8825658" cy="4407150"/>
          </a:xfrm>
        </p:spPr>
        <p:txBody>
          <a:bodyPr wrap="none" anchor="t" anchorCtr="0"/>
          <a:lstStyle/>
          <a:p>
            <a:r>
              <a:rPr lang="en-US" sz="4000" dirty="0" smtClean="0">
                <a:latin typeface="Times New Roman" panose="02020603050405020304" pitchFamily="18" charset="0"/>
                <a:cs typeface="Times New Roman" panose="02020603050405020304" pitchFamily="18" charset="0"/>
              </a:rPr>
              <a:t>Anger</a:t>
            </a:r>
            <a:endParaRPr lang="en-US" sz="40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154955" y="708338"/>
            <a:ext cx="8825658" cy="901521"/>
          </a:xfrm>
        </p:spPr>
        <p:txBody>
          <a:bodyPr>
            <a:normAutofit/>
          </a:bodyPr>
          <a:lstStyle/>
          <a:p>
            <a:pPr algn="ctr"/>
            <a:r>
              <a:rPr lang="en-US" sz="3600" dirty="0" smtClean="0">
                <a:latin typeface="Times New Roman" panose="02020603050405020304" pitchFamily="18" charset="0"/>
                <a:cs typeface="Times New Roman" panose="02020603050405020304" pitchFamily="18" charset="0"/>
              </a:rPr>
              <a:t>Working with Foster Children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3144728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6622" y="1609858"/>
            <a:ext cx="8825658" cy="4059421"/>
          </a:xfrm>
        </p:spPr>
        <p:txBody>
          <a:bodyPr wrap="none" anchor="t" anchorCtr="0"/>
          <a:lstStyle/>
          <a:p>
            <a:r>
              <a:rPr lang="en-US" sz="4000" dirty="0" smtClean="0">
                <a:latin typeface="Times New Roman" panose="02020603050405020304" pitchFamily="18" charset="0"/>
                <a:cs typeface="Times New Roman" panose="02020603050405020304" pitchFamily="18" charset="0"/>
              </a:rPr>
              <a:t>Anger</a:t>
            </a:r>
            <a:br>
              <a:rPr lang="en-US" sz="4000" dirty="0" smtClean="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Two Types of Anger</a:t>
            </a:r>
            <a:endParaRPr lang="en-US" sz="40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154955" y="708338"/>
            <a:ext cx="8825658" cy="901521"/>
          </a:xfrm>
        </p:spPr>
        <p:txBody>
          <a:bodyPr>
            <a:normAutofit/>
          </a:bodyPr>
          <a:lstStyle/>
          <a:p>
            <a:pPr algn="ctr"/>
            <a:r>
              <a:rPr lang="en-US" sz="3600" dirty="0" smtClean="0">
                <a:latin typeface="Times New Roman" panose="02020603050405020304" pitchFamily="18" charset="0"/>
                <a:cs typeface="Times New Roman" panose="02020603050405020304" pitchFamily="18" charset="0"/>
              </a:rPr>
              <a:t>Working with Foster Children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689896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6622" y="1609858"/>
            <a:ext cx="8825658" cy="4059421"/>
          </a:xfrm>
        </p:spPr>
        <p:txBody>
          <a:bodyPr wrap="none" anchor="t" anchorCtr="0"/>
          <a:lstStyle/>
          <a:p>
            <a:r>
              <a:rPr lang="en-US" sz="4000" dirty="0" smtClean="0">
                <a:latin typeface="Times New Roman" panose="02020603050405020304" pitchFamily="18" charset="0"/>
                <a:cs typeface="Times New Roman" panose="02020603050405020304" pitchFamily="18" charset="0"/>
              </a:rPr>
              <a:t>Two </a:t>
            </a:r>
            <a:r>
              <a:rPr lang="en-US" sz="4000" dirty="0">
                <a:latin typeface="Times New Roman" panose="02020603050405020304" pitchFamily="18" charset="0"/>
                <a:cs typeface="Times New Roman" panose="02020603050405020304" pitchFamily="18" charset="0"/>
              </a:rPr>
              <a:t>Issues</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1</a:t>
            </a:r>
            <a:r>
              <a:rPr lang="en-US" sz="4000" dirty="0" smtClean="0">
                <a:latin typeface="Times New Roman" panose="02020603050405020304" pitchFamily="18" charset="0"/>
                <a:cs typeface="Times New Roman" panose="02020603050405020304" pitchFamily="18" charset="0"/>
              </a:rPr>
              <a:t>) Reason </a:t>
            </a:r>
            <a:r>
              <a:rPr lang="en-US" sz="4000" dirty="0">
                <a:latin typeface="Times New Roman" panose="02020603050405020304" pitchFamily="18" charset="0"/>
                <a:cs typeface="Times New Roman" panose="02020603050405020304" pitchFamily="18" charset="0"/>
              </a:rPr>
              <a:t>for the Child’s </a:t>
            </a:r>
            <a:r>
              <a:rPr lang="en-US" sz="4000" dirty="0" smtClean="0">
                <a:latin typeface="Times New Roman" panose="02020603050405020304" pitchFamily="18" charset="0"/>
                <a:cs typeface="Times New Roman" panose="02020603050405020304" pitchFamily="18" charset="0"/>
              </a:rPr>
              <a:t>Removal</a:t>
            </a:r>
            <a:br>
              <a:rPr lang="en-US" sz="4000" dirty="0" smtClean="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   2) How the Child Chooses to Interpret </a:t>
            </a:r>
            <a:br>
              <a:rPr lang="en-US" sz="4000" dirty="0" smtClean="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        Placement</a:t>
            </a:r>
            <a:br>
              <a:rPr lang="en-US" sz="4000" dirty="0" smtClean="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   </a:t>
            </a:r>
            <a:endParaRPr lang="en-US" sz="4000" dirty="0"/>
          </a:p>
        </p:txBody>
      </p:sp>
      <p:sp>
        <p:nvSpPr>
          <p:cNvPr id="3" name="Subtitle 2"/>
          <p:cNvSpPr>
            <a:spLocks noGrp="1"/>
          </p:cNvSpPr>
          <p:nvPr>
            <p:ph type="subTitle" idx="1"/>
          </p:nvPr>
        </p:nvSpPr>
        <p:spPr>
          <a:xfrm>
            <a:off x="1154955" y="708338"/>
            <a:ext cx="8825658" cy="901521"/>
          </a:xfrm>
        </p:spPr>
        <p:txBody>
          <a:bodyPr>
            <a:normAutofit/>
          </a:bodyPr>
          <a:lstStyle/>
          <a:p>
            <a:pPr algn="ctr"/>
            <a:r>
              <a:rPr lang="en-US" sz="3600" dirty="0" smtClean="0">
                <a:latin typeface="Times New Roman" panose="02020603050405020304" pitchFamily="18" charset="0"/>
                <a:cs typeface="Times New Roman" panose="02020603050405020304" pitchFamily="18" charset="0"/>
              </a:rPr>
              <a:t>Working with Foster Children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6876638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6622" y="1609858"/>
            <a:ext cx="8825658" cy="4059421"/>
          </a:xfrm>
        </p:spPr>
        <p:txBody>
          <a:bodyPr wrap="none" anchor="t" anchorCtr="0"/>
          <a:lstStyle/>
          <a:p>
            <a:r>
              <a:rPr lang="en-US" sz="4000" dirty="0">
                <a:latin typeface="Times New Roman" panose="02020603050405020304" pitchFamily="18" charset="0"/>
                <a:cs typeface="Times New Roman" panose="02020603050405020304" pitchFamily="18" charset="0"/>
              </a:rPr>
              <a:t>Anger</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Two Types of </a:t>
            </a:r>
            <a:r>
              <a:rPr lang="en-US" sz="4000" dirty="0" smtClean="0">
                <a:latin typeface="Times New Roman" panose="02020603050405020304" pitchFamily="18" charset="0"/>
                <a:cs typeface="Times New Roman" panose="02020603050405020304" pitchFamily="18" charset="0"/>
              </a:rPr>
              <a:t>Anger</a:t>
            </a:r>
            <a:br>
              <a:rPr lang="en-US" sz="4000" dirty="0" smtClean="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	Lower Brain</a:t>
            </a:r>
            <a:endParaRPr lang="en-US" sz="40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154955" y="708338"/>
            <a:ext cx="8825658" cy="901521"/>
          </a:xfrm>
        </p:spPr>
        <p:txBody>
          <a:bodyPr>
            <a:normAutofit/>
          </a:bodyPr>
          <a:lstStyle/>
          <a:p>
            <a:pPr algn="ctr"/>
            <a:r>
              <a:rPr lang="en-US" sz="3600" dirty="0" smtClean="0">
                <a:latin typeface="Times New Roman" panose="02020603050405020304" pitchFamily="18" charset="0"/>
                <a:cs typeface="Times New Roman" panose="02020603050405020304" pitchFamily="18" charset="0"/>
              </a:rPr>
              <a:t>Working with Foster Children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3885416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6622" y="1609858"/>
            <a:ext cx="8825658" cy="4059421"/>
          </a:xfrm>
        </p:spPr>
        <p:txBody>
          <a:bodyPr wrap="none" anchor="t" anchorCtr="0"/>
          <a:lstStyle/>
          <a:p>
            <a:r>
              <a:rPr lang="en-US" sz="4000" dirty="0">
                <a:latin typeface="Times New Roman" panose="02020603050405020304" pitchFamily="18" charset="0"/>
                <a:cs typeface="Times New Roman" panose="02020603050405020304" pitchFamily="18" charset="0"/>
              </a:rPr>
              <a:t>Anger</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Two Types of Anger</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Lower </a:t>
            </a:r>
            <a:r>
              <a:rPr lang="en-US" sz="4000" dirty="0" smtClean="0">
                <a:latin typeface="Times New Roman" panose="02020603050405020304" pitchFamily="18" charset="0"/>
                <a:cs typeface="Times New Roman" panose="02020603050405020304" pitchFamily="18" charset="0"/>
              </a:rPr>
              <a:t>Brain</a:t>
            </a:r>
            <a:br>
              <a:rPr lang="en-US" sz="4000" dirty="0" smtClean="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	Higher Brain</a:t>
            </a:r>
            <a:endParaRPr lang="en-US" sz="40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154955" y="708338"/>
            <a:ext cx="8825658" cy="901521"/>
          </a:xfrm>
        </p:spPr>
        <p:txBody>
          <a:bodyPr>
            <a:normAutofit/>
          </a:bodyPr>
          <a:lstStyle/>
          <a:p>
            <a:pPr algn="ctr"/>
            <a:r>
              <a:rPr lang="en-US" sz="3600" dirty="0" smtClean="0">
                <a:latin typeface="Times New Roman" panose="02020603050405020304" pitchFamily="18" charset="0"/>
                <a:cs typeface="Times New Roman" panose="02020603050405020304" pitchFamily="18" charset="0"/>
              </a:rPr>
              <a:t>Working with Foster Children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3340320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6622" y="1609858"/>
            <a:ext cx="8825658" cy="4059421"/>
          </a:xfrm>
        </p:spPr>
        <p:txBody>
          <a:bodyPr wrap="none" anchor="t" anchorCtr="0"/>
          <a:lstStyle/>
          <a:p>
            <a:r>
              <a:rPr lang="en-US" sz="4000" dirty="0">
                <a:latin typeface="Times New Roman" panose="02020603050405020304" pitchFamily="18" charset="0"/>
                <a:cs typeface="Times New Roman" panose="02020603050405020304" pitchFamily="18" charset="0"/>
              </a:rPr>
              <a:t>Lower </a:t>
            </a:r>
            <a:r>
              <a:rPr lang="en-US" sz="4000" dirty="0" smtClean="0">
                <a:latin typeface="Times New Roman" panose="02020603050405020304" pitchFamily="18" charset="0"/>
                <a:cs typeface="Times New Roman" panose="02020603050405020304" pitchFamily="18" charset="0"/>
              </a:rPr>
              <a:t>Brain Anger</a:t>
            </a:r>
            <a:endParaRPr lang="en-US" sz="40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154955" y="708338"/>
            <a:ext cx="8825658" cy="901521"/>
          </a:xfrm>
        </p:spPr>
        <p:txBody>
          <a:bodyPr>
            <a:normAutofit/>
          </a:bodyPr>
          <a:lstStyle/>
          <a:p>
            <a:pPr algn="ctr"/>
            <a:r>
              <a:rPr lang="en-US" sz="3600" dirty="0" smtClean="0">
                <a:latin typeface="Times New Roman" panose="02020603050405020304" pitchFamily="18" charset="0"/>
                <a:cs typeface="Times New Roman" panose="02020603050405020304" pitchFamily="18" charset="0"/>
              </a:rPr>
              <a:t>Working with Foster Children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9294882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6622" y="1609858"/>
            <a:ext cx="8825658" cy="4059421"/>
          </a:xfrm>
        </p:spPr>
        <p:txBody>
          <a:bodyPr wrap="none" anchor="t" anchorCtr="0"/>
          <a:lstStyle/>
          <a:p>
            <a:r>
              <a:rPr lang="en-US" sz="4000" dirty="0">
                <a:latin typeface="Times New Roman" panose="02020603050405020304" pitchFamily="18" charset="0"/>
                <a:cs typeface="Times New Roman" panose="02020603050405020304" pitchFamily="18" charset="0"/>
              </a:rPr>
              <a:t>Lower Brain </a:t>
            </a:r>
            <a:r>
              <a:rPr lang="en-US" sz="4000" dirty="0" smtClean="0">
                <a:latin typeface="Times New Roman" panose="02020603050405020304" pitchFamily="18" charset="0"/>
                <a:cs typeface="Times New Roman" panose="02020603050405020304" pitchFamily="18" charset="0"/>
              </a:rPr>
              <a:t>Anger</a:t>
            </a:r>
            <a:br>
              <a:rPr lang="en-US" sz="4000" dirty="0" smtClean="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Resides in the Amygdala</a:t>
            </a:r>
            <a:endParaRPr lang="en-US" sz="40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154955" y="708338"/>
            <a:ext cx="8825658" cy="901521"/>
          </a:xfrm>
        </p:spPr>
        <p:txBody>
          <a:bodyPr>
            <a:normAutofit/>
          </a:bodyPr>
          <a:lstStyle/>
          <a:p>
            <a:pPr algn="ctr"/>
            <a:r>
              <a:rPr lang="en-US" sz="3600" dirty="0" smtClean="0">
                <a:latin typeface="Times New Roman" panose="02020603050405020304" pitchFamily="18" charset="0"/>
                <a:cs typeface="Times New Roman" panose="02020603050405020304" pitchFamily="18" charset="0"/>
              </a:rPr>
              <a:t>Working with Foster Children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3266087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6622" y="1609858"/>
            <a:ext cx="8825658" cy="4059421"/>
          </a:xfrm>
        </p:spPr>
        <p:txBody>
          <a:bodyPr wrap="none" anchor="t" anchorCtr="0"/>
          <a:lstStyle/>
          <a:p>
            <a:r>
              <a:rPr lang="en-US" sz="4000" dirty="0">
                <a:latin typeface="Times New Roman" panose="02020603050405020304" pitchFamily="18" charset="0"/>
                <a:cs typeface="Times New Roman" panose="02020603050405020304" pitchFamily="18" charset="0"/>
              </a:rPr>
              <a:t>Lower Brain Anger</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Resides in the </a:t>
            </a:r>
            <a:r>
              <a:rPr lang="en-US" sz="4000" dirty="0" smtClean="0">
                <a:latin typeface="Times New Roman" panose="02020603050405020304" pitchFamily="18" charset="0"/>
                <a:cs typeface="Times New Roman" panose="02020603050405020304" pitchFamily="18" charset="0"/>
              </a:rPr>
              <a:t>Amygdala</a:t>
            </a:r>
            <a:br>
              <a:rPr lang="en-US" sz="4000" dirty="0" smtClean="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	A Part of Our Fight or Flight </a:t>
            </a:r>
            <a:br>
              <a:rPr lang="en-US" sz="4000" dirty="0" smtClean="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	Syndrome</a:t>
            </a:r>
            <a:endParaRPr lang="en-US" sz="40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154955" y="708338"/>
            <a:ext cx="8825658" cy="901521"/>
          </a:xfrm>
        </p:spPr>
        <p:txBody>
          <a:bodyPr>
            <a:normAutofit/>
          </a:bodyPr>
          <a:lstStyle/>
          <a:p>
            <a:pPr algn="ctr"/>
            <a:r>
              <a:rPr lang="en-US" sz="3600" dirty="0" smtClean="0">
                <a:latin typeface="Times New Roman" panose="02020603050405020304" pitchFamily="18" charset="0"/>
                <a:cs typeface="Times New Roman" panose="02020603050405020304" pitchFamily="18" charset="0"/>
              </a:rPr>
              <a:t>Working with Foster Children</a:t>
            </a:r>
            <a:endParaRPr lang="en-US" sz="3600" dirty="0">
              <a:latin typeface="Times New Roman" panose="02020603050405020304" pitchFamily="18" charset="0"/>
              <a:cs typeface="Times New Roman" panose="02020603050405020304" pitchFamily="18" charset="0"/>
            </a:endParaRPr>
          </a:p>
        </p:txBody>
      </p:sp>
      <p:sp>
        <p:nvSpPr>
          <p:cNvPr id="4" name="Title 1"/>
          <p:cNvSpPr txBox="1">
            <a:spLocks/>
          </p:cNvSpPr>
          <p:nvPr/>
        </p:nvSpPr>
        <p:spPr>
          <a:xfrm>
            <a:off x="1449022" y="1762258"/>
            <a:ext cx="8825658" cy="4059421"/>
          </a:xfrm>
          <a:prstGeom prst="rect">
            <a:avLst/>
          </a:prstGeom>
        </p:spPr>
        <p:txBody>
          <a:bodyPr vert="horz" wrap="none" lIns="91440" tIns="45720" rIns="91440" bIns="45720" rtlCol="0" anchor="t" anchorCtr="0">
            <a:noAutofit/>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4000" dirty="0" smtClean="0">
                <a:latin typeface="Times New Roman" panose="02020603050405020304" pitchFamily="18" charset="0"/>
                <a:cs typeface="Times New Roman" panose="02020603050405020304" pitchFamily="18" charset="0"/>
              </a:rPr>
              <a:t/>
            </a:r>
            <a:br>
              <a:rPr lang="en-US" sz="4000" dirty="0" smtClean="0">
                <a:latin typeface="Times New Roman" panose="02020603050405020304" pitchFamily="18" charset="0"/>
                <a:cs typeface="Times New Roman" panose="02020603050405020304" pitchFamily="18" charset="0"/>
              </a:rPr>
            </a:br>
            <a:r>
              <a:rPr lang="en-US" sz="4000" dirty="0" smtClean="0">
                <a:latin typeface="Times New Roman" panose="02020603050405020304" pitchFamily="18" charset="0"/>
                <a:cs typeface="Times New Roman" panose="02020603050405020304" pitchFamily="18" charset="0"/>
              </a:rPr>
              <a:t/>
            </a:r>
            <a:br>
              <a:rPr lang="en-US" sz="4000" dirty="0" smtClean="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5" name="Title 1"/>
          <p:cNvSpPr txBox="1">
            <a:spLocks/>
          </p:cNvSpPr>
          <p:nvPr/>
        </p:nvSpPr>
        <p:spPr>
          <a:xfrm>
            <a:off x="1601422" y="1914658"/>
            <a:ext cx="8825658" cy="4059421"/>
          </a:xfrm>
          <a:prstGeom prst="rect">
            <a:avLst/>
          </a:prstGeom>
        </p:spPr>
        <p:txBody>
          <a:bodyPr vert="horz" wrap="none" lIns="91440" tIns="45720" rIns="91440" bIns="45720" rtlCol="0" anchor="t" anchorCtr="0">
            <a:noAutofit/>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4000" dirty="0" smtClean="0">
                <a:latin typeface="Times New Roman" panose="02020603050405020304" pitchFamily="18" charset="0"/>
                <a:cs typeface="Times New Roman" panose="02020603050405020304" pitchFamily="18" charset="0"/>
              </a:rPr>
              <a:t/>
            </a:r>
            <a:br>
              <a:rPr lang="en-US" sz="4000" dirty="0" smtClean="0">
                <a:latin typeface="Times New Roman" panose="02020603050405020304" pitchFamily="18" charset="0"/>
                <a:cs typeface="Times New Roman" panose="02020603050405020304" pitchFamily="18" charset="0"/>
              </a:rPr>
            </a:br>
            <a:r>
              <a:rPr lang="en-US" sz="4000" dirty="0" smtClean="0">
                <a:latin typeface="Times New Roman" panose="02020603050405020304" pitchFamily="18" charset="0"/>
                <a:cs typeface="Times New Roman" panose="02020603050405020304" pitchFamily="18" charset="0"/>
              </a:rPr>
              <a:t/>
            </a:r>
            <a:br>
              <a:rPr lang="en-US" sz="4000" dirty="0" smtClean="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1788887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6622" y="1609858"/>
            <a:ext cx="8825658" cy="4059421"/>
          </a:xfrm>
        </p:spPr>
        <p:txBody>
          <a:bodyPr wrap="none" anchor="t" anchorCtr="0"/>
          <a:lstStyle/>
          <a:p>
            <a:r>
              <a:rPr lang="en-US" sz="4000" dirty="0">
                <a:latin typeface="Times New Roman" panose="02020603050405020304" pitchFamily="18" charset="0"/>
                <a:cs typeface="Times New Roman" panose="02020603050405020304" pitchFamily="18" charset="0"/>
              </a:rPr>
              <a:t>Lower Brain Anger</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Resides in the Amygdala</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A Part of Our Fight or Flight </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Syndrome</a:t>
            </a:r>
            <a:br>
              <a:rPr lang="en-US" sz="4000" dirty="0" smtClean="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		Designed to Protect Us</a:t>
            </a:r>
            <a:endParaRPr lang="en-US" sz="40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154955" y="708338"/>
            <a:ext cx="8825658" cy="901521"/>
          </a:xfrm>
        </p:spPr>
        <p:txBody>
          <a:bodyPr>
            <a:normAutofit/>
          </a:bodyPr>
          <a:lstStyle/>
          <a:p>
            <a:pPr algn="ctr"/>
            <a:r>
              <a:rPr lang="en-US" sz="3600" dirty="0" smtClean="0">
                <a:latin typeface="Times New Roman" panose="02020603050405020304" pitchFamily="18" charset="0"/>
                <a:cs typeface="Times New Roman" panose="02020603050405020304" pitchFamily="18" charset="0"/>
              </a:rPr>
              <a:t>Working with Foster Children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469766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6622" y="1609858"/>
            <a:ext cx="8825658" cy="4059421"/>
          </a:xfrm>
        </p:spPr>
        <p:txBody>
          <a:bodyPr wrap="none" anchor="t" anchorCtr="0"/>
          <a:lstStyle/>
          <a:p>
            <a:r>
              <a:rPr lang="en-US" sz="4000" dirty="0" smtClean="0">
                <a:latin typeface="Times New Roman" panose="02020603050405020304" pitchFamily="18" charset="0"/>
                <a:cs typeface="Times New Roman" panose="02020603050405020304" pitchFamily="18" charset="0"/>
              </a:rPr>
              <a:t>Higher </a:t>
            </a:r>
            <a:r>
              <a:rPr lang="en-US" sz="4000" dirty="0">
                <a:latin typeface="Times New Roman" panose="02020603050405020304" pitchFamily="18" charset="0"/>
                <a:cs typeface="Times New Roman" panose="02020603050405020304" pitchFamily="18" charset="0"/>
              </a:rPr>
              <a:t>Brain Anger</a:t>
            </a:r>
          </a:p>
        </p:txBody>
      </p:sp>
      <p:sp>
        <p:nvSpPr>
          <p:cNvPr id="3" name="Subtitle 2"/>
          <p:cNvSpPr>
            <a:spLocks noGrp="1"/>
          </p:cNvSpPr>
          <p:nvPr>
            <p:ph type="subTitle" idx="1"/>
          </p:nvPr>
        </p:nvSpPr>
        <p:spPr>
          <a:xfrm>
            <a:off x="1154955" y="708338"/>
            <a:ext cx="8825658" cy="901521"/>
          </a:xfrm>
        </p:spPr>
        <p:txBody>
          <a:bodyPr>
            <a:normAutofit/>
          </a:bodyPr>
          <a:lstStyle/>
          <a:p>
            <a:pPr algn="ctr"/>
            <a:r>
              <a:rPr lang="en-US" sz="3600" dirty="0" smtClean="0">
                <a:latin typeface="Times New Roman" panose="02020603050405020304" pitchFamily="18" charset="0"/>
                <a:cs typeface="Times New Roman" panose="02020603050405020304" pitchFamily="18" charset="0"/>
              </a:rPr>
              <a:t>Working with Foster Children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4801871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1047001" y="684538"/>
            <a:ext cx="9059161" cy="1041231"/>
          </a:xfrm>
        </p:spPr>
        <p:txBody>
          <a:bodyPr/>
          <a:lstStyle/>
          <a:p>
            <a:pPr lvl="0" algn="ctr">
              <a:spcBef>
                <a:spcPts val="1000"/>
              </a:spcBef>
              <a:buClr>
                <a:srgbClr val="1E5155">
                  <a:lumMod val="40000"/>
                  <a:lumOff val="60000"/>
                </a:srgbClr>
              </a:buClr>
              <a:buSzPct val="80000"/>
            </a:pPr>
            <a:r>
              <a:rPr lang="en-US" sz="3600" cap="all" dirty="0" smtClean="0">
                <a:solidFill>
                  <a:srgbClr val="1E5155">
                    <a:lumMod val="40000"/>
                    <a:lumOff val="60000"/>
                  </a:srgbClr>
                </a:solidFill>
                <a:latin typeface="Times New Roman" panose="02020603050405020304" pitchFamily="18" charset="0"/>
                <a:cs typeface="Times New Roman" panose="02020603050405020304" pitchFamily="18" charset="0"/>
              </a:rPr>
              <a:t>Working </a:t>
            </a:r>
            <a:r>
              <a:rPr lang="en-US" sz="3600" cap="all" dirty="0">
                <a:solidFill>
                  <a:srgbClr val="1E5155">
                    <a:lumMod val="40000"/>
                    <a:lumOff val="60000"/>
                  </a:srgbClr>
                </a:solidFill>
                <a:latin typeface="Times New Roman" panose="02020603050405020304" pitchFamily="18" charset="0"/>
                <a:cs typeface="Times New Roman" panose="02020603050405020304" pitchFamily="18" charset="0"/>
              </a:rPr>
              <a:t>with Foster Children</a:t>
            </a:r>
            <a:br>
              <a:rPr lang="en-US" sz="3600" cap="all" dirty="0">
                <a:solidFill>
                  <a:srgbClr val="1E5155">
                    <a:lumMod val="40000"/>
                    <a:lumOff val="60000"/>
                  </a:srgbClr>
                </a:solidFill>
                <a:latin typeface="Times New Roman" panose="02020603050405020304" pitchFamily="18" charset="0"/>
                <a:cs typeface="Times New Roman" panose="02020603050405020304" pitchFamily="18" charset="0"/>
              </a:rPr>
            </a:br>
            <a:r>
              <a:rPr lang="en-US" sz="4400" dirty="0">
                <a:latin typeface="Times New Roman" panose="02020603050405020304" pitchFamily="18" charset="0"/>
                <a:cs typeface="Times New Roman" panose="02020603050405020304" pitchFamily="18" charset="0"/>
              </a:rPr>
              <a:t/>
            </a:r>
            <a:br>
              <a:rPr lang="en-US" sz="4400" dirty="0">
                <a:latin typeface="Times New Roman" panose="02020603050405020304" pitchFamily="18" charset="0"/>
                <a:cs typeface="Times New Roman" panose="02020603050405020304" pitchFamily="18" charset="0"/>
              </a:rPr>
            </a:br>
            <a:endParaRPr lang="en-US" dirty="0"/>
          </a:p>
        </p:txBody>
      </p:sp>
      <p:sp>
        <p:nvSpPr>
          <p:cNvPr id="3" name="Content Placeholder 2"/>
          <p:cNvSpPr>
            <a:spLocks noGrp="1"/>
          </p:cNvSpPr>
          <p:nvPr>
            <p:ph idx="1"/>
          </p:nvPr>
        </p:nvSpPr>
        <p:spPr>
          <a:xfrm>
            <a:off x="1103312" y="1622738"/>
            <a:ext cx="8946541" cy="4625661"/>
          </a:xfrm>
        </p:spPr>
        <p:txBody>
          <a:bodyPr>
            <a:normAutofit/>
          </a:bodyPr>
          <a:lstStyle/>
          <a:p>
            <a:pPr marL="0" indent="0">
              <a:buNone/>
            </a:pPr>
            <a:r>
              <a:rPr lang="en-US" sz="4000" dirty="0">
                <a:latin typeface="Times New Roman" panose="02020603050405020304" pitchFamily="18" charset="0"/>
                <a:cs typeface="Times New Roman" panose="02020603050405020304" pitchFamily="18" charset="0"/>
              </a:rPr>
              <a:t>Higher Brain </a:t>
            </a:r>
            <a:r>
              <a:rPr lang="en-US" sz="4000" dirty="0" smtClean="0">
                <a:latin typeface="Times New Roman" panose="02020603050405020304" pitchFamily="18" charset="0"/>
                <a:cs typeface="Times New Roman" panose="02020603050405020304" pitchFamily="18" charset="0"/>
              </a:rPr>
              <a:t>Anger</a:t>
            </a:r>
          </a:p>
          <a:p>
            <a:pPr marL="0" indent="0">
              <a:buNone/>
            </a:pP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Turn to Higher Brain Anger When We </a:t>
            </a:r>
          </a:p>
          <a:p>
            <a:pPr marL="0" indent="0">
              <a:buNone/>
            </a:pP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Do Not Want to Deal With Our Primary</a:t>
            </a:r>
          </a:p>
          <a:p>
            <a:pPr marL="0" indent="0">
              <a:buNone/>
            </a:pP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Feeling</a:t>
            </a:r>
            <a:endParaRPr lang="en-US" sz="4000" dirty="0"/>
          </a:p>
        </p:txBody>
      </p:sp>
    </p:spTree>
    <p:extLst>
      <p:ext uri="{BB962C8B-B14F-4D97-AF65-F5344CB8AC3E}">
        <p14:creationId xmlns:p14="http://schemas.microsoft.com/office/powerpoint/2010/main" val="135162819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874220" y="633022"/>
            <a:ext cx="9404723" cy="899564"/>
          </a:xfrm>
        </p:spPr>
        <p:txBody>
          <a:bodyPr/>
          <a:lstStyle/>
          <a:p>
            <a:pPr lvl="0" algn="ctr">
              <a:spcBef>
                <a:spcPts val="1000"/>
              </a:spcBef>
              <a:buClr>
                <a:srgbClr val="1E5155">
                  <a:lumMod val="40000"/>
                  <a:lumOff val="60000"/>
                </a:srgbClr>
              </a:buClr>
              <a:buSzPct val="80000"/>
            </a:pPr>
            <a:r>
              <a:rPr lang="en-US" sz="3600" cap="all" dirty="0">
                <a:solidFill>
                  <a:srgbClr val="1E5155">
                    <a:lumMod val="40000"/>
                    <a:lumOff val="60000"/>
                  </a:srgbClr>
                </a:solidFill>
                <a:latin typeface="Times New Roman" panose="02020603050405020304" pitchFamily="18" charset="0"/>
                <a:cs typeface="Times New Roman" panose="02020603050405020304" pitchFamily="18" charset="0"/>
              </a:rPr>
              <a:t>Working with Foster Children</a:t>
            </a:r>
            <a:br>
              <a:rPr lang="en-US" sz="3600" cap="all" dirty="0">
                <a:solidFill>
                  <a:srgbClr val="1E5155">
                    <a:lumMod val="40000"/>
                    <a:lumOff val="60000"/>
                  </a:srgbClr>
                </a:solidFill>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a:r>
            <a:br>
              <a:rPr lang="en-US" sz="4000" dirty="0">
                <a:latin typeface="Times New Roman" panose="02020603050405020304" pitchFamily="18" charset="0"/>
                <a:cs typeface="Times New Roman" panose="02020603050405020304" pitchFamily="18" charset="0"/>
              </a:rPr>
            </a:br>
            <a:endParaRPr lang="en-US" dirty="0"/>
          </a:p>
        </p:txBody>
      </p:sp>
      <p:sp>
        <p:nvSpPr>
          <p:cNvPr id="3" name="Content Placeholder 2"/>
          <p:cNvSpPr>
            <a:spLocks noGrp="1"/>
          </p:cNvSpPr>
          <p:nvPr>
            <p:ph idx="1"/>
          </p:nvPr>
        </p:nvSpPr>
        <p:spPr>
          <a:xfrm>
            <a:off x="1103312" y="1532586"/>
            <a:ext cx="8946541" cy="4715813"/>
          </a:xfrm>
        </p:spPr>
        <p:txBody>
          <a:bodyPr/>
          <a:lstStyle/>
          <a:p>
            <a:pPr marL="0" indent="0">
              <a:buNone/>
            </a:pPr>
            <a:r>
              <a:rPr lang="en-US" sz="4000" dirty="0" smtClean="0">
                <a:latin typeface="Times New Roman" panose="02020603050405020304" pitchFamily="18" charset="0"/>
                <a:cs typeface="Times New Roman" panose="02020603050405020304" pitchFamily="18" charset="0"/>
              </a:rPr>
              <a:t>Primary Feelings such as:</a:t>
            </a:r>
            <a:endParaRPr lang="en-US" sz="4000" dirty="0">
              <a:latin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132242121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874220" y="684537"/>
            <a:ext cx="9404723" cy="1118505"/>
          </a:xfrm>
        </p:spPr>
        <p:txBody>
          <a:bodyPr/>
          <a:lstStyle/>
          <a:p>
            <a:pPr lvl="0" algn="ctr">
              <a:spcBef>
                <a:spcPts val="1000"/>
              </a:spcBef>
              <a:buClr>
                <a:srgbClr val="1E5155">
                  <a:lumMod val="40000"/>
                  <a:lumOff val="60000"/>
                </a:srgbClr>
              </a:buClr>
              <a:buSzPct val="80000"/>
            </a:pPr>
            <a:r>
              <a:rPr lang="en-US" sz="3600" cap="all" dirty="0" smtClean="0">
                <a:solidFill>
                  <a:srgbClr val="1E5155">
                    <a:lumMod val="40000"/>
                    <a:lumOff val="60000"/>
                  </a:srgbClr>
                </a:solidFill>
                <a:latin typeface="Times New Roman" panose="02020603050405020304" pitchFamily="18" charset="0"/>
                <a:cs typeface="Times New Roman" panose="02020603050405020304" pitchFamily="18" charset="0"/>
              </a:rPr>
              <a:t>Working </a:t>
            </a:r>
            <a:r>
              <a:rPr lang="en-US" sz="3600" cap="all" dirty="0">
                <a:solidFill>
                  <a:srgbClr val="1E5155">
                    <a:lumMod val="40000"/>
                    <a:lumOff val="60000"/>
                  </a:srgbClr>
                </a:solidFill>
                <a:latin typeface="Times New Roman" panose="02020603050405020304" pitchFamily="18" charset="0"/>
                <a:cs typeface="Times New Roman" panose="02020603050405020304" pitchFamily="18" charset="0"/>
              </a:rPr>
              <a:t>with Foster Children</a:t>
            </a:r>
            <a:br>
              <a:rPr lang="en-US" sz="3600" cap="all" dirty="0">
                <a:solidFill>
                  <a:srgbClr val="1E5155">
                    <a:lumMod val="40000"/>
                    <a:lumOff val="60000"/>
                  </a:srgbClr>
                </a:solidFill>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a:r>
            <a:br>
              <a:rPr lang="en-US" sz="4000" dirty="0">
                <a:latin typeface="Times New Roman" panose="02020603050405020304" pitchFamily="18" charset="0"/>
                <a:cs typeface="Times New Roman" panose="02020603050405020304" pitchFamily="18" charset="0"/>
              </a:rPr>
            </a:br>
            <a:endParaRPr lang="en-US" dirty="0"/>
          </a:p>
        </p:txBody>
      </p:sp>
      <p:sp>
        <p:nvSpPr>
          <p:cNvPr id="3" name="Content Placeholder 2"/>
          <p:cNvSpPr>
            <a:spLocks noGrp="1"/>
          </p:cNvSpPr>
          <p:nvPr>
            <p:ph idx="1"/>
          </p:nvPr>
        </p:nvSpPr>
        <p:spPr>
          <a:xfrm>
            <a:off x="1103312" y="1571224"/>
            <a:ext cx="8946541" cy="4677176"/>
          </a:xfrm>
        </p:spPr>
        <p:txBody>
          <a:bodyPr/>
          <a:lstStyle/>
          <a:p>
            <a:pPr marL="0" indent="0">
              <a:buNone/>
            </a:pPr>
            <a:r>
              <a:rPr lang="en-US" sz="4000" dirty="0">
                <a:latin typeface="Times New Roman" panose="02020603050405020304" pitchFamily="18" charset="0"/>
                <a:cs typeface="Times New Roman" panose="02020603050405020304" pitchFamily="18" charset="0"/>
              </a:rPr>
              <a:t>Primary Feelings such as:</a:t>
            </a:r>
          </a:p>
          <a:p>
            <a:pPr marL="0" indent="0">
              <a:buNone/>
            </a:pPr>
            <a:r>
              <a:rPr lang="en-US" sz="4000" dirty="0">
                <a:latin typeface="Times New Roman" panose="02020603050405020304" pitchFamily="18" charset="0"/>
                <a:cs typeface="Times New Roman" panose="02020603050405020304" pitchFamily="18" charset="0"/>
              </a:rPr>
              <a:t>	Hurt</a:t>
            </a:r>
          </a:p>
          <a:p>
            <a:pPr marL="0" indent="0">
              <a:buNone/>
            </a:pPr>
            <a:endParaRPr lang="en-US" dirty="0"/>
          </a:p>
        </p:txBody>
      </p:sp>
    </p:spTree>
    <p:extLst>
      <p:ext uri="{BB962C8B-B14F-4D97-AF65-F5344CB8AC3E}">
        <p14:creationId xmlns:p14="http://schemas.microsoft.com/office/powerpoint/2010/main" val="126560064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6622" y="1609858"/>
            <a:ext cx="8825658" cy="4059421"/>
          </a:xfrm>
        </p:spPr>
        <p:txBody>
          <a:bodyPr wrap="none" anchor="t" anchorCtr="0"/>
          <a:lstStyle/>
          <a:p>
            <a:r>
              <a:rPr lang="en-US" sz="4000" dirty="0" smtClean="0">
                <a:latin typeface="Times New Roman" panose="02020603050405020304" pitchFamily="18" charset="0"/>
                <a:cs typeface="Times New Roman" panose="02020603050405020304" pitchFamily="18" charset="0"/>
              </a:rPr>
              <a:t>Only Two Reasons for Removal</a:t>
            </a:r>
            <a:r>
              <a:rPr lang="en-US" dirty="0"/>
              <a:t/>
            </a:r>
            <a:br>
              <a:rPr lang="en-US" dirty="0"/>
            </a:br>
            <a:r>
              <a:rPr lang="en-US" dirty="0" smtClean="0"/>
              <a:t/>
            </a:r>
            <a:br>
              <a:rPr lang="en-US" dirty="0" smtClean="0"/>
            </a:br>
            <a:endParaRPr lang="en-US" dirty="0"/>
          </a:p>
        </p:txBody>
      </p:sp>
      <p:sp>
        <p:nvSpPr>
          <p:cNvPr id="3" name="Subtitle 2"/>
          <p:cNvSpPr>
            <a:spLocks noGrp="1"/>
          </p:cNvSpPr>
          <p:nvPr>
            <p:ph type="subTitle" idx="1"/>
          </p:nvPr>
        </p:nvSpPr>
        <p:spPr>
          <a:xfrm>
            <a:off x="1154955" y="708338"/>
            <a:ext cx="8825658" cy="901521"/>
          </a:xfrm>
        </p:spPr>
        <p:txBody>
          <a:bodyPr>
            <a:normAutofit/>
          </a:bodyPr>
          <a:lstStyle/>
          <a:p>
            <a:pPr algn="ctr"/>
            <a:r>
              <a:rPr lang="en-US" sz="3600" dirty="0" smtClean="0">
                <a:latin typeface="Times New Roman" panose="02020603050405020304" pitchFamily="18" charset="0"/>
                <a:cs typeface="Times New Roman" panose="02020603050405020304" pitchFamily="18" charset="0"/>
              </a:rPr>
              <a:t>Working with Foster Children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3414714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874220" y="710296"/>
            <a:ext cx="9404723" cy="1118505"/>
          </a:xfrm>
        </p:spPr>
        <p:txBody>
          <a:bodyPr/>
          <a:lstStyle/>
          <a:p>
            <a:pPr lvl="0" algn="ctr">
              <a:spcBef>
                <a:spcPts val="1000"/>
              </a:spcBef>
              <a:buClr>
                <a:srgbClr val="1E5155">
                  <a:lumMod val="40000"/>
                  <a:lumOff val="60000"/>
                </a:srgbClr>
              </a:buClr>
              <a:buSzPct val="80000"/>
            </a:pPr>
            <a:r>
              <a:rPr lang="en-US" sz="3600" cap="all" dirty="0" smtClean="0">
                <a:solidFill>
                  <a:srgbClr val="1E5155">
                    <a:lumMod val="40000"/>
                    <a:lumOff val="60000"/>
                  </a:srgbClr>
                </a:solidFill>
                <a:latin typeface="Times New Roman" panose="02020603050405020304" pitchFamily="18" charset="0"/>
                <a:cs typeface="Times New Roman" panose="02020603050405020304" pitchFamily="18" charset="0"/>
              </a:rPr>
              <a:t>Working </a:t>
            </a:r>
            <a:r>
              <a:rPr lang="en-US" sz="3600" cap="all" dirty="0">
                <a:solidFill>
                  <a:srgbClr val="1E5155">
                    <a:lumMod val="40000"/>
                    <a:lumOff val="60000"/>
                  </a:srgbClr>
                </a:solidFill>
                <a:latin typeface="Times New Roman" panose="02020603050405020304" pitchFamily="18" charset="0"/>
                <a:cs typeface="Times New Roman" panose="02020603050405020304" pitchFamily="18" charset="0"/>
              </a:rPr>
              <a:t>with Foster Children</a:t>
            </a:r>
            <a:br>
              <a:rPr lang="en-US" sz="3600" cap="all" dirty="0">
                <a:solidFill>
                  <a:srgbClr val="1E5155">
                    <a:lumMod val="40000"/>
                    <a:lumOff val="60000"/>
                  </a:srgbClr>
                </a:solidFill>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a:r>
            <a:br>
              <a:rPr lang="en-US" sz="4000" dirty="0">
                <a:latin typeface="Times New Roman" panose="02020603050405020304" pitchFamily="18" charset="0"/>
                <a:cs typeface="Times New Roman" panose="02020603050405020304" pitchFamily="18" charset="0"/>
              </a:rPr>
            </a:br>
            <a:endParaRPr lang="en-US" dirty="0"/>
          </a:p>
        </p:txBody>
      </p:sp>
      <p:sp>
        <p:nvSpPr>
          <p:cNvPr id="3" name="Content Placeholder 2"/>
          <p:cNvSpPr>
            <a:spLocks noGrp="1"/>
          </p:cNvSpPr>
          <p:nvPr>
            <p:ph idx="1"/>
          </p:nvPr>
        </p:nvSpPr>
        <p:spPr>
          <a:xfrm>
            <a:off x="1103312" y="1571224"/>
            <a:ext cx="8946541" cy="4677176"/>
          </a:xfrm>
        </p:spPr>
        <p:txBody>
          <a:bodyPr>
            <a:normAutofit/>
          </a:bodyPr>
          <a:lstStyle/>
          <a:p>
            <a:pPr marL="0" indent="0">
              <a:buNone/>
            </a:pPr>
            <a:r>
              <a:rPr lang="en-US" sz="4000" dirty="0">
                <a:latin typeface="Times New Roman" panose="02020603050405020304" pitchFamily="18" charset="0"/>
                <a:cs typeface="Times New Roman" panose="02020603050405020304" pitchFamily="18" charset="0"/>
              </a:rPr>
              <a:t>Primary Feelings such as:</a:t>
            </a:r>
          </a:p>
          <a:p>
            <a:pPr marL="0" indent="0">
              <a:buNone/>
            </a:pPr>
            <a:r>
              <a:rPr lang="en-US" sz="4000" dirty="0">
                <a:latin typeface="Times New Roman" panose="02020603050405020304" pitchFamily="18" charset="0"/>
                <a:cs typeface="Times New Roman" panose="02020603050405020304" pitchFamily="18" charset="0"/>
              </a:rPr>
              <a:t>	Hurt</a:t>
            </a:r>
          </a:p>
          <a:p>
            <a:pPr marL="0" indent="0">
              <a:buNone/>
            </a:pPr>
            <a:r>
              <a:rPr lang="en-US" sz="4000" dirty="0" smtClean="0"/>
              <a:t>	</a:t>
            </a:r>
            <a:r>
              <a:rPr lang="en-US" sz="4000" dirty="0" smtClean="0">
                <a:latin typeface="Times New Roman" panose="02020603050405020304" pitchFamily="18" charset="0"/>
                <a:cs typeface="Times New Roman" panose="02020603050405020304" pitchFamily="18" charset="0"/>
              </a:rPr>
              <a:t>Lonely</a:t>
            </a:r>
            <a:endParaRPr lang="en-US" sz="4000" dirty="0"/>
          </a:p>
        </p:txBody>
      </p:sp>
    </p:spTree>
    <p:extLst>
      <p:ext uri="{BB962C8B-B14F-4D97-AF65-F5344CB8AC3E}">
        <p14:creationId xmlns:p14="http://schemas.microsoft.com/office/powerpoint/2010/main" val="59904713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875201" y="723175"/>
            <a:ext cx="9404723" cy="1131383"/>
          </a:xfrm>
        </p:spPr>
        <p:txBody>
          <a:bodyPr/>
          <a:lstStyle/>
          <a:p>
            <a:pPr lvl="0" algn="ctr">
              <a:spcBef>
                <a:spcPts val="1000"/>
              </a:spcBef>
              <a:buClr>
                <a:srgbClr val="1E5155">
                  <a:lumMod val="40000"/>
                  <a:lumOff val="60000"/>
                </a:srgbClr>
              </a:buClr>
              <a:buSzPct val="80000"/>
            </a:pPr>
            <a:r>
              <a:rPr lang="en-US" sz="3600" cap="all" dirty="0">
                <a:solidFill>
                  <a:srgbClr val="1E5155">
                    <a:lumMod val="40000"/>
                    <a:lumOff val="60000"/>
                  </a:srgbClr>
                </a:solidFill>
                <a:latin typeface="Times New Roman" panose="02020603050405020304" pitchFamily="18" charset="0"/>
                <a:cs typeface="Times New Roman" panose="02020603050405020304" pitchFamily="18" charset="0"/>
              </a:rPr>
              <a:t>Working with Foster Children</a:t>
            </a:r>
            <a:br>
              <a:rPr lang="en-US" sz="3600" cap="all" dirty="0">
                <a:solidFill>
                  <a:srgbClr val="1E5155">
                    <a:lumMod val="40000"/>
                    <a:lumOff val="60000"/>
                  </a:srgbClr>
                </a:solidFill>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a:r>
            <a:br>
              <a:rPr lang="en-US" sz="4000" dirty="0">
                <a:latin typeface="Times New Roman" panose="02020603050405020304" pitchFamily="18" charset="0"/>
                <a:cs typeface="Times New Roman" panose="02020603050405020304" pitchFamily="18" charset="0"/>
              </a:rPr>
            </a:br>
            <a:endParaRPr lang="en-US" dirty="0"/>
          </a:p>
        </p:txBody>
      </p:sp>
      <p:sp>
        <p:nvSpPr>
          <p:cNvPr id="3" name="Content Placeholder 2"/>
          <p:cNvSpPr>
            <a:spLocks noGrp="1"/>
          </p:cNvSpPr>
          <p:nvPr>
            <p:ph idx="1"/>
          </p:nvPr>
        </p:nvSpPr>
        <p:spPr>
          <a:xfrm>
            <a:off x="1104293" y="1584102"/>
            <a:ext cx="8946541" cy="4612782"/>
          </a:xfrm>
        </p:spPr>
        <p:txBody>
          <a:bodyPr>
            <a:normAutofit/>
          </a:bodyPr>
          <a:lstStyle/>
          <a:p>
            <a:pPr marL="0" indent="0">
              <a:buNone/>
            </a:pPr>
            <a:r>
              <a:rPr lang="en-US" sz="4000" dirty="0">
                <a:latin typeface="Times New Roman" panose="02020603050405020304" pitchFamily="18" charset="0"/>
                <a:cs typeface="Times New Roman" panose="02020603050405020304" pitchFamily="18" charset="0"/>
              </a:rPr>
              <a:t>Primary Feelings such as:</a:t>
            </a:r>
          </a:p>
          <a:p>
            <a:pPr marL="0" indent="0">
              <a:buNone/>
            </a:pPr>
            <a:r>
              <a:rPr lang="en-US" sz="4000" dirty="0">
                <a:latin typeface="Times New Roman" panose="02020603050405020304" pitchFamily="18" charset="0"/>
                <a:cs typeface="Times New Roman" panose="02020603050405020304" pitchFamily="18" charset="0"/>
              </a:rPr>
              <a:t>	Hurt</a:t>
            </a:r>
          </a:p>
          <a:p>
            <a:pPr marL="0" indent="0">
              <a:buNone/>
            </a:pPr>
            <a:r>
              <a:rPr lang="en-US" sz="4000" dirty="0"/>
              <a:t>	</a:t>
            </a:r>
            <a:r>
              <a:rPr lang="en-US" sz="4000" dirty="0">
                <a:latin typeface="Times New Roman" panose="02020603050405020304" pitchFamily="18" charset="0"/>
                <a:cs typeface="Times New Roman" panose="02020603050405020304" pitchFamily="18" charset="0"/>
              </a:rPr>
              <a:t>Lonely</a:t>
            </a:r>
            <a:endParaRPr lang="en-US" sz="4000" dirty="0"/>
          </a:p>
          <a:p>
            <a:pPr marL="0" indent="0">
              <a:buNone/>
            </a:pPr>
            <a:r>
              <a:rPr lang="en-US" sz="4000" dirty="0" smtClean="0">
                <a:latin typeface="Times New Roman" panose="02020603050405020304" pitchFamily="18" charset="0"/>
                <a:cs typeface="Times New Roman" panose="02020603050405020304" pitchFamily="18" charset="0"/>
              </a:rPr>
              <a:t>	Scared</a:t>
            </a: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6239283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874220" y="671659"/>
            <a:ext cx="9404723" cy="1400530"/>
          </a:xfrm>
        </p:spPr>
        <p:txBody>
          <a:bodyPr/>
          <a:lstStyle/>
          <a:p>
            <a:pPr lvl="0" algn="ctr">
              <a:spcBef>
                <a:spcPts val="1000"/>
              </a:spcBef>
              <a:buClr>
                <a:srgbClr val="1E5155">
                  <a:lumMod val="40000"/>
                  <a:lumOff val="60000"/>
                </a:srgbClr>
              </a:buClr>
              <a:buSzPct val="80000"/>
            </a:pPr>
            <a:r>
              <a:rPr lang="en-US" sz="3600" cap="all" dirty="0">
                <a:solidFill>
                  <a:srgbClr val="1E5155">
                    <a:lumMod val="40000"/>
                    <a:lumOff val="60000"/>
                  </a:srgbClr>
                </a:solidFill>
                <a:latin typeface="Times New Roman" panose="02020603050405020304" pitchFamily="18" charset="0"/>
                <a:cs typeface="Times New Roman" panose="02020603050405020304" pitchFamily="18" charset="0"/>
              </a:rPr>
              <a:t>Working with Foster Children</a:t>
            </a:r>
            <a:br>
              <a:rPr lang="en-US" sz="3600" cap="all" dirty="0">
                <a:solidFill>
                  <a:srgbClr val="1E5155">
                    <a:lumMod val="40000"/>
                    <a:lumOff val="60000"/>
                  </a:srgbClr>
                </a:solidFill>
                <a:latin typeface="Times New Roman" panose="02020603050405020304" pitchFamily="18" charset="0"/>
                <a:cs typeface="Times New Roman" panose="02020603050405020304" pitchFamily="18" charset="0"/>
              </a:rPr>
            </a:br>
            <a:endParaRPr lang="en-US" dirty="0"/>
          </a:p>
        </p:txBody>
      </p:sp>
      <p:sp>
        <p:nvSpPr>
          <p:cNvPr id="3" name="Content Placeholder 2"/>
          <p:cNvSpPr>
            <a:spLocks noGrp="1"/>
          </p:cNvSpPr>
          <p:nvPr>
            <p:ph idx="1"/>
          </p:nvPr>
        </p:nvSpPr>
        <p:spPr>
          <a:xfrm>
            <a:off x="1103312" y="1622738"/>
            <a:ext cx="8946541" cy="4625661"/>
          </a:xfrm>
        </p:spPr>
        <p:txBody>
          <a:bodyPr>
            <a:normAutofit/>
          </a:bodyPr>
          <a:lstStyle/>
          <a:p>
            <a:pPr marL="0" indent="0">
              <a:buNone/>
            </a:pPr>
            <a:r>
              <a:rPr lang="en-US" sz="4000" dirty="0">
                <a:latin typeface="Times New Roman" panose="02020603050405020304" pitchFamily="18" charset="0"/>
                <a:cs typeface="Times New Roman" panose="02020603050405020304" pitchFamily="18" charset="0"/>
              </a:rPr>
              <a:t>Primary Feelings such as:</a:t>
            </a:r>
          </a:p>
          <a:p>
            <a:pPr marL="0" indent="0">
              <a:buNone/>
            </a:pPr>
            <a:r>
              <a:rPr lang="en-US" sz="4000" dirty="0">
                <a:latin typeface="Times New Roman" panose="02020603050405020304" pitchFamily="18" charset="0"/>
                <a:cs typeface="Times New Roman" panose="02020603050405020304" pitchFamily="18" charset="0"/>
              </a:rPr>
              <a:t>	Hurt</a:t>
            </a:r>
          </a:p>
          <a:p>
            <a:pPr marL="0" indent="0">
              <a:buNone/>
            </a:pPr>
            <a:r>
              <a:rPr lang="en-US" sz="4000" dirty="0"/>
              <a:t>	</a:t>
            </a:r>
            <a:r>
              <a:rPr lang="en-US" sz="4000" dirty="0">
                <a:latin typeface="Times New Roman" panose="02020603050405020304" pitchFamily="18" charset="0"/>
                <a:cs typeface="Times New Roman" panose="02020603050405020304" pitchFamily="18" charset="0"/>
              </a:rPr>
              <a:t>Lonely</a:t>
            </a:r>
            <a:endParaRPr lang="en-US" sz="4000" dirty="0"/>
          </a:p>
          <a:p>
            <a:pPr marL="0" indent="0">
              <a:buNone/>
            </a:pP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Scared</a:t>
            </a:r>
          </a:p>
          <a:p>
            <a:pPr marL="0" indent="0">
              <a:buNone/>
            </a:pP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Frustrated</a:t>
            </a:r>
            <a:endParaRPr lang="en-US" sz="4000" dirty="0">
              <a:latin typeface="Times New Roman" panose="02020603050405020304" pitchFamily="18" charset="0"/>
              <a:cs typeface="Times New Roman" panose="02020603050405020304" pitchFamily="18" charset="0"/>
            </a:endParaRPr>
          </a:p>
          <a:p>
            <a:pPr marL="0" indent="0">
              <a:buNone/>
            </a:pP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2167742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874220" y="697416"/>
            <a:ext cx="9404723" cy="1105626"/>
          </a:xfrm>
        </p:spPr>
        <p:txBody>
          <a:bodyPr/>
          <a:lstStyle/>
          <a:p>
            <a:pPr lvl="0" algn="ctr">
              <a:spcBef>
                <a:spcPts val="1000"/>
              </a:spcBef>
              <a:buClr>
                <a:srgbClr val="1E5155">
                  <a:lumMod val="40000"/>
                  <a:lumOff val="60000"/>
                </a:srgbClr>
              </a:buClr>
              <a:buSzPct val="80000"/>
            </a:pPr>
            <a:r>
              <a:rPr lang="en-US" sz="3600" cap="all" dirty="0">
                <a:solidFill>
                  <a:srgbClr val="1E5155">
                    <a:lumMod val="40000"/>
                    <a:lumOff val="60000"/>
                  </a:srgbClr>
                </a:solidFill>
                <a:latin typeface="Times New Roman" panose="02020603050405020304" pitchFamily="18" charset="0"/>
                <a:cs typeface="Times New Roman" panose="02020603050405020304" pitchFamily="18" charset="0"/>
              </a:rPr>
              <a:t>Working with Foster Children</a:t>
            </a:r>
            <a:br>
              <a:rPr lang="en-US" sz="3600" cap="all" dirty="0">
                <a:solidFill>
                  <a:srgbClr val="1E5155">
                    <a:lumMod val="40000"/>
                    <a:lumOff val="60000"/>
                  </a:srgbClr>
                </a:solidFill>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a:r>
            <a:br>
              <a:rPr lang="en-US" sz="4000" dirty="0">
                <a:latin typeface="Times New Roman" panose="02020603050405020304" pitchFamily="18" charset="0"/>
                <a:cs typeface="Times New Roman" panose="02020603050405020304" pitchFamily="18" charset="0"/>
              </a:rPr>
            </a:br>
            <a:endParaRPr lang="en-US" dirty="0"/>
          </a:p>
        </p:txBody>
      </p:sp>
      <p:sp>
        <p:nvSpPr>
          <p:cNvPr id="3" name="Content Placeholder 2"/>
          <p:cNvSpPr>
            <a:spLocks noGrp="1"/>
          </p:cNvSpPr>
          <p:nvPr>
            <p:ph idx="1"/>
          </p:nvPr>
        </p:nvSpPr>
        <p:spPr>
          <a:xfrm>
            <a:off x="1103312" y="1558344"/>
            <a:ext cx="8946541" cy="4690055"/>
          </a:xfrm>
        </p:spPr>
        <p:txBody>
          <a:bodyPr>
            <a:normAutofit/>
          </a:bodyPr>
          <a:lstStyle/>
          <a:p>
            <a:pPr marL="0" indent="0">
              <a:buNone/>
            </a:pPr>
            <a:r>
              <a:rPr lang="en-US" sz="4000" dirty="0">
                <a:latin typeface="Times New Roman" panose="02020603050405020304" pitchFamily="18" charset="0"/>
                <a:cs typeface="Times New Roman" panose="02020603050405020304" pitchFamily="18" charset="0"/>
              </a:rPr>
              <a:t>Primary Feelings such as:</a:t>
            </a:r>
          </a:p>
          <a:p>
            <a:pPr marL="0" indent="0">
              <a:buNone/>
            </a:pPr>
            <a:r>
              <a:rPr lang="en-US" sz="4000" dirty="0">
                <a:latin typeface="Times New Roman" panose="02020603050405020304" pitchFamily="18" charset="0"/>
                <a:cs typeface="Times New Roman" panose="02020603050405020304" pitchFamily="18" charset="0"/>
              </a:rPr>
              <a:t>	Hurt</a:t>
            </a:r>
          </a:p>
          <a:p>
            <a:pPr marL="0" indent="0">
              <a:buNone/>
            </a:pPr>
            <a:r>
              <a:rPr lang="en-US" sz="4000" dirty="0"/>
              <a:t>	</a:t>
            </a:r>
            <a:r>
              <a:rPr lang="en-US" sz="4000" dirty="0">
                <a:latin typeface="Times New Roman" panose="02020603050405020304" pitchFamily="18" charset="0"/>
                <a:cs typeface="Times New Roman" panose="02020603050405020304" pitchFamily="18" charset="0"/>
              </a:rPr>
              <a:t>Lonely</a:t>
            </a:r>
            <a:endParaRPr lang="en-US" sz="4000" dirty="0"/>
          </a:p>
          <a:p>
            <a:pPr marL="0" indent="0">
              <a:buNone/>
            </a:pPr>
            <a:r>
              <a:rPr lang="en-US" sz="4000" dirty="0">
                <a:latin typeface="Times New Roman" panose="02020603050405020304" pitchFamily="18" charset="0"/>
                <a:cs typeface="Times New Roman" panose="02020603050405020304" pitchFamily="18" charset="0"/>
              </a:rPr>
              <a:t>	Scared</a:t>
            </a:r>
          </a:p>
          <a:p>
            <a:pPr marL="0" indent="0">
              <a:buNone/>
            </a:pP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Frustrated</a:t>
            </a:r>
          </a:p>
          <a:p>
            <a:pPr marL="0" indent="0">
              <a:buNone/>
            </a:pP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Confused</a:t>
            </a:r>
            <a:endParaRPr lang="en-US" sz="4000" dirty="0">
              <a:latin typeface="Times New Roman" panose="02020603050405020304" pitchFamily="18" charset="0"/>
              <a:cs typeface="Times New Roman" panose="02020603050405020304" pitchFamily="18" charset="0"/>
            </a:endParaRPr>
          </a:p>
          <a:p>
            <a:pPr marL="0" indent="0">
              <a:buNone/>
            </a:pP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3027012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1041052" y="710296"/>
            <a:ext cx="9071059" cy="809412"/>
          </a:xfrm>
        </p:spPr>
        <p:txBody>
          <a:bodyPr/>
          <a:lstStyle/>
          <a:p>
            <a:pPr lvl="0" algn="ctr">
              <a:spcBef>
                <a:spcPts val="1000"/>
              </a:spcBef>
              <a:buClr>
                <a:srgbClr val="1E5155">
                  <a:lumMod val="40000"/>
                  <a:lumOff val="60000"/>
                </a:srgbClr>
              </a:buClr>
              <a:buSzPct val="80000"/>
            </a:pPr>
            <a:r>
              <a:rPr lang="en-US" sz="3600" cap="all" dirty="0">
                <a:solidFill>
                  <a:srgbClr val="1E5155">
                    <a:lumMod val="40000"/>
                    <a:lumOff val="60000"/>
                  </a:srgbClr>
                </a:solidFill>
                <a:latin typeface="Times New Roman" panose="02020603050405020304" pitchFamily="18" charset="0"/>
                <a:cs typeface="Times New Roman" panose="02020603050405020304" pitchFamily="18" charset="0"/>
              </a:rPr>
              <a:t>Working with Foster Children</a:t>
            </a:r>
            <a:br>
              <a:rPr lang="en-US" sz="3600" cap="all" dirty="0">
                <a:solidFill>
                  <a:srgbClr val="1E5155">
                    <a:lumMod val="40000"/>
                    <a:lumOff val="60000"/>
                  </a:srgbClr>
                </a:solidFill>
                <a:latin typeface="Times New Roman" panose="02020603050405020304" pitchFamily="18" charset="0"/>
                <a:cs typeface="Times New Roman" panose="02020603050405020304" pitchFamily="18" charset="0"/>
              </a:rPr>
            </a:b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03312" y="1429555"/>
            <a:ext cx="8946541" cy="5331853"/>
          </a:xfrm>
        </p:spPr>
        <p:txBody>
          <a:bodyPr>
            <a:normAutofit/>
          </a:bodyPr>
          <a:lstStyle/>
          <a:p>
            <a:pPr marL="0" indent="0">
              <a:buNone/>
            </a:pPr>
            <a:r>
              <a:rPr lang="en-US" sz="4000" dirty="0">
                <a:latin typeface="Times New Roman" panose="02020603050405020304" pitchFamily="18" charset="0"/>
                <a:cs typeface="Times New Roman" panose="02020603050405020304" pitchFamily="18" charset="0"/>
              </a:rPr>
              <a:t>Primary Feelings such as:</a:t>
            </a:r>
          </a:p>
          <a:p>
            <a:pPr marL="0" indent="0">
              <a:buNone/>
            </a:pPr>
            <a:r>
              <a:rPr lang="en-US" sz="4000" dirty="0">
                <a:latin typeface="Times New Roman" panose="02020603050405020304" pitchFamily="18" charset="0"/>
                <a:cs typeface="Times New Roman" panose="02020603050405020304" pitchFamily="18" charset="0"/>
              </a:rPr>
              <a:t>	Hurt</a:t>
            </a:r>
          </a:p>
          <a:p>
            <a:pPr marL="0" indent="0">
              <a:buNone/>
            </a:pPr>
            <a:r>
              <a:rPr lang="en-US" sz="4000" dirty="0"/>
              <a:t>	</a:t>
            </a:r>
            <a:r>
              <a:rPr lang="en-US" sz="4000" dirty="0">
                <a:latin typeface="Times New Roman" panose="02020603050405020304" pitchFamily="18" charset="0"/>
                <a:cs typeface="Times New Roman" panose="02020603050405020304" pitchFamily="18" charset="0"/>
              </a:rPr>
              <a:t>Lonely</a:t>
            </a:r>
            <a:endParaRPr lang="en-US" sz="4000" dirty="0"/>
          </a:p>
          <a:p>
            <a:pPr marL="0" indent="0">
              <a:buNone/>
            </a:pPr>
            <a:r>
              <a:rPr lang="en-US" sz="4000" dirty="0">
                <a:latin typeface="Times New Roman" panose="02020603050405020304" pitchFamily="18" charset="0"/>
                <a:cs typeface="Times New Roman" panose="02020603050405020304" pitchFamily="18" charset="0"/>
              </a:rPr>
              <a:t>	Scared</a:t>
            </a:r>
          </a:p>
          <a:p>
            <a:pPr marL="0" indent="0">
              <a:buNone/>
            </a:pPr>
            <a:r>
              <a:rPr lang="en-US" sz="4000" dirty="0">
                <a:latin typeface="Times New Roman" panose="02020603050405020304" pitchFamily="18" charset="0"/>
                <a:cs typeface="Times New Roman" panose="02020603050405020304" pitchFamily="18" charset="0"/>
              </a:rPr>
              <a:t>	Frustrated</a:t>
            </a:r>
          </a:p>
          <a:p>
            <a:pPr marL="0" indent="0">
              <a:buNone/>
            </a:pP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Confused</a:t>
            </a:r>
          </a:p>
          <a:p>
            <a:pPr marL="0" indent="0">
              <a:buNone/>
            </a:pP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Ashamed</a:t>
            </a:r>
            <a:endParaRPr lang="en-US" sz="4000" dirty="0">
              <a:latin typeface="Times New Roman" panose="02020603050405020304" pitchFamily="18" charset="0"/>
              <a:cs typeface="Times New Roman" panose="02020603050405020304" pitchFamily="18" charset="0"/>
            </a:endParaRPr>
          </a:p>
          <a:p>
            <a:pPr marL="0" indent="0">
              <a:buNone/>
            </a:pP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9319143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6622" y="1609858"/>
            <a:ext cx="8825658" cy="4059421"/>
          </a:xfrm>
        </p:spPr>
        <p:txBody>
          <a:bodyPr wrap="none" anchor="t" anchorCtr="0"/>
          <a:lstStyle/>
          <a:p>
            <a:r>
              <a:rPr lang="en-US" sz="4000" dirty="0">
                <a:latin typeface="Times New Roman" panose="02020603050405020304" pitchFamily="18" charset="0"/>
                <a:cs typeface="Times New Roman" panose="02020603050405020304" pitchFamily="18" charset="0"/>
              </a:rPr>
              <a:t>Higher Brain </a:t>
            </a:r>
            <a:r>
              <a:rPr lang="en-US" sz="4000" dirty="0" smtClean="0">
                <a:latin typeface="Times New Roman" panose="02020603050405020304" pitchFamily="18" charset="0"/>
                <a:cs typeface="Times New Roman" panose="02020603050405020304" pitchFamily="18" charset="0"/>
              </a:rPr>
              <a:t>Anger</a:t>
            </a:r>
            <a:br>
              <a:rPr lang="en-US" sz="4000" dirty="0" smtClean="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Intimidation</a:t>
            </a:r>
            <a:endParaRPr lang="en-US" sz="40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154955" y="708338"/>
            <a:ext cx="8825658" cy="901521"/>
          </a:xfrm>
        </p:spPr>
        <p:txBody>
          <a:bodyPr>
            <a:normAutofit/>
          </a:bodyPr>
          <a:lstStyle/>
          <a:p>
            <a:pPr algn="ctr"/>
            <a:r>
              <a:rPr lang="en-US" sz="3600" dirty="0" smtClean="0">
                <a:latin typeface="Times New Roman" panose="02020603050405020304" pitchFamily="18" charset="0"/>
                <a:cs typeface="Times New Roman" panose="02020603050405020304" pitchFamily="18" charset="0"/>
              </a:rPr>
              <a:t>Working with Foster Children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4859201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6622" y="1609858"/>
            <a:ext cx="8825658" cy="4059421"/>
          </a:xfrm>
        </p:spPr>
        <p:txBody>
          <a:bodyPr wrap="none" anchor="t" anchorCtr="0"/>
          <a:lstStyle/>
          <a:p>
            <a:r>
              <a:rPr lang="en-US" sz="4000" dirty="0">
                <a:latin typeface="Times New Roman" panose="02020603050405020304" pitchFamily="18" charset="0"/>
                <a:cs typeface="Times New Roman" panose="02020603050405020304" pitchFamily="18" charset="0"/>
              </a:rPr>
              <a:t>Higher Brain Anger</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Intimidation</a:t>
            </a:r>
            <a:br>
              <a:rPr lang="en-US" sz="4000" dirty="0" smtClean="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	Incredible Hulk Syndrome</a:t>
            </a:r>
            <a:endParaRPr lang="en-US" sz="40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154955" y="708338"/>
            <a:ext cx="8825658" cy="901521"/>
          </a:xfrm>
        </p:spPr>
        <p:txBody>
          <a:bodyPr>
            <a:normAutofit/>
          </a:bodyPr>
          <a:lstStyle/>
          <a:p>
            <a:pPr algn="ctr"/>
            <a:r>
              <a:rPr lang="en-US" sz="3600" dirty="0" smtClean="0">
                <a:latin typeface="Times New Roman" panose="02020603050405020304" pitchFamily="18" charset="0"/>
                <a:cs typeface="Times New Roman" panose="02020603050405020304" pitchFamily="18" charset="0"/>
              </a:rPr>
              <a:t>Working with Foster Children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1883419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6622" y="1609858"/>
            <a:ext cx="8825658" cy="4059421"/>
          </a:xfrm>
        </p:spPr>
        <p:txBody>
          <a:bodyPr wrap="none" anchor="t" anchorCtr="0"/>
          <a:lstStyle/>
          <a:p>
            <a:r>
              <a:rPr lang="en-US" sz="4000" dirty="0">
                <a:latin typeface="Times New Roman" panose="02020603050405020304" pitchFamily="18" charset="0"/>
                <a:cs typeface="Times New Roman" panose="02020603050405020304" pitchFamily="18" charset="0"/>
              </a:rPr>
              <a:t>Higher Brain Anger</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Intimidation</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Incredible Hulk </a:t>
            </a:r>
            <a:r>
              <a:rPr lang="en-US" sz="4000" dirty="0" smtClean="0">
                <a:latin typeface="Times New Roman" panose="02020603050405020304" pitchFamily="18" charset="0"/>
                <a:cs typeface="Times New Roman" panose="02020603050405020304" pitchFamily="18" charset="0"/>
              </a:rPr>
              <a:t>Syndrome</a:t>
            </a:r>
            <a:br>
              <a:rPr lang="en-US" sz="4000" dirty="0" smtClean="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		Give Me What I Want or You Will	</a:t>
            </a:r>
            <a:br>
              <a:rPr lang="en-US" sz="4000" dirty="0" smtClean="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		Not Like Want Happens</a:t>
            </a:r>
            <a:endParaRPr lang="en-US" sz="40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154955" y="708338"/>
            <a:ext cx="8825658" cy="901521"/>
          </a:xfrm>
        </p:spPr>
        <p:txBody>
          <a:bodyPr>
            <a:normAutofit/>
          </a:bodyPr>
          <a:lstStyle/>
          <a:p>
            <a:pPr algn="ctr"/>
            <a:r>
              <a:rPr lang="en-US" sz="3600" dirty="0" smtClean="0">
                <a:latin typeface="Times New Roman" panose="02020603050405020304" pitchFamily="18" charset="0"/>
                <a:cs typeface="Times New Roman" panose="02020603050405020304" pitchFamily="18" charset="0"/>
              </a:rPr>
              <a:t>Working with Foster Children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3327771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6622" y="1609858"/>
            <a:ext cx="8825658" cy="4059421"/>
          </a:xfrm>
        </p:spPr>
        <p:txBody>
          <a:bodyPr wrap="none" anchor="t" anchorCtr="0"/>
          <a:lstStyle/>
          <a:p>
            <a:r>
              <a:rPr lang="en-US" sz="4000" dirty="0">
                <a:latin typeface="Times New Roman" panose="02020603050405020304" pitchFamily="18" charset="0"/>
                <a:cs typeface="Times New Roman" panose="02020603050405020304" pitchFamily="18" charset="0"/>
              </a:rPr>
              <a:t>Higher Brain Anger</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Intimidation</a:t>
            </a:r>
            <a:br>
              <a:rPr lang="en-US" sz="4000" dirty="0" smtClean="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	About Power and Control</a:t>
            </a:r>
            <a:endParaRPr lang="en-US" sz="40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154955" y="708338"/>
            <a:ext cx="8825658" cy="901521"/>
          </a:xfrm>
        </p:spPr>
        <p:txBody>
          <a:bodyPr>
            <a:normAutofit/>
          </a:bodyPr>
          <a:lstStyle/>
          <a:p>
            <a:pPr algn="ctr"/>
            <a:r>
              <a:rPr lang="en-US" sz="3600" dirty="0" smtClean="0">
                <a:latin typeface="Times New Roman" panose="02020603050405020304" pitchFamily="18" charset="0"/>
                <a:cs typeface="Times New Roman" panose="02020603050405020304" pitchFamily="18" charset="0"/>
              </a:rPr>
              <a:t>Working with Foster Children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5322197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6622" y="1609858"/>
            <a:ext cx="8825658" cy="4059421"/>
          </a:xfrm>
        </p:spPr>
        <p:txBody>
          <a:bodyPr wrap="none" anchor="t" anchorCtr="0"/>
          <a:lstStyle/>
          <a:p>
            <a:r>
              <a:rPr lang="en-US" sz="4000" dirty="0">
                <a:latin typeface="Times New Roman" panose="02020603050405020304" pitchFamily="18" charset="0"/>
                <a:cs typeface="Times New Roman" panose="02020603050405020304" pitchFamily="18" charset="0"/>
              </a:rPr>
              <a:t>Higher Brain Anger</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Intimidation</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About Power and </a:t>
            </a:r>
            <a:r>
              <a:rPr lang="en-US" sz="4000" dirty="0" smtClean="0">
                <a:latin typeface="Times New Roman" panose="02020603050405020304" pitchFamily="18" charset="0"/>
                <a:cs typeface="Times New Roman" panose="02020603050405020304" pitchFamily="18" charset="0"/>
              </a:rPr>
              <a:t>Control</a:t>
            </a:r>
            <a:br>
              <a:rPr lang="en-US" sz="4000" dirty="0" smtClean="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	Helpless and Hopelessness</a:t>
            </a:r>
            <a:endParaRPr lang="en-US" sz="40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154955" y="708338"/>
            <a:ext cx="8825658" cy="901521"/>
          </a:xfrm>
        </p:spPr>
        <p:txBody>
          <a:bodyPr>
            <a:normAutofit/>
          </a:bodyPr>
          <a:lstStyle/>
          <a:p>
            <a:pPr algn="ctr"/>
            <a:r>
              <a:rPr lang="en-US" sz="3600" dirty="0" smtClean="0">
                <a:latin typeface="Times New Roman" panose="02020603050405020304" pitchFamily="18" charset="0"/>
                <a:cs typeface="Times New Roman" panose="02020603050405020304" pitchFamily="18" charset="0"/>
              </a:rPr>
              <a:t>Working with Foster Children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6743589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6622" y="1609858"/>
            <a:ext cx="8825658" cy="4059421"/>
          </a:xfrm>
        </p:spPr>
        <p:txBody>
          <a:bodyPr wrap="none" anchor="t" anchorCtr="0"/>
          <a:lstStyle/>
          <a:p>
            <a:r>
              <a:rPr lang="en-US" sz="4000" dirty="0" smtClean="0">
                <a:latin typeface="Times New Roman" panose="02020603050405020304" pitchFamily="18" charset="0"/>
                <a:cs typeface="Times New Roman" panose="02020603050405020304" pitchFamily="18" charset="0"/>
              </a:rPr>
              <a:t>Only Two Reasons </a:t>
            </a:r>
            <a:r>
              <a:rPr lang="en-US" sz="4000" dirty="0">
                <a:latin typeface="Times New Roman" panose="02020603050405020304" pitchFamily="18" charset="0"/>
                <a:cs typeface="Times New Roman" panose="02020603050405020304" pitchFamily="18" charset="0"/>
              </a:rPr>
              <a:t>for </a:t>
            </a:r>
            <a:r>
              <a:rPr lang="en-US" sz="4000" dirty="0" smtClean="0">
                <a:latin typeface="Times New Roman" panose="02020603050405020304" pitchFamily="18" charset="0"/>
                <a:cs typeface="Times New Roman" panose="02020603050405020304" pitchFamily="18" charset="0"/>
              </a:rPr>
              <a:t>Removal</a:t>
            </a:r>
            <a:br>
              <a:rPr lang="en-US" sz="4000" dirty="0" smtClean="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  1) Abuse</a:t>
            </a:r>
            <a:endParaRPr lang="en-US" sz="4000" dirty="0"/>
          </a:p>
        </p:txBody>
      </p:sp>
      <p:sp>
        <p:nvSpPr>
          <p:cNvPr id="3" name="Subtitle 2"/>
          <p:cNvSpPr>
            <a:spLocks noGrp="1"/>
          </p:cNvSpPr>
          <p:nvPr>
            <p:ph type="subTitle" idx="1"/>
          </p:nvPr>
        </p:nvSpPr>
        <p:spPr>
          <a:xfrm>
            <a:off x="1154955" y="708338"/>
            <a:ext cx="8825658" cy="901521"/>
          </a:xfrm>
        </p:spPr>
        <p:txBody>
          <a:bodyPr>
            <a:normAutofit/>
          </a:bodyPr>
          <a:lstStyle/>
          <a:p>
            <a:pPr algn="ctr"/>
            <a:r>
              <a:rPr lang="en-US" sz="3600" dirty="0" smtClean="0">
                <a:latin typeface="Times New Roman" panose="02020603050405020304" pitchFamily="18" charset="0"/>
                <a:cs typeface="Times New Roman" panose="02020603050405020304" pitchFamily="18" charset="0"/>
              </a:rPr>
              <a:t>Working with Foster Children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59483735"/>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6622" y="1609858"/>
            <a:ext cx="8825658" cy="4059421"/>
          </a:xfrm>
        </p:spPr>
        <p:txBody>
          <a:bodyPr wrap="none" anchor="t" anchorCtr="0"/>
          <a:lstStyle/>
          <a:p>
            <a:r>
              <a:rPr lang="en-US" sz="4000" dirty="0">
                <a:latin typeface="Times New Roman" panose="02020603050405020304" pitchFamily="18" charset="0"/>
                <a:cs typeface="Times New Roman" panose="02020603050405020304" pitchFamily="18" charset="0"/>
              </a:rPr>
              <a:t>Higher Brain Anger</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Intimidation</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About Power and Control</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Helpless and </a:t>
            </a:r>
            <a:r>
              <a:rPr lang="en-US" sz="4000" dirty="0" smtClean="0">
                <a:latin typeface="Times New Roman" panose="02020603050405020304" pitchFamily="18" charset="0"/>
                <a:cs typeface="Times New Roman" panose="02020603050405020304" pitchFamily="18" charset="0"/>
              </a:rPr>
              <a:t>Hopelessness</a:t>
            </a:r>
            <a:br>
              <a:rPr lang="en-US" sz="4000" dirty="0" smtClean="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Higher Brain Anger Comes Same </a:t>
            </a:r>
            <a:br>
              <a:rPr lang="en-US" sz="4000" dirty="0" smtClean="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Sources as Depression</a:t>
            </a:r>
            <a:endParaRPr lang="en-US" sz="40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154955" y="708338"/>
            <a:ext cx="8825658" cy="901521"/>
          </a:xfrm>
        </p:spPr>
        <p:txBody>
          <a:bodyPr>
            <a:normAutofit/>
          </a:bodyPr>
          <a:lstStyle/>
          <a:p>
            <a:pPr algn="ctr"/>
            <a:r>
              <a:rPr lang="en-US" sz="3600" dirty="0" smtClean="0">
                <a:latin typeface="Times New Roman" panose="02020603050405020304" pitchFamily="18" charset="0"/>
                <a:cs typeface="Times New Roman" panose="02020603050405020304" pitchFamily="18" charset="0"/>
              </a:rPr>
              <a:t>Working with Foster Children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9473828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6622" y="1609858"/>
            <a:ext cx="8825658" cy="4520486"/>
          </a:xfrm>
        </p:spPr>
        <p:txBody>
          <a:bodyPr wrap="none" anchor="t" anchorCtr="0"/>
          <a:lstStyle/>
          <a:p>
            <a:r>
              <a:rPr lang="en-US" sz="4000" dirty="0">
                <a:latin typeface="Times New Roman" panose="02020603050405020304" pitchFamily="18" charset="0"/>
                <a:cs typeface="Times New Roman" panose="02020603050405020304" pitchFamily="18" charset="0"/>
              </a:rPr>
              <a:t>Higher Brain Anger</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Intimidation</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About Power and Control</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Helpless and Hopelessness</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Higher Brain Anger Comes Same </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Sources as </a:t>
            </a:r>
            <a:r>
              <a:rPr lang="en-US" sz="4000" dirty="0" smtClean="0">
                <a:latin typeface="Times New Roman" panose="02020603050405020304" pitchFamily="18" charset="0"/>
                <a:cs typeface="Times New Roman" panose="02020603050405020304" pitchFamily="18" charset="0"/>
              </a:rPr>
              <a:t>Depression</a:t>
            </a:r>
            <a:br>
              <a:rPr lang="en-US" sz="4000" dirty="0" smtClean="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	Same Coin---Just Heads &amp; Tails</a:t>
            </a:r>
            <a:endParaRPr lang="en-US" sz="40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154955" y="708338"/>
            <a:ext cx="8825658" cy="901521"/>
          </a:xfrm>
        </p:spPr>
        <p:txBody>
          <a:bodyPr>
            <a:normAutofit/>
          </a:bodyPr>
          <a:lstStyle/>
          <a:p>
            <a:pPr algn="ctr"/>
            <a:r>
              <a:rPr lang="en-US" sz="3600" dirty="0" smtClean="0">
                <a:latin typeface="Times New Roman" panose="02020603050405020304" pitchFamily="18" charset="0"/>
                <a:cs typeface="Times New Roman" panose="02020603050405020304" pitchFamily="18" charset="0"/>
              </a:rPr>
              <a:t>Working with Foster Children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2728783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ctrTitle"/>
          </p:nvPr>
        </p:nvSpPr>
        <p:spPr>
          <a:xfrm>
            <a:off x="1335258" y="1609859"/>
            <a:ext cx="8825658" cy="4906851"/>
          </a:xfrm>
        </p:spPr>
        <p:txBody>
          <a:bodyPr wrap="none" anchor="t" anchorCtr="0"/>
          <a:lstStyle/>
          <a:p>
            <a:r>
              <a:rPr lang="en-US" sz="4000" dirty="0">
                <a:latin typeface="Times New Roman" panose="02020603050405020304" pitchFamily="18" charset="0"/>
                <a:cs typeface="Times New Roman" panose="02020603050405020304" pitchFamily="18" charset="0"/>
              </a:rPr>
              <a:t>Higher Brain Anger</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Intimidation</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About Power and Control</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Helpless and Hopelessness</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Higher Brain Anger Comes </a:t>
            </a:r>
            <a:r>
              <a:rPr lang="en-US" sz="4000" dirty="0" smtClean="0">
                <a:latin typeface="Times New Roman" panose="02020603050405020304" pitchFamily="18" charset="0"/>
                <a:cs typeface="Times New Roman" panose="02020603050405020304" pitchFamily="18" charset="0"/>
              </a:rPr>
              <a:t>from the </a:t>
            </a:r>
            <a:br>
              <a:rPr lang="en-US" sz="4000" dirty="0" smtClean="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Same Source </a:t>
            </a:r>
            <a:r>
              <a:rPr lang="en-US" sz="4000" dirty="0">
                <a:latin typeface="Times New Roman" panose="02020603050405020304" pitchFamily="18" charset="0"/>
                <a:cs typeface="Times New Roman" panose="02020603050405020304" pitchFamily="18" charset="0"/>
              </a:rPr>
              <a:t>as </a:t>
            </a:r>
            <a:r>
              <a:rPr lang="en-US" sz="4000" dirty="0" smtClean="0">
                <a:latin typeface="Times New Roman" panose="02020603050405020304" pitchFamily="18" charset="0"/>
                <a:cs typeface="Times New Roman" panose="02020603050405020304" pitchFamily="18" charset="0"/>
              </a:rPr>
              <a:t>Depression</a:t>
            </a: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
            </a:r>
            <a:br>
              <a:rPr lang="en-US" sz="4000" dirty="0" smtClean="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	Same </a:t>
            </a:r>
            <a:r>
              <a:rPr lang="en-US" sz="4000" dirty="0">
                <a:latin typeface="Times New Roman" panose="02020603050405020304" pitchFamily="18" charset="0"/>
                <a:cs typeface="Times New Roman" panose="02020603050405020304" pitchFamily="18" charset="0"/>
              </a:rPr>
              <a:t>Coin---Just Heads &amp; </a:t>
            </a:r>
            <a:r>
              <a:rPr lang="en-US" sz="4000" dirty="0" smtClean="0">
                <a:latin typeface="Times New Roman" panose="02020603050405020304" pitchFamily="18" charset="0"/>
                <a:cs typeface="Times New Roman" panose="02020603050405020304" pitchFamily="18" charset="0"/>
              </a:rPr>
              <a:t>Tails</a:t>
            </a:r>
            <a:br>
              <a:rPr lang="en-US" sz="4000" dirty="0" smtClean="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	</a:t>
            </a:r>
            <a:endParaRPr lang="en-US" sz="40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154955" y="708338"/>
            <a:ext cx="8825658" cy="901521"/>
          </a:xfrm>
        </p:spPr>
        <p:txBody>
          <a:bodyPr>
            <a:normAutofit/>
          </a:bodyPr>
          <a:lstStyle/>
          <a:p>
            <a:pPr algn="ctr"/>
            <a:r>
              <a:rPr lang="en-US" sz="3600" dirty="0" smtClean="0">
                <a:latin typeface="Times New Roman" panose="02020603050405020304" pitchFamily="18" charset="0"/>
                <a:cs typeface="Times New Roman" panose="02020603050405020304" pitchFamily="18" charset="0"/>
              </a:rPr>
              <a:t>Working with Foster Children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1784978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6622" y="1609858"/>
            <a:ext cx="8825658" cy="4059421"/>
          </a:xfrm>
        </p:spPr>
        <p:txBody>
          <a:bodyPr wrap="none" anchor="t" anchorCtr="0"/>
          <a:lstStyle/>
          <a:p>
            <a:r>
              <a:rPr lang="en-US" sz="4000" dirty="0" smtClean="0">
                <a:latin typeface="Times New Roman" panose="02020603050405020304" pitchFamily="18" charset="0"/>
                <a:cs typeface="Times New Roman" panose="02020603050405020304" pitchFamily="18" charset="0"/>
              </a:rPr>
              <a:t>No One Gets into Trouble with</a:t>
            </a:r>
            <a:br>
              <a:rPr lang="en-US" sz="4000" dirty="0" smtClean="0">
                <a:latin typeface="Times New Roman" panose="02020603050405020304" pitchFamily="18" charset="0"/>
                <a:cs typeface="Times New Roman" panose="02020603050405020304" pitchFamily="18" charset="0"/>
              </a:rPr>
            </a:br>
            <a:r>
              <a:rPr lang="en-US" sz="4000" dirty="0" smtClean="0">
                <a:latin typeface="Times New Roman" panose="02020603050405020304" pitchFamily="18" charset="0"/>
                <a:cs typeface="Times New Roman" panose="02020603050405020304" pitchFamily="18" charset="0"/>
              </a:rPr>
              <a:t>Higher </a:t>
            </a:r>
            <a:r>
              <a:rPr lang="en-US" sz="4000" dirty="0">
                <a:latin typeface="Times New Roman" panose="02020603050405020304" pitchFamily="18" charset="0"/>
                <a:cs typeface="Times New Roman" panose="02020603050405020304" pitchFamily="18" charset="0"/>
              </a:rPr>
              <a:t>Brain Anger</a:t>
            </a:r>
          </a:p>
        </p:txBody>
      </p:sp>
      <p:sp>
        <p:nvSpPr>
          <p:cNvPr id="3" name="Subtitle 2"/>
          <p:cNvSpPr>
            <a:spLocks noGrp="1"/>
          </p:cNvSpPr>
          <p:nvPr>
            <p:ph type="subTitle" idx="1"/>
          </p:nvPr>
        </p:nvSpPr>
        <p:spPr>
          <a:xfrm>
            <a:off x="1154955" y="708338"/>
            <a:ext cx="8825658" cy="901521"/>
          </a:xfrm>
        </p:spPr>
        <p:txBody>
          <a:bodyPr>
            <a:normAutofit/>
          </a:bodyPr>
          <a:lstStyle/>
          <a:p>
            <a:pPr algn="ctr"/>
            <a:r>
              <a:rPr lang="en-US" sz="3600" dirty="0" smtClean="0">
                <a:latin typeface="Times New Roman" panose="02020603050405020304" pitchFamily="18" charset="0"/>
                <a:cs typeface="Times New Roman" panose="02020603050405020304" pitchFamily="18" charset="0"/>
              </a:rPr>
              <a:t>Working with Foster Children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134645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6622" y="1609858"/>
            <a:ext cx="8825658" cy="4059421"/>
          </a:xfrm>
        </p:spPr>
        <p:txBody>
          <a:bodyPr wrap="none" anchor="t" anchorCtr="0"/>
          <a:lstStyle/>
          <a:p>
            <a:r>
              <a:rPr lang="en-US" sz="4000" dirty="0" smtClean="0">
                <a:latin typeface="Times New Roman" panose="02020603050405020304" pitchFamily="18" charset="0"/>
                <a:cs typeface="Times New Roman" panose="02020603050405020304" pitchFamily="18" charset="0"/>
              </a:rPr>
              <a:t>No </a:t>
            </a:r>
            <a:r>
              <a:rPr lang="en-US" sz="4000" dirty="0">
                <a:latin typeface="Times New Roman" panose="02020603050405020304" pitchFamily="18" charset="0"/>
                <a:cs typeface="Times New Roman" panose="02020603050405020304" pitchFamily="18" charset="0"/>
              </a:rPr>
              <a:t>One Gets into Trouble with</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Higher Brain </a:t>
            </a:r>
            <a:r>
              <a:rPr lang="en-US" sz="4000" dirty="0" smtClean="0">
                <a:latin typeface="Times New Roman" panose="02020603050405020304" pitchFamily="18" charset="0"/>
                <a:cs typeface="Times New Roman" panose="02020603050405020304" pitchFamily="18" charset="0"/>
              </a:rPr>
              <a:t>Anger</a:t>
            </a:r>
            <a:br>
              <a:rPr lang="en-US" sz="4000" dirty="0" smtClean="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It is What We Do With Our Anger that	</a:t>
            </a:r>
            <a:br>
              <a:rPr lang="en-US" sz="4000" dirty="0" smtClean="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Gets Us Into Trouble</a:t>
            </a:r>
            <a:endParaRPr lang="en-US" sz="40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154955" y="708338"/>
            <a:ext cx="8825658" cy="901521"/>
          </a:xfrm>
        </p:spPr>
        <p:txBody>
          <a:bodyPr>
            <a:normAutofit/>
          </a:bodyPr>
          <a:lstStyle/>
          <a:p>
            <a:pPr algn="ctr"/>
            <a:r>
              <a:rPr lang="en-US" sz="3600" dirty="0" smtClean="0">
                <a:latin typeface="Times New Roman" panose="02020603050405020304" pitchFamily="18" charset="0"/>
                <a:cs typeface="Times New Roman" panose="02020603050405020304" pitchFamily="18" charset="0"/>
              </a:rPr>
              <a:t>Working with Foster Children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1689803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6622" y="1609858"/>
            <a:ext cx="8825658" cy="4059421"/>
          </a:xfrm>
        </p:spPr>
        <p:txBody>
          <a:bodyPr wrap="none" anchor="t" anchorCtr="0"/>
          <a:lstStyle/>
          <a:p>
            <a:r>
              <a:rPr lang="en-US" sz="4000" dirty="0" smtClean="0">
                <a:latin typeface="Times New Roman" panose="02020603050405020304" pitchFamily="18" charset="0"/>
                <a:cs typeface="Times New Roman" panose="02020603050405020304" pitchFamily="18" charset="0"/>
              </a:rPr>
              <a:t>No </a:t>
            </a:r>
            <a:r>
              <a:rPr lang="en-US" sz="4000" dirty="0">
                <a:latin typeface="Times New Roman" panose="02020603050405020304" pitchFamily="18" charset="0"/>
                <a:cs typeface="Times New Roman" panose="02020603050405020304" pitchFamily="18" charset="0"/>
              </a:rPr>
              <a:t>One Gets into Trouble with</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Higher Brain Anger</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It is What We Do With Our Anger that	</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Gets Us Into </a:t>
            </a:r>
            <a:r>
              <a:rPr lang="en-US" sz="4000" dirty="0" smtClean="0">
                <a:latin typeface="Times New Roman" panose="02020603050405020304" pitchFamily="18" charset="0"/>
                <a:cs typeface="Times New Roman" panose="02020603050405020304" pitchFamily="18" charset="0"/>
              </a:rPr>
              <a:t>Trouble</a:t>
            </a:r>
            <a:br>
              <a:rPr lang="en-US" sz="4000" dirty="0" smtClean="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	Aggression</a:t>
            </a:r>
            <a:endParaRPr lang="en-US" sz="40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154955" y="708338"/>
            <a:ext cx="8825658" cy="901521"/>
          </a:xfrm>
        </p:spPr>
        <p:txBody>
          <a:bodyPr>
            <a:normAutofit/>
          </a:bodyPr>
          <a:lstStyle/>
          <a:p>
            <a:pPr algn="ctr"/>
            <a:r>
              <a:rPr lang="en-US" sz="3600" dirty="0" smtClean="0">
                <a:latin typeface="Times New Roman" panose="02020603050405020304" pitchFamily="18" charset="0"/>
                <a:cs typeface="Times New Roman" panose="02020603050405020304" pitchFamily="18" charset="0"/>
              </a:rPr>
              <a:t>Working with Foster Children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5584405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6622" y="1609858"/>
            <a:ext cx="8825658" cy="4610638"/>
          </a:xfrm>
        </p:spPr>
        <p:txBody>
          <a:bodyPr wrap="none" anchor="t" anchorCtr="0"/>
          <a:lstStyle/>
          <a:p>
            <a:r>
              <a:rPr lang="en-US" sz="4000" dirty="0" smtClean="0">
                <a:latin typeface="Times New Roman" panose="02020603050405020304" pitchFamily="18" charset="0"/>
                <a:cs typeface="Times New Roman" panose="02020603050405020304" pitchFamily="18" charset="0"/>
              </a:rPr>
              <a:t>No </a:t>
            </a:r>
            <a:r>
              <a:rPr lang="en-US" sz="4000" dirty="0">
                <a:latin typeface="Times New Roman" panose="02020603050405020304" pitchFamily="18" charset="0"/>
                <a:cs typeface="Times New Roman" panose="02020603050405020304" pitchFamily="18" charset="0"/>
              </a:rPr>
              <a:t>One Gets into Trouble with</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Higher Brain Anger</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It is What We Do With Our Anger that	</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Gets Us Into Trouble</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Aggression is What Gets Us into </a:t>
            </a:r>
            <a:br>
              <a:rPr lang="en-US" sz="4000" dirty="0" smtClean="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	Trouble</a:t>
            </a:r>
            <a:endParaRPr lang="en-US" sz="4000" dirty="0"/>
          </a:p>
        </p:txBody>
      </p:sp>
      <p:sp>
        <p:nvSpPr>
          <p:cNvPr id="3" name="Subtitle 2"/>
          <p:cNvSpPr>
            <a:spLocks noGrp="1"/>
          </p:cNvSpPr>
          <p:nvPr>
            <p:ph type="subTitle" idx="1"/>
          </p:nvPr>
        </p:nvSpPr>
        <p:spPr>
          <a:xfrm>
            <a:off x="1154955" y="708338"/>
            <a:ext cx="8825658" cy="901521"/>
          </a:xfrm>
        </p:spPr>
        <p:txBody>
          <a:bodyPr>
            <a:normAutofit/>
          </a:bodyPr>
          <a:lstStyle/>
          <a:p>
            <a:pPr algn="ctr"/>
            <a:r>
              <a:rPr lang="en-US" sz="3600" dirty="0" smtClean="0">
                <a:latin typeface="Times New Roman" panose="02020603050405020304" pitchFamily="18" charset="0"/>
                <a:cs typeface="Times New Roman" panose="02020603050405020304" pitchFamily="18" charset="0"/>
              </a:rPr>
              <a:t>Working with Foster Children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6595318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6622" y="1609858"/>
            <a:ext cx="8825658" cy="4059421"/>
          </a:xfrm>
        </p:spPr>
        <p:txBody>
          <a:bodyPr wrap="none" anchor="t" anchorCtr="0"/>
          <a:lstStyle/>
          <a:p>
            <a:r>
              <a:rPr lang="en-US" sz="4000" dirty="0" smtClean="0">
                <a:latin typeface="Times New Roman" panose="02020603050405020304" pitchFamily="18" charset="0"/>
                <a:cs typeface="Times New Roman" panose="02020603050405020304" pitchFamily="18" charset="0"/>
              </a:rPr>
              <a:t>Children Don’t Know How to Feel </a:t>
            </a:r>
            <a:br>
              <a:rPr lang="en-US" sz="4000" dirty="0" smtClean="0">
                <a:latin typeface="Times New Roman" panose="02020603050405020304" pitchFamily="18" charset="0"/>
                <a:cs typeface="Times New Roman" panose="02020603050405020304" pitchFamily="18" charset="0"/>
              </a:rPr>
            </a:br>
            <a:r>
              <a:rPr lang="en-US" sz="4000" dirty="0" smtClean="0">
                <a:latin typeface="Times New Roman" panose="02020603050405020304" pitchFamily="18" charset="0"/>
                <a:cs typeface="Times New Roman" panose="02020603050405020304" pitchFamily="18" charset="0"/>
              </a:rPr>
              <a:t>Ashamed </a:t>
            </a:r>
            <a:endParaRPr lang="en-US" sz="40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154955" y="708338"/>
            <a:ext cx="8825658" cy="901521"/>
          </a:xfrm>
        </p:spPr>
        <p:txBody>
          <a:bodyPr>
            <a:normAutofit/>
          </a:bodyPr>
          <a:lstStyle/>
          <a:p>
            <a:pPr algn="ctr"/>
            <a:r>
              <a:rPr lang="en-US" sz="3600" dirty="0" smtClean="0">
                <a:latin typeface="Times New Roman" panose="02020603050405020304" pitchFamily="18" charset="0"/>
                <a:cs typeface="Times New Roman" panose="02020603050405020304" pitchFamily="18" charset="0"/>
              </a:rPr>
              <a:t>Working with Foster Children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9936208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6622" y="1609858"/>
            <a:ext cx="8825658" cy="4059421"/>
          </a:xfrm>
        </p:spPr>
        <p:txBody>
          <a:bodyPr wrap="none" anchor="t" anchorCtr="0"/>
          <a:lstStyle/>
          <a:p>
            <a:r>
              <a:rPr lang="en-US" sz="4000" dirty="0">
                <a:latin typeface="Times New Roman" panose="02020603050405020304" pitchFamily="18" charset="0"/>
                <a:cs typeface="Times New Roman" panose="02020603050405020304" pitchFamily="18" charset="0"/>
              </a:rPr>
              <a:t>Children Don’t Know How to Feel </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Ashamed </a:t>
            </a:r>
            <a:r>
              <a:rPr lang="en-US" sz="4000" dirty="0" smtClean="0">
                <a:latin typeface="Times New Roman" panose="02020603050405020304" pitchFamily="18" charset="0"/>
                <a:cs typeface="Times New Roman" panose="02020603050405020304" pitchFamily="18" charset="0"/>
              </a:rPr>
              <a:t/>
            </a:r>
            <a:br>
              <a:rPr lang="en-US" sz="4000" dirty="0" smtClean="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So They Angry </a:t>
            </a:r>
            <a:endParaRPr lang="en-US" sz="40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154955" y="708338"/>
            <a:ext cx="8825658" cy="901521"/>
          </a:xfrm>
        </p:spPr>
        <p:txBody>
          <a:bodyPr>
            <a:normAutofit/>
          </a:bodyPr>
          <a:lstStyle/>
          <a:p>
            <a:pPr algn="ctr"/>
            <a:r>
              <a:rPr lang="en-US" sz="3600" dirty="0" smtClean="0">
                <a:latin typeface="Times New Roman" panose="02020603050405020304" pitchFamily="18" charset="0"/>
                <a:cs typeface="Times New Roman" panose="02020603050405020304" pitchFamily="18" charset="0"/>
              </a:rPr>
              <a:t>Working with Foster Children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3547080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6622" y="1609858"/>
            <a:ext cx="8825658" cy="4059421"/>
          </a:xfrm>
        </p:spPr>
        <p:txBody>
          <a:bodyPr wrap="none" anchor="t" anchorCtr="0"/>
          <a:lstStyle/>
          <a:p>
            <a:r>
              <a:rPr lang="en-US" sz="4000" dirty="0">
                <a:latin typeface="Times New Roman" panose="02020603050405020304" pitchFamily="18" charset="0"/>
                <a:cs typeface="Times New Roman" panose="02020603050405020304" pitchFamily="18" charset="0"/>
              </a:rPr>
              <a:t>Children Don’t Know How to Feel </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Ashamed </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So They Angry </a:t>
            </a:r>
            <a:r>
              <a:rPr lang="en-US" sz="4000" dirty="0" smtClean="0">
                <a:latin typeface="Times New Roman" panose="02020603050405020304" pitchFamily="18" charset="0"/>
                <a:cs typeface="Times New Roman" panose="02020603050405020304" pitchFamily="18" charset="0"/>
              </a:rPr>
              <a:t/>
            </a:r>
            <a:br>
              <a:rPr lang="en-US" sz="4000" dirty="0" smtClean="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	Act Out </a:t>
            </a:r>
            <a:endParaRPr lang="en-US" sz="40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154955" y="708338"/>
            <a:ext cx="8825658" cy="901521"/>
          </a:xfrm>
        </p:spPr>
        <p:txBody>
          <a:bodyPr>
            <a:normAutofit/>
          </a:bodyPr>
          <a:lstStyle/>
          <a:p>
            <a:pPr algn="ctr"/>
            <a:r>
              <a:rPr lang="en-US" sz="3600" dirty="0" smtClean="0">
                <a:latin typeface="Times New Roman" panose="02020603050405020304" pitchFamily="18" charset="0"/>
                <a:cs typeface="Times New Roman" panose="02020603050405020304" pitchFamily="18" charset="0"/>
              </a:rPr>
              <a:t>Working with Foster Children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6605249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6622" y="1609858"/>
            <a:ext cx="8825658" cy="4059421"/>
          </a:xfrm>
        </p:spPr>
        <p:txBody>
          <a:bodyPr wrap="none" anchor="t" anchorCtr="0"/>
          <a:lstStyle/>
          <a:p>
            <a:r>
              <a:rPr lang="en-US" sz="4000" dirty="0">
                <a:latin typeface="Times New Roman" panose="02020603050405020304" pitchFamily="18" charset="0"/>
                <a:cs typeface="Times New Roman" panose="02020603050405020304" pitchFamily="18" charset="0"/>
              </a:rPr>
              <a:t>Only Two Reasons for Removal</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1) Abuse</a:t>
            </a:r>
            <a:br>
              <a:rPr lang="en-US" sz="4000" dirty="0" smtClean="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  2) Neglect</a:t>
            </a:r>
            <a:endParaRPr lang="en-US" sz="4000" dirty="0"/>
          </a:p>
        </p:txBody>
      </p:sp>
      <p:sp>
        <p:nvSpPr>
          <p:cNvPr id="3" name="Subtitle 2"/>
          <p:cNvSpPr>
            <a:spLocks noGrp="1"/>
          </p:cNvSpPr>
          <p:nvPr>
            <p:ph type="subTitle" idx="1"/>
          </p:nvPr>
        </p:nvSpPr>
        <p:spPr>
          <a:xfrm>
            <a:off x="1154955" y="708338"/>
            <a:ext cx="8825658" cy="901521"/>
          </a:xfrm>
        </p:spPr>
        <p:txBody>
          <a:bodyPr>
            <a:normAutofit/>
          </a:bodyPr>
          <a:lstStyle/>
          <a:p>
            <a:pPr algn="ctr"/>
            <a:r>
              <a:rPr lang="en-US" sz="3600" dirty="0" smtClean="0">
                <a:latin typeface="Times New Roman" panose="02020603050405020304" pitchFamily="18" charset="0"/>
                <a:cs typeface="Times New Roman" panose="02020603050405020304" pitchFamily="18" charset="0"/>
              </a:rPr>
              <a:t>Working with Foster Children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67436459"/>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6622" y="1609858"/>
            <a:ext cx="8825658" cy="4059421"/>
          </a:xfrm>
        </p:spPr>
        <p:txBody>
          <a:bodyPr wrap="none" anchor="t" anchorCtr="0"/>
          <a:lstStyle/>
          <a:p>
            <a:r>
              <a:rPr lang="en-US" sz="4000" dirty="0">
                <a:latin typeface="Times New Roman" panose="02020603050405020304" pitchFamily="18" charset="0"/>
                <a:cs typeface="Times New Roman" panose="02020603050405020304" pitchFamily="18" charset="0"/>
              </a:rPr>
              <a:t>Children Don’t Know How to Feel </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Ashamed </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So They Angry </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Act </a:t>
            </a:r>
            <a:r>
              <a:rPr lang="en-US" sz="4000" dirty="0" smtClean="0">
                <a:latin typeface="Times New Roman" panose="02020603050405020304" pitchFamily="18" charset="0"/>
                <a:cs typeface="Times New Roman" panose="02020603050405020304" pitchFamily="18" charset="0"/>
              </a:rPr>
              <a:t>Out </a:t>
            </a:r>
            <a:br>
              <a:rPr lang="en-US" sz="4000" dirty="0" smtClean="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		And </a:t>
            </a:r>
            <a:r>
              <a:rPr lang="en-US" sz="4000" dirty="0">
                <a:latin typeface="Times New Roman" panose="02020603050405020304" pitchFamily="18" charset="0"/>
                <a:cs typeface="Times New Roman" panose="02020603050405020304" pitchFamily="18" charset="0"/>
              </a:rPr>
              <a:t>Get into Trouble</a:t>
            </a:r>
          </a:p>
        </p:txBody>
      </p:sp>
      <p:sp>
        <p:nvSpPr>
          <p:cNvPr id="3" name="Subtitle 2"/>
          <p:cNvSpPr>
            <a:spLocks noGrp="1"/>
          </p:cNvSpPr>
          <p:nvPr>
            <p:ph type="subTitle" idx="1"/>
          </p:nvPr>
        </p:nvSpPr>
        <p:spPr>
          <a:xfrm>
            <a:off x="1154955" y="708338"/>
            <a:ext cx="8825658" cy="901521"/>
          </a:xfrm>
        </p:spPr>
        <p:txBody>
          <a:bodyPr>
            <a:normAutofit/>
          </a:bodyPr>
          <a:lstStyle/>
          <a:p>
            <a:pPr algn="ctr"/>
            <a:r>
              <a:rPr lang="en-US" sz="3600" dirty="0" smtClean="0">
                <a:latin typeface="Times New Roman" panose="02020603050405020304" pitchFamily="18" charset="0"/>
                <a:cs typeface="Times New Roman" panose="02020603050405020304" pitchFamily="18" charset="0"/>
              </a:rPr>
              <a:t>Working with Foster Children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8337178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6622" y="1609858"/>
            <a:ext cx="8825658" cy="4059421"/>
          </a:xfrm>
        </p:spPr>
        <p:txBody>
          <a:bodyPr wrap="none" anchor="t" anchorCtr="0"/>
          <a:lstStyle/>
          <a:p>
            <a:r>
              <a:rPr lang="en-US" sz="3600" dirty="0" smtClean="0">
                <a:latin typeface="Times New Roman" panose="02020603050405020304" pitchFamily="18" charset="0"/>
                <a:cs typeface="Times New Roman" panose="02020603050405020304" pitchFamily="18" charset="0"/>
              </a:rPr>
              <a:t>Dr. Daniel Seigel, </a:t>
            </a:r>
            <a:r>
              <a:rPr lang="en-US" sz="3600" dirty="0" smtClean="0">
                <a:latin typeface="Times New Roman" panose="02020603050405020304" pitchFamily="18" charset="0"/>
                <a:cs typeface="Times New Roman" panose="02020603050405020304" pitchFamily="18" charset="0"/>
              </a:rPr>
              <a:t>Neuropsychology </a:t>
            </a:r>
            <a:r>
              <a:rPr lang="en-US" sz="3600" dirty="0" smtClean="0">
                <a:latin typeface="Times New Roman" panose="02020603050405020304" pitchFamily="18" charset="0"/>
                <a:cs typeface="Times New Roman" panose="02020603050405020304" pitchFamily="18" charset="0"/>
              </a:rPr>
              <a:t>&amp; </a:t>
            </a:r>
            <a:br>
              <a:rPr lang="en-US" sz="3600" dirty="0" smtClean="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Strategies for Working with Children </a:t>
            </a:r>
            <a:endParaRPr lang="en-US" sz="36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154955" y="708338"/>
            <a:ext cx="8825658" cy="901521"/>
          </a:xfrm>
        </p:spPr>
        <p:txBody>
          <a:bodyPr>
            <a:normAutofit/>
          </a:bodyPr>
          <a:lstStyle/>
          <a:p>
            <a:pPr algn="ctr"/>
            <a:r>
              <a:rPr lang="en-US" sz="3600" dirty="0" smtClean="0">
                <a:latin typeface="Times New Roman" panose="02020603050405020304" pitchFamily="18" charset="0"/>
                <a:cs typeface="Times New Roman" panose="02020603050405020304" pitchFamily="18" charset="0"/>
              </a:rPr>
              <a:t>Working with Foster Children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8691711"/>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6622" y="1609858"/>
            <a:ext cx="8825658" cy="4059421"/>
          </a:xfrm>
        </p:spPr>
        <p:txBody>
          <a:bodyPr wrap="none" anchor="t" anchorCtr="0"/>
          <a:lstStyle/>
          <a:p>
            <a:r>
              <a:rPr lang="en-US" sz="3600" dirty="0" smtClean="0">
                <a:latin typeface="Times New Roman" panose="02020603050405020304" pitchFamily="18" charset="0"/>
                <a:cs typeface="Times New Roman" panose="02020603050405020304" pitchFamily="18" charset="0"/>
              </a:rPr>
              <a:t>Basic Brain Functions…Right Brain, Left</a:t>
            </a:r>
            <a:br>
              <a:rPr lang="en-US" sz="3600" dirty="0" smtClean="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Brain</a:t>
            </a:r>
            <a:endParaRPr lang="en-US" sz="36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154955" y="708338"/>
            <a:ext cx="8825658" cy="901521"/>
          </a:xfrm>
        </p:spPr>
        <p:txBody>
          <a:bodyPr>
            <a:normAutofit/>
          </a:bodyPr>
          <a:lstStyle/>
          <a:p>
            <a:pPr algn="ctr"/>
            <a:r>
              <a:rPr lang="en-US" sz="3600" dirty="0" smtClean="0">
                <a:latin typeface="Times New Roman" panose="02020603050405020304" pitchFamily="18" charset="0"/>
                <a:cs typeface="Times New Roman" panose="02020603050405020304" pitchFamily="18" charset="0"/>
              </a:rPr>
              <a:t>Working with Foster Children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32128707"/>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6622" y="1609858"/>
            <a:ext cx="8825658" cy="4059421"/>
          </a:xfrm>
        </p:spPr>
        <p:txBody>
          <a:bodyPr wrap="none" anchor="t" anchorCtr="0"/>
          <a:lstStyle/>
          <a:p>
            <a:r>
              <a:rPr lang="en-US" sz="3600" dirty="0" smtClean="0">
                <a:latin typeface="Times New Roman" panose="02020603050405020304" pitchFamily="18" charset="0"/>
                <a:cs typeface="Times New Roman" panose="02020603050405020304" pitchFamily="18" charset="0"/>
              </a:rPr>
              <a:t>Left Brain Loves and Desires Order</a:t>
            </a:r>
            <a:endParaRPr lang="en-US" sz="36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154955" y="708338"/>
            <a:ext cx="8825658" cy="901521"/>
          </a:xfrm>
        </p:spPr>
        <p:txBody>
          <a:bodyPr>
            <a:normAutofit/>
          </a:bodyPr>
          <a:lstStyle/>
          <a:p>
            <a:pPr algn="ctr"/>
            <a:r>
              <a:rPr lang="en-US" sz="3600" dirty="0" smtClean="0">
                <a:latin typeface="Times New Roman" panose="02020603050405020304" pitchFamily="18" charset="0"/>
                <a:cs typeface="Times New Roman" panose="02020603050405020304" pitchFamily="18" charset="0"/>
              </a:rPr>
              <a:t>Working with Foster Children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26744229"/>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6622" y="1609858"/>
            <a:ext cx="8825658" cy="4059421"/>
          </a:xfrm>
        </p:spPr>
        <p:txBody>
          <a:bodyPr wrap="none" anchor="t" anchorCtr="0"/>
          <a:lstStyle/>
          <a:p>
            <a:r>
              <a:rPr lang="en-US" sz="3600" dirty="0">
                <a:latin typeface="Times New Roman" panose="02020603050405020304" pitchFamily="18" charset="0"/>
                <a:cs typeface="Times New Roman" panose="02020603050405020304" pitchFamily="18" charset="0"/>
              </a:rPr>
              <a:t>Left Brain Loves and Desires </a:t>
            </a:r>
            <a:r>
              <a:rPr lang="en-US" sz="3600" dirty="0" smtClean="0">
                <a:latin typeface="Times New Roman" panose="02020603050405020304" pitchFamily="18" charset="0"/>
                <a:cs typeface="Times New Roman" panose="02020603050405020304" pitchFamily="18" charset="0"/>
              </a:rPr>
              <a:t>Order</a:t>
            </a:r>
            <a:br>
              <a:rPr lang="en-US" sz="3600" dirty="0" smtClean="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It is:</a:t>
            </a:r>
            <a:br>
              <a:rPr lang="en-US" sz="3600" dirty="0" smtClean="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	Logical</a:t>
            </a:r>
            <a:br>
              <a:rPr lang="en-US" sz="3600" dirty="0" smtClean="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	Literal </a:t>
            </a:r>
            <a:br>
              <a:rPr lang="en-US" sz="3600" dirty="0" smtClean="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	Linguistic </a:t>
            </a:r>
            <a:br>
              <a:rPr lang="en-US" sz="3600" dirty="0" smtClean="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	&amp;</a:t>
            </a:r>
            <a:br>
              <a:rPr lang="en-US" sz="3600" dirty="0" smtClean="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	Linear</a:t>
            </a:r>
            <a:endParaRPr lang="en-US" sz="36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154955" y="708338"/>
            <a:ext cx="8825658" cy="901521"/>
          </a:xfrm>
        </p:spPr>
        <p:txBody>
          <a:bodyPr>
            <a:normAutofit/>
          </a:bodyPr>
          <a:lstStyle/>
          <a:p>
            <a:pPr algn="ctr"/>
            <a:r>
              <a:rPr lang="en-US" sz="3600" dirty="0" smtClean="0">
                <a:latin typeface="Times New Roman" panose="02020603050405020304" pitchFamily="18" charset="0"/>
                <a:cs typeface="Times New Roman" panose="02020603050405020304" pitchFamily="18" charset="0"/>
              </a:rPr>
              <a:t>Working with Foster Children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05959084"/>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6622" y="1609858"/>
            <a:ext cx="8825658" cy="4059421"/>
          </a:xfrm>
        </p:spPr>
        <p:txBody>
          <a:bodyPr wrap="none" anchor="t" anchorCtr="0"/>
          <a:lstStyle/>
          <a:p>
            <a:r>
              <a:rPr lang="en-US" sz="3600" dirty="0" smtClean="0">
                <a:latin typeface="Times New Roman" panose="02020603050405020304" pitchFamily="18" charset="0"/>
                <a:cs typeface="Times New Roman" panose="02020603050405020304" pitchFamily="18" charset="0"/>
              </a:rPr>
              <a:t>Right Brain in holistic and non-verbal  </a:t>
            </a:r>
            <a:br>
              <a:rPr lang="en-US" sz="3600" dirty="0" smtClean="0">
                <a:latin typeface="Times New Roman" panose="02020603050405020304" pitchFamily="18" charset="0"/>
                <a:cs typeface="Times New Roman" panose="02020603050405020304" pitchFamily="18" charset="0"/>
              </a:rPr>
            </a:br>
            <a:endParaRPr lang="en-US" sz="36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154955" y="708338"/>
            <a:ext cx="8825658" cy="901521"/>
          </a:xfrm>
        </p:spPr>
        <p:txBody>
          <a:bodyPr>
            <a:normAutofit/>
          </a:bodyPr>
          <a:lstStyle/>
          <a:p>
            <a:pPr algn="ctr"/>
            <a:r>
              <a:rPr lang="en-US" sz="3600" dirty="0" smtClean="0">
                <a:latin typeface="Times New Roman" panose="02020603050405020304" pitchFamily="18" charset="0"/>
                <a:cs typeface="Times New Roman" panose="02020603050405020304" pitchFamily="18" charset="0"/>
              </a:rPr>
              <a:t>Working with Foster Children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65416275"/>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6622" y="1609858"/>
            <a:ext cx="8825658" cy="4059421"/>
          </a:xfrm>
        </p:spPr>
        <p:txBody>
          <a:bodyPr wrap="none" anchor="t" anchorCtr="0"/>
          <a:lstStyle/>
          <a:p>
            <a:r>
              <a:rPr lang="en-US" sz="3600" dirty="0">
                <a:latin typeface="Times New Roman" panose="02020603050405020304" pitchFamily="18" charset="0"/>
                <a:cs typeface="Times New Roman" panose="02020603050405020304" pitchFamily="18" charset="0"/>
              </a:rPr>
              <a:t>Right Brain in holistic and non-verbal  </a:t>
            </a:r>
            <a:br>
              <a:rPr lang="en-US" sz="3600" dirty="0">
                <a:latin typeface="Times New Roman" panose="02020603050405020304" pitchFamily="18" charset="0"/>
                <a:cs typeface="Times New Roman" panose="02020603050405020304" pitchFamily="18" charset="0"/>
              </a:rPr>
            </a:br>
            <a:r>
              <a:rPr lang="en-US" sz="3600" dirty="0" smtClean="0">
                <a:latin typeface="Times New Roman" panose="02020603050405020304" pitchFamily="18" charset="0"/>
                <a:cs typeface="Times New Roman" panose="02020603050405020304" pitchFamily="18" charset="0"/>
              </a:rPr>
              <a:t>	Sends and receives signals that allow us to</a:t>
            </a:r>
            <a:br>
              <a:rPr lang="en-US" sz="3600" dirty="0" smtClean="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Communicate via:</a:t>
            </a:r>
            <a:br>
              <a:rPr lang="en-US" sz="3600" dirty="0" smtClean="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	Facial Expressions</a:t>
            </a:r>
            <a:br>
              <a:rPr lang="en-US" sz="3600" dirty="0" smtClean="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	Eye Contact</a:t>
            </a:r>
            <a:br>
              <a:rPr lang="en-US" sz="3600" dirty="0" smtClean="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	Tone of  Voice</a:t>
            </a:r>
            <a:br>
              <a:rPr lang="en-US" sz="3600" dirty="0" smtClean="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	Postures &amp; Gestures</a:t>
            </a:r>
            <a:r>
              <a:rPr lang="en-US" sz="3600" dirty="0">
                <a:latin typeface="Times New Roman" panose="02020603050405020304" pitchFamily="18" charset="0"/>
                <a:cs typeface="Times New Roman" panose="02020603050405020304" pitchFamily="18" charset="0"/>
              </a:rPr>
              <a:t/>
            </a:r>
            <a:br>
              <a:rPr lang="en-US" sz="3600" dirty="0">
                <a:latin typeface="Times New Roman" panose="02020603050405020304" pitchFamily="18" charset="0"/>
                <a:cs typeface="Times New Roman" panose="02020603050405020304" pitchFamily="18" charset="0"/>
              </a:rPr>
            </a:br>
            <a:r>
              <a:rPr lang="en-US" sz="3600" dirty="0" smtClean="0">
                <a:latin typeface="Times New Roman" panose="02020603050405020304" pitchFamily="18" charset="0"/>
                <a:cs typeface="Times New Roman" panose="02020603050405020304" pitchFamily="18" charset="0"/>
              </a:rPr>
              <a:t/>
            </a:r>
            <a:br>
              <a:rPr lang="en-US" sz="3600" dirty="0" smtClean="0">
                <a:latin typeface="Times New Roman" panose="02020603050405020304" pitchFamily="18" charset="0"/>
                <a:cs typeface="Times New Roman" panose="02020603050405020304" pitchFamily="18" charset="0"/>
              </a:rPr>
            </a:br>
            <a:endParaRPr lang="en-US" sz="36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154955" y="708338"/>
            <a:ext cx="8825658" cy="901521"/>
          </a:xfrm>
        </p:spPr>
        <p:txBody>
          <a:bodyPr>
            <a:normAutofit/>
          </a:bodyPr>
          <a:lstStyle/>
          <a:p>
            <a:pPr algn="ctr"/>
            <a:r>
              <a:rPr lang="en-US" sz="3600" dirty="0" smtClean="0">
                <a:latin typeface="Times New Roman" panose="02020603050405020304" pitchFamily="18" charset="0"/>
                <a:cs typeface="Times New Roman" panose="02020603050405020304" pitchFamily="18" charset="0"/>
              </a:rPr>
              <a:t>Working with Foster Children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77636043"/>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6622" y="1609858"/>
            <a:ext cx="8825658" cy="4059421"/>
          </a:xfrm>
        </p:spPr>
        <p:txBody>
          <a:bodyPr wrap="none" anchor="t" anchorCtr="0"/>
          <a:lstStyle/>
          <a:p>
            <a:r>
              <a:rPr lang="en-US" sz="3600" dirty="0">
                <a:latin typeface="Times New Roman" panose="02020603050405020304" pitchFamily="18" charset="0"/>
                <a:cs typeface="Times New Roman" panose="02020603050405020304" pitchFamily="18" charset="0"/>
              </a:rPr>
              <a:t>Right Brain </a:t>
            </a:r>
            <a:r>
              <a:rPr lang="en-US" sz="3600" dirty="0" smtClean="0">
                <a:latin typeface="Times New Roman" panose="02020603050405020304" pitchFamily="18" charset="0"/>
                <a:cs typeface="Times New Roman" panose="02020603050405020304" pitchFamily="18" charset="0"/>
              </a:rPr>
              <a:t>is:</a:t>
            </a:r>
            <a:br>
              <a:rPr lang="en-US" sz="3600" dirty="0" smtClean="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Holistic </a:t>
            </a:r>
            <a:r>
              <a:rPr lang="en-US" sz="3600" dirty="0">
                <a:latin typeface="Times New Roman" panose="02020603050405020304" pitchFamily="18" charset="0"/>
                <a:cs typeface="Times New Roman" panose="02020603050405020304" pitchFamily="18" charset="0"/>
              </a:rPr>
              <a:t>and </a:t>
            </a:r>
            <a:r>
              <a:rPr lang="en-US" sz="3600" dirty="0" smtClean="0">
                <a:latin typeface="Times New Roman" panose="02020603050405020304" pitchFamily="18" charset="0"/>
                <a:cs typeface="Times New Roman" panose="02020603050405020304" pitchFamily="18" charset="0"/>
              </a:rPr>
              <a:t>non-verbal</a:t>
            </a:r>
            <a:br>
              <a:rPr lang="en-US" sz="3600" dirty="0" smtClean="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Cares about the Big Picture</a:t>
            </a:r>
            <a:br>
              <a:rPr lang="en-US" sz="3600" dirty="0" smtClean="0">
                <a:latin typeface="Times New Roman" panose="02020603050405020304" pitchFamily="18" charset="0"/>
                <a:cs typeface="Times New Roman" panose="02020603050405020304" pitchFamily="18" charset="0"/>
              </a:rPr>
            </a:br>
            <a:endParaRPr lang="en-US" sz="36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154955" y="708338"/>
            <a:ext cx="8825658" cy="901521"/>
          </a:xfrm>
        </p:spPr>
        <p:txBody>
          <a:bodyPr>
            <a:normAutofit/>
          </a:bodyPr>
          <a:lstStyle/>
          <a:p>
            <a:pPr algn="ctr"/>
            <a:r>
              <a:rPr lang="en-US" sz="3600" dirty="0" smtClean="0">
                <a:latin typeface="Times New Roman" panose="02020603050405020304" pitchFamily="18" charset="0"/>
                <a:cs typeface="Times New Roman" panose="02020603050405020304" pitchFamily="18" charset="0"/>
              </a:rPr>
              <a:t>Working with Foster Children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54035247"/>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6622" y="1609858"/>
            <a:ext cx="8825658" cy="4059421"/>
          </a:xfrm>
        </p:spPr>
        <p:txBody>
          <a:bodyPr wrap="none" anchor="t" anchorCtr="0"/>
          <a:lstStyle/>
          <a:p>
            <a:r>
              <a:rPr lang="en-US" sz="3600" dirty="0">
                <a:latin typeface="Times New Roman" panose="02020603050405020304" pitchFamily="18" charset="0"/>
                <a:cs typeface="Times New Roman" panose="02020603050405020304" pitchFamily="18" charset="0"/>
              </a:rPr>
              <a:t>Right Brain is:</a:t>
            </a:r>
            <a:br>
              <a:rPr lang="en-US" sz="3600" dirty="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Holistic and non-verbal</a:t>
            </a:r>
            <a:br>
              <a:rPr lang="en-US" sz="3600" dirty="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Cares about the Big </a:t>
            </a:r>
            <a:r>
              <a:rPr lang="en-US" sz="3600" dirty="0" smtClean="0">
                <a:latin typeface="Times New Roman" panose="02020603050405020304" pitchFamily="18" charset="0"/>
                <a:cs typeface="Times New Roman" panose="02020603050405020304" pitchFamily="18" charset="0"/>
              </a:rPr>
              <a:t>Picture</a:t>
            </a:r>
            <a:br>
              <a:rPr lang="en-US" sz="3600" dirty="0" smtClean="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	The Meaning and Feelings of an </a:t>
            </a:r>
            <a:br>
              <a:rPr lang="en-US" sz="3600" dirty="0" smtClean="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		Experience</a:t>
            </a:r>
            <a:r>
              <a:rPr lang="en-US" sz="3600" dirty="0">
                <a:latin typeface="Times New Roman" panose="02020603050405020304" pitchFamily="18" charset="0"/>
                <a:cs typeface="Times New Roman" panose="02020603050405020304" pitchFamily="18" charset="0"/>
              </a:rPr>
              <a:t/>
            </a:r>
            <a:br>
              <a:rPr lang="en-US" sz="3600" dirty="0">
                <a:latin typeface="Times New Roman" panose="02020603050405020304" pitchFamily="18" charset="0"/>
                <a:cs typeface="Times New Roman" panose="02020603050405020304" pitchFamily="18" charset="0"/>
              </a:rPr>
            </a:br>
            <a:r>
              <a:rPr lang="en-US" sz="3600" dirty="0" smtClean="0">
                <a:latin typeface="Times New Roman" panose="02020603050405020304" pitchFamily="18" charset="0"/>
                <a:cs typeface="Times New Roman" panose="02020603050405020304" pitchFamily="18" charset="0"/>
              </a:rPr>
              <a:t/>
            </a:r>
            <a:br>
              <a:rPr lang="en-US" sz="3600" dirty="0" smtClean="0">
                <a:latin typeface="Times New Roman" panose="02020603050405020304" pitchFamily="18" charset="0"/>
                <a:cs typeface="Times New Roman" panose="02020603050405020304" pitchFamily="18" charset="0"/>
              </a:rPr>
            </a:br>
            <a:endParaRPr lang="en-US" sz="36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154955" y="708338"/>
            <a:ext cx="8825658" cy="901521"/>
          </a:xfrm>
        </p:spPr>
        <p:txBody>
          <a:bodyPr>
            <a:normAutofit/>
          </a:bodyPr>
          <a:lstStyle/>
          <a:p>
            <a:pPr algn="ctr"/>
            <a:r>
              <a:rPr lang="en-US" sz="3600" dirty="0" smtClean="0">
                <a:latin typeface="Times New Roman" panose="02020603050405020304" pitchFamily="18" charset="0"/>
                <a:cs typeface="Times New Roman" panose="02020603050405020304" pitchFamily="18" charset="0"/>
              </a:rPr>
              <a:t>Working with Foster Children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79995631"/>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6622" y="1609858"/>
            <a:ext cx="8825658" cy="4059421"/>
          </a:xfrm>
        </p:spPr>
        <p:txBody>
          <a:bodyPr wrap="none" anchor="t" anchorCtr="0"/>
          <a:lstStyle/>
          <a:p>
            <a:r>
              <a:rPr lang="en-US" sz="3600" dirty="0">
                <a:latin typeface="Times New Roman" panose="02020603050405020304" pitchFamily="18" charset="0"/>
                <a:cs typeface="Times New Roman" panose="02020603050405020304" pitchFamily="18" charset="0"/>
              </a:rPr>
              <a:t>Right </a:t>
            </a:r>
            <a:r>
              <a:rPr lang="en-US" sz="3600" dirty="0" smtClean="0">
                <a:latin typeface="Times New Roman" panose="02020603050405020304" pitchFamily="18" charset="0"/>
                <a:cs typeface="Times New Roman" panose="02020603050405020304" pitchFamily="18" charset="0"/>
              </a:rPr>
              <a:t>Brain</a:t>
            </a:r>
            <a:r>
              <a:rPr lang="en-US" sz="3600" dirty="0">
                <a:latin typeface="Times New Roman" panose="02020603050405020304" pitchFamily="18" charset="0"/>
                <a:cs typeface="Times New Roman" panose="02020603050405020304" pitchFamily="18" charset="0"/>
              </a:rPr>
              <a:t/>
            </a:r>
            <a:br>
              <a:rPr lang="en-US" sz="3600" dirty="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Holistic </a:t>
            </a:r>
            <a:r>
              <a:rPr lang="en-US" sz="3600" dirty="0" smtClean="0">
                <a:latin typeface="Times New Roman" panose="02020603050405020304" pitchFamily="18" charset="0"/>
                <a:cs typeface="Times New Roman" panose="02020603050405020304" pitchFamily="18" charset="0"/>
              </a:rPr>
              <a:t>and </a:t>
            </a:r>
            <a:r>
              <a:rPr lang="en-US" sz="3600" dirty="0">
                <a:latin typeface="Times New Roman" panose="02020603050405020304" pitchFamily="18" charset="0"/>
                <a:cs typeface="Times New Roman" panose="02020603050405020304" pitchFamily="18" charset="0"/>
              </a:rPr>
              <a:t>non-verbal</a:t>
            </a:r>
            <a:br>
              <a:rPr lang="en-US" sz="3600" dirty="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Cares about the Big Picture</a:t>
            </a:r>
            <a:br>
              <a:rPr lang="en-US" sz="3600" dirty="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The Meaning and Feelings of an </a:t>
            </a:r>
            <a:br>
              <a:rPr lang="en-US" sz="3600" dirty="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Experience</a:t>
            </a:r>
            <a:br>
              <a:rPr lang="en-US" sz="3600" dirty="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	Specializes in images, emotions, and </a:t>
            </a:r>
            <a:br>
              <a:rPr lang="en-US" sz="3600" dirty="0" smtClean="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		Personal Memories</a:t>
            </a:r>
            <a:br>
              <a:rPr lang="en-US" sz="3600" dirty="0" smtClean="0">
                <a:latin typeface="Times New Roman" panose="02020603050405020304" pitchFamily="18" charset="0"/>
                <a:cs typeface="Times New Roman" panose="02020603050405020304" pitchFamily="18" charset="0"/>
              </a:rPr>
            </a:br>
            <a:endParaRPr lang="en-US" sz="36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154955" y="708338"/>
            <a:ext cx="8825658" cy="901521"/>
          </a:xfrm>
        </p:spPr>
        <p:txBody>
          <a:bodyPr>
            <a:normAutofit/>
          </a:bodyPr>
          <a:lstStyle/>
          <a:p>
            <a:pPr algn="ctr"/>
            <a:r>
              <a:rPr lang="en-US" sz="3600" dirty="0" smtClean="0">
                <a:latin typeface="Times New Roman" panose="02020603050405020304" pitchFamily="18" charset="0"/>
                <a:cs typeface="Times New Roman" panose="02020603050405020304" pitchFamily="18" charset="0"/>
              </a:rPr>
              <a:t>Working with Foster Children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785394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6622" y="1609858"/>
            <a:ext cx="8825658" cy="4059421"/>
          </a:xfrm>
        </p:spPr>
        <p:txBody>
          <a:bodyPr wrap="none" anchor="t" anchorCtr="0"/>
          <a:lstStyle/>
          <a:p>
            <a:r>
              <a:rPr lang="en-US" sz="4000" dirty="0" smtClean="0">
                <a:latin typeface="Times New Roman" panose="02020603050405020304" pitchFamily="18" charset="0"/>
                <a:cs typeface="Times New Roman" panose="02020603050405020304" pitchFamily="18" charset="0"/>
              </a:rPr>
              <a:t>Abuse</a:t>
            </a:r>
            <a:endParaRPr lang="en-US" sz="40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154955" y="708338"/>
            <a:ext cx="8825658" cy="901521"/>
          </a:xfrm>
        </p:spPr>
        <p:txBody>
          <a:bodyPr>
            <a:normAutofit/>
          </a:bodyPr>
          <a:lstStyle/>
          <a:p>
            <a:pPr algn="ctr"/>
            <a:r>
              <a:rPr lang="en-US" sz="3600" dirty="0" smtClean="0">
                <a:latin typeface="Times New Roman" panose="02020603050405020304" pitchFamily="18" charset="0"/>
                <a:cs typeface="Times New Roman" panose="02020603050405020304" pitchFamily="18" charset="0"/>
              </a:rPr>
              <a:t>Working with Foster Children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0086841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3538" y="1609859"/>
            <a:ext cx="8825658" cy="4059421"/>
          </a:xfrm>
        </p:spPr>
        <p:txBody>
          <a:bodyPr wrap="none" anchor="t" anchorCtr="0"/>
          <a:lstStyle/>
          <a:p>
            <a:r>
              <a:rPr lang="en-US" sz="2800" dirty="0">
                <a:latin typeface="Times New Roman" panose="02020603050405020304" pitchFamily="18" charset="0"/>
                <a:cs typeface="Times New Roman" panose="02020603050405020304" pitchFamily="18" charset="0"/>
              </a:rPr>
              <a:t>Right </a:t>
            </a:r>
            <a:r>
              <a:rPr lang="en-US" sz="2800" dirty="0" smtClean="0">
                <a:latin typeface="Times New Roman" panose="02020603050405020304" pitchFamily="18" charset="0"/>
                <a:cs typeface="Times New Roman" panose="02020603050405020304" pitchFamily="18" charset="0"/>
              </a:rPr>
              <a:t>Brain</a:t>
            </a:r>
            <a:r>
              <a:rPr lang="en-US" sz="2800" dirty="0">
                <a:latin typeface="Times New Roman" panose="02020603050405020304" pitchFamily="18" charset="0"/>
                <a:cs typeface="Times New Roman" panose="02020603050405020304" pitchFamily="18" charset="0"/>
              </a:rPr>
              <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	Holistic and non-verbal</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	Cares about the Big Picture</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		The Meaning and Feelings of an </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		Experience</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Specializes </a:t>
            </a:r>
            <a:r>
              <a:rPr lang="en-US" sz="2800" dirty="0">
                <a:latin typeface="Times New Roman" panose="02020603050405020304" pitchFamily="18" charset="0"/>
                <a:cs typeface="Times New Roman" panose="02020603050405020304" pitchFamily="18" charset="0"/>
              </a:rPr>
              <a:t>in images, emotions, and </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Personal Memories</a:t>
            </a:r>
            <a:br>
              <a:rPr lang="en-US" sz="2800" dirty="0" smtClean="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	Where we get our “gut feelings” </a:t>
            </a:r>
            <a:endParaRPr lang="en-US" sz="28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154955" y="708338"/>
            <a:ext cx="8825658" cy="901521"/>
          </a:xfrm>
        </p:spPr>
        <p:txBody>
          <a:bodyPr>
            <a:normAutofit/>
          </a:bodyPr>
          <a:lstStyle/>
          <a:p>
            <a:pPr algn="ctr"/>
            <a:r>
              <a:rPr lang="en-US" sz="3600" dirty="0" smtClean="0">
                <a:latin typeface="Times New Roman" panose="02020603050405020304" pitchFamily="18" charset="0"/>
                <a:cs typeface="Times New Roman" panose="02020603050405020304" pitchFamily="18" charset="0"/>
              </a:rPr>
              <a:t>Working with Foster Children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58603120"/>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6622" y="1609858"/>
            <a:ext cx="8825658" cy="4059421"/>
          </a:xfrm>
        </p:spPr>
        <p:txBody>
          <a:bodyPr wrap="none" anchor="t" anchorCtr="0"/>
          <a:lstStyle/>
          <a:p>
            <a:r>
              <a:rPr lang="en-US" sz="2800" dirty="0">
                <a:latin typeface="Times New Roman" panose="02020603050405020304" pitchFamily="18" charset="0"/>
                <a:cs typeface="Times New Roman" panose="02020603050405020304" pitchFamily="18" charset="0"/>
              </a:rPr>
              <a:t>Right Brain</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Young Children are Right Brain Dominated (especially	</a:t>
            </a:r>
            <a:br>
              <a:rPr lang="en-US" sz="2800" dirty="0" smtClean="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during their first three years of life)</a:t>
            </a:r>
            <a:endParaRPr lang="en-US" sz="28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154955" y="708338"/>
            <a:ext cx="8825658" cy="901521"/>
          </a:xfrm>
        </p:spPr>
        <p:txBody>
          <a:bodyPr>
            <a:normAutofit/>
          </a:bodyPr>
          <a:lstStyle/>
          <a:p>
            <a:pPr algn="ctr"/>
            <a:r>
              <a:rPr lang="en-US" sz="3600" dirty="0" smtClean="0">
                <a:latin typeface="Times New Roman" panose="02020603050405020304" pitchFamily="18" charset="0"/>
                <a:cs typeface="Times New Roman" panose="02020603050405020304" pitchFamily="18" charset="0"/>
              </a:rPr>
              <a:t>Working with Foster Children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4922343"/>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6622" y="1609858"/>
            <a:ext cx="8825658" cy="4059421"/>
          </a:xfrm>
        </p:spPr>
        <p:txBody>
          <a:bodyPr wrap="none" anchor="t" anchorCtr="0"/>
          <a:lstStyle/>
          <a:p>
            <a:r>
              <a:rPr lang="en-US" sz="3600" dirty="0">
                <a:latin typeface="Times New Roman" panose="02020603050405020304" pitchFamily="18" charset="0"/>
                <a:cs typeface="Times New Roman" panose="02020603050405020304" pitchFamily="18" charset="0"/>
              </a:rPr>
              <a:t>Right Brain</a:t>
            </a:r>
            <a:br>
              <a:rPr lang="en-US" sz="3600" dirty="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Young Children are Right Brain Dominated </a:t>
            </a:r>
            <a:r>
              <a:rPr lang="en-US" sz="3600" dirty="0" smtClean="0">
                <a:latin typeface="Times New Roman" panose="02020603050405020304" pitchFamily="18" charset="0"/>
                <a:cs typeface="Times New Roman" panose="02020603050405020304" pitchFamily="18" charset="0"/>
              </a:rPr>
              <a:t/>
            </a:r>
            <a:br>
              <a:rPr lang="en-US" sz="3600" dirty="0" smtClean="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(especially during </a:t>
            </a:r>
            <a:r>
              <a:rPr lang="en-US" sz="3600" dirty="0">
                <a:latin typeface="Times New Roman" panose="02020603050405020304" pitchFamily="18" charset="0"/>
                <a:cs typeface="Times New Roman" panose="02020603050405020304" pitchFamily="18" charset="0"/>
              </a:rPr>
              <a:t>their first three years of </a:t>
            </a:r>
            <a:r>
              <a:rPr lang="en-US" sz="3600" dirty="0" smtClean="0">
                <a:latin typeface="Times New Roman" panose="02020603050405020304" pitchFamily="18" charset="0"/>
                <a:cs typeface="Times New Roman" panose="02020603050405020304" pitchFamily="18" charset="0"/>
              </a:rPr>
              <a:t/>
            </a:r>
            <a:br>
              <a:rPr lang="en-US" sz="3600" dirty="0" smtClean="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life)</a:t>
            </a:r>
            <a:br>
              <a:rPr lang="en-US" sz="3600" dirty="0" smtClean="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	Have Not Mastered the ability to use logic</a:t>
            </a:r>
            <a:br>
              <a:rPr lang="en-US" sz="3600" dirty="0" smtClean="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	and words to express their feelings</a:t>
            </a:r>
            <a:endParaRPr lang="en-US" sz="36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154955" y="708338"/>
            <a:ext cx="8825658" cy="901521"/>
          </a:xfrm>
        </p:spPr>
        <p:txBody>
          <a:bodyPr>
            <a:normAutofit/>
          </a:bodyPr>
          <a:lstStyle/>
          <a:p>
            <a:pPr algn="ctr"/>
            <a:r>
              <a:rPr lang="en-US" sz="3600" dirty="0" smtClean="0">
                <a:latin typeface="Times New Roman" panose="02020603050405020304" pitchFamily="18" charset="0"/>
                <a:cs typeface="Times New Roman" panose="02020603050405020304" pitchFamily="18" charset="0"/>
              </a:rPr>
              <a:t>Working with Foster Children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0974822"/>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57986" y="1609859"/>
            <a:ext cx="8825658" cy="4059421"/>
          </a:xfrm>
        </p:spPr>
        <p:txBody>
          <a:bodyPr wrap="none" anchor="t" anchorCtr="0"/>
          <a:lstStyle/>
          <a:p>
            <a:r>
              <a:rPr lang="en-US" sz="3600" dirty="0">
                <a:latin typeface="Times New Roman" panose="02020603050405020304" pitchFamily="18" charset="0"/>
                <a:cs typeface="Times New Roman" panose="02020603050405020304" pitchFamily="18" charset="0"/>
              </a:rPr>
              <a:t>Right Brain</a:t>
            </a:r>
            <a:br>
              <a:rPr lang="en-US" sz="3600" dirty="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Young Children are Right Brain Dominated </a:t>
            </a:r>
            <a:br>
              <a:rPr lang="en-US" sz="3600" dirty="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(especially during their first three years of </a:t>
            </a:r>
            <a:br>
              <a:rPr lang="en-US" sz="3600" dirty="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life)</a:t>
            </a:r>
            <a:br>
              <a:rPr lang="en-US" sz="3600" dirty="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Have Not Mastered the ability to use logic</a:t>
            </a:r>
            <a:br>
              <a:rPr lang="en-US" sz="3600" dirty="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and words to express their </a:t>
            </a:r>
            <a:r>
              <a:rPr lang="en-US" sz="3600" dirty="0" smtClean="0">
                <a:latin typeface="Times New Roman" panose="02020603050405020304" pitchFamily="18" charset="0"/>
                <a:cs typeface="Times New Roman" panose="02020603050405020304" pitchFamily="18" charset="0"/>
              </a:rPr>
              <a:t>feelings</a:t>
            </a:r>
            <a:br>
              <a:rPr lang="en-US" sz="3600" dirty="0" smtClean="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		Live their lives totally in the moment</a:t>
            </a:r>
            <a:endParaRPr lang="en-US" sz="36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154955" y="708338"/>
            <a:ext cx="8825658" cy="901521"/>
          </a:xfrm>
        </p:spPr>
        <p:txBody>
          <a:bodyPr>
            <a:normAutofit/>
          </a:bodyPr>
          <a:lstStyle/>
          <a:p>
            <a:pPr algn="ctr"/>
            <a:r>
              <a:rPr lang="en-US" sz="3600" dirty="0" smtClean="0">
                <a:latin typeface="Times New Roman" panose="02020603050405020304" pitchFamily="18" charset="0"/>
                <a:cs typeface="Times New Roman" panose="02020603050405020304" pitchFamily="18" charset="0"/>
              </a:rPr>
              <a:t>Working with Foster Children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37954119"/>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6622" y="1609858"/>
            <a:ext cx="8825658" cy="4059421"/>
          </a:xfrm>
        </p:spPr>
        <p:txBody>
          <a:bodyPr wrap="none" anchor="t" anchorCtr="0"/>
          <a:lstStyle/>
          <a:p>
            <a:r>
              <a:rPr lang="en-US" sz="3600" dirty="0" smtClean="0">
                <a:latin typeface="Times New Roman" panose="02020603050405020304" pitchFamily="18" charset="0"/>
                <a:cs typeface="Times New Roman" panose="02020603050405020304" pitchFamily="18" charset="0"/>
              </a:rPr>
              <a:t>Siegel Strategy #1-Connect and Redirect </a:t>
            </a:r>
            <a:br>
              <a:rPr lang="en-US" sz="3600" dirty="0" smtClean="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(Surfing Emotional Waves)</a:t>
            </a:r>
            <a:endParaRPr lang="en-US" sz="36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154955" y="708338"/>
            <a:ext cx="8825658" cy="901521"/>
          </a:xfrm>
        </p:spPr>
        <p:txBody>
          <a:bodyPr>
            <a:normAutofit/>
          </a:bodyPr>
          <a:lstStyle/>
          <a:p>
            <a:pPr algn="ctr"/>
            <a:r>
              <a:rPr lang="en-US" sz="3600" dirty="0" smtClean="0">
                <a:latin typeface="Times New Roman" panose="02020603050405020304" pitchFamily="18" charset="0"/>
                <a:cs typeface="Times New Roman" panose="02020603050405020304" pitchFamily="18" charset="0"/>
              </a:rPr>
              <a:t>Working with Foster Children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63261048"/>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6622" y="1609858"/>
            <a:ext cx="8825658" cy="4059421"/>
          </a:xfrm>
        </p:spPr>
        <p:txBody>
          <a:bodyPr wrap="none" anchor="t" anchorCtr="0"/>
          <a:lstStyle/>
          <a:p>
            <a:r>
              <a:rPr lang="en-US" sz="3600" dirty="0">
                <a:latin typeface="Times New Roman" panose="02020603050405020304" pitchFamily="18" charset="0"/>
                <a:cs typeface="Times New Roman" panose="02020603050405020304" pitchFamily="18" charset="0"/>
              </a:rPr>
              <a:t>Siegel Strategy #1-Connect and Redirect </a:t>
            </a:r>
            <a:br>
              <a:rPr lang="en-US" sz="3600" dirty="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(Surfing Emotional Waves</a:t>
            </a:r>
            <a:r>
              <a:rPr lang="en-US" sz="3600" dirty="0" smtClean="0">
                <a:latin typeface="Times New Roman" panose="02020603050405020304" pitchFamily="18" charset="0"/>
                <a:cs typeface="Times New Roman" panose="02020603050405020304" pitchFamily="18" charset="0"/>
              </a:rPr>
              <a:t>)</a:t>
            </a:r>
            <a:br>
              <a:rPr lang="en-US" sz="3600" dirty="0" smtClean="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	Step One</a:t>
            </a:r>
            <a:br>
              <a:rPr lang="en-US" sz="3600" dirty="0" smtClean="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		Connect with their Right Brain</a:t>
            </a:r>
            <a:endParaRPr lang="en-US" sz="36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154955" y="708338"/>
            <a:ext cx="8825658" cy="901521"/>
          </a:xfrm>
        </p:spPr>
        <p:txBody>
          <a:bodyPr>
            <a:normAutofit/>
          </a:bodyPr>
          <a:lstStyle/>
          <a:p>
            <a:pPr algn="ctr"/>
            <a:r>
              <a:rPr lang="en-US" sz="3600" dirty="0" smtClean="0">
                <a:latin typeface="Times New Roman" panose="02020603050405020304" pitchFamily="18" charset="0"/>
                <a:cs typeface="Times New Roman" panose="02020603050405020304" pitchFamily="18" charset="0"/>
              </a:rPr>
              <a:t>Working with Foster Children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00770537"/>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6622" y="1609858"/>
            <a:ext cx="8825658" cy="4059421"/>
          </a:xfrm>
        </p:spPr>
        <p:txBody>
          <a:bodyPr wrap="none" anchor="t" anchorCtr="0"/>
          <a:lstStyle/>
          <a:p>
            <a:r>
              <a:rPr lang="en-US" sz="3600" dirty="0">
                <a:latin typeface="Times New Roman" panose="02020603050405020304" pitchFamily="18" charset="0"/>
                <a:cs typeface="Times New Roman" panose="02020603050405020304" pitchFamily="18" charset="0"/>
              </a:rPr>
              <a:t>Siegel Strategy #1-Connect and Redirect </a:t>
            </a:r>
            <a:br>
              <a:rPr lang="en-US" sz="3600" dirty="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(Surfing Emotional Waves)</a:t>
            </a:r>
            <a:br>
              <a:rPr lang="en-US" sz="3600" dirty="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Step One</a:t>
            </a:r>
            <a:br>
              <a:rPr lang="en-US" sz="3600" dirty="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Connect with their Right </a:t>
            </a:r>
            <a:r>
              <a:rPr lang="en-US" sz="3600" dirty="0" smtClean="0">
                <a:latin typeface="Times New Roman" panose="02020603050405020304" pitchFamily="18" charset="0"/>
                <a:cs typeface="Times New Roman" panose="02020603050405020304" pitchFamily="18" charset="0"/>
              </a:rPr>
              <a:t>Brain</a:t>
            </a:r>
            <a:br>
              <a:rPr lang="en-US" sz="3600" dirty="0" smtClean="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	Step Two</a:t>
            </a:r>
            <a:br>
              <a:rPr lang="en-US" sz="3600" dirty="0" smtClean="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		Redirect with the Left Brain</a:t>
            </a:r>
            <a:endParaRPr lang="en-US" sz="36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154955" y="708338"/>
            <a:ext cx="8825658" cy="901521"/>
          </a:xfrm>
        </p:spPr>
        <p:txBody>
          <a:bodyPr>
            <a:normAutofit/>
          </a:bodyPr>
          <a:lstStyle/>
          <a:p>
            <a:pPr algn="ctr"/>
            <a:r>
              <a:rPr lang="en-US" sz="3600" dirty="0" smtClean="0">
                <a:latin typeface="Times New Roman" panose="02020603050405020304" pitchFamily="18" charset="0"/>
                <a:cs typeface="Times New Roman" panose="02020603050405020304" pitchFamily="18" charset="0"/>
              </a:rPr>
              <a:t>Working with Foster Children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40318972"/>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6622" y="1609858"/>
            <a:ext cx="8825658" cy="4059421"/>
          </a:xfrm>
        </p:spPr>
        <p:txBody>
          <a:bodyPr wrap="none" anchor="t" anchorCtr="0"/>
          <a:lstStyle/>
          <a:p>
            <a:r>
              <a:rPr lang="en-US" sz="3600" dirty="0">
                <a:latin typeface="Times New Roman" panose="02020603050405020304" pitchFamily="18" charset="0"/>
                <a:cs typeface="Times New Roman" panose="02020603050405020304" pitchFamily="18" charset="0"/>
              </a:rPr>
              <a:t>Siegel Strategy </a:t>
            </a:r>
            <a:r>
              <a:rPr lang="en-US" sz="3600" dirty="0" smtClean="0">
                <a:latin typeface="Times New Roman" panose="02020603050405020304" pitchFamily="18" charset="0"/>
                <a:cs typeface="Times New Roman" panose="02020603050405020304" pitchFamily="18" charset="0"/>
              </a:rPr>
              <a:t>#2-Name It to Tame It</a:t>
            </a:r>
            <a:br>
              <a:rPr lang="en-US" sz="3600" dirty="0" smtClean="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(Telling Stores to Calm Big Emotions)</a:t>
            </a:r>
            <a:br>
              <a:rPr lang="en-US" sz="3600" dirty="0" smtClean="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	One of the best ways to promote higher/</a:t>
            </a:r>
            <a:br>
              <a:rPr lang="en-US" sz="3600" dirty="0" smtClean="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	lower brain </a:t>
            </a:r>
            <a:r>
              <a:rPr lang="en-US" sz="3600" dirty="0" smtClean="0">
                <a:latin typeface="Times New Roman" panose="02020603050405020304" pitchFamily="18" charset="0"/>
                <a:cs typeface="Times New Roman" panose="02020603050405020304" pitchFamily="18" charset="0"/>
              </a:rPr>
              <a:t>integration </a:t>
            </a:r>
            <a:r>
              <a:rPr lang="en-US" sz="3600" dirty="0" smtClean="0">
                <a:latin typeface="Times New Roman" panose="02020603050405020304" pitchFamily="18" charset="0"/>
                <a:cs typeface="Times New Roman" panose="02020603050405020304" pitchFamily="18" charset="0"/>
              </a:rPr>
              <a:t>is to help retell </a:t>
            </a:r>
            <a:br>
              <a:rPr lang="en-US" sz="3600" dirty="0" smtClean="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	the story of the painful or frightening </a:t>
            </a:r>
            <a:br>
              <a:rPr lang="en-US" sz="3600" dirty="0" smtClean="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	experience</a:t>
            </a:r>
            <a:endParaRPr lang="en-US" sz="36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154955" y="708338"/>
            <a:ext cx="8825658" cy="901521"/>
          </a:xfrm>
        </p:spPr>
        <p:txBody>
          <a:bodyPr>
            <a:normAutofit/>
          </a:bodyPr>
          <a:lstStyle/>
          <a:p>
            <a:pPr algn="ctr"/>
            <a:r>
              <a:rPr lang="en-US" sz="3600" dirty="0" smtClean="0">
                <a:latin typeface="Times New Roman" panose="02020603050405020304" pitchFamily="18" charset="0"/>
                <a:cs typeface="Times New Roman" panose="02020603050405020304" pitchFamily="18" charset="0"/>
              </a:rPr>
              <a:t>Working with Foster Children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78957236"/>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6622" y="1609858"/>
            <a:ext cx="8825658" cy="4059421"/>
          </a:xfrm>
        </p:spPr>
        <p:txBody>
          <a:bodyPr wrap="none" anchor="t" anchorCtr="0"/>
          <a:lstStyle/>
          <a:p>
            <a:r>
              <a:rPr lang="en-US" sz="3600" dirty="0" smtClean="0">
                <a:latin typeface="Times New Roman" panose="02020603050405020304" pitchFamily="18" charset="0"/>
                <a:cs typeface="Times New Roman" panose="02020603050405020304" pitchFamily="18" charset="0"/>
              </a:rPr>
              <a:t>Mental Staircase:  </a:t>
            </a:r>
            <a:r>
              <a:rPr lang="en-US" sz="3600" dirty="0" smtClean="0">
                <a:latin typeface="Times New Roman" panose="02020603050405020304" pitchFamily="18" charset="0"/>
                <a:cs typeface="Times New Roman" panose="02020603050405020304" pitchFamily="18" charset="0"/>
              </a:rPr>
              <a:t>Integrating </a:t>
            </a:r>
            <a:r>
              <a:rPr lang="en-US" sz="3600" dirty="0" smtClean="0">
                <a:latin typeface="Times New Roman" panose="02020603050405020304" pitchFamily="18" charset="0"/>
                <a:cs typeface="Times New Roman" panose="02020603050405020304" pitchFamily="18" charset="0"/>
              </a:rPr>
              <a:t>the Upstairs and </a:t>
            </a:r>
            <a:br>
              <a:rPr lang="en-US" sz="3600" dirty="0" smtClean="0">
                <a:latin typeface="Times New Roman" panose="02020603050405020304" pitchFamily="18" charset="0"/>
                <a:cs typeface="Times New Roman" panose="02020603050405020304" pitchFamily="18" charset="0"/>
              </a:rPr>
            </a:br>
            <a:r>
              <a:rPr lang="en-US" sz="3600" dirty="0" smtClean="0">
                <a:latin typeface="Times New Roman" panose="02020603050405020304" pitchFamily="18" charset="0"/>
                <a:cs typeface="Times New Roman" panose="02020603050405020304" pitchFamily="18" charset="0"/>
              </a:rPr>
              <a:t>Downstairs  Brains</a:t>
            </a:r>
            <a:endParaRPr lang="en-US" sz="36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154955" y="708338"/>
            <a:ext cx="8825658" cy="901521"/>
          </a:xfrm>
        </p:spPr>
        <p:txBody>
          <a:bodyPr>
            <a:normAutofit/>
          </a:bodyPr>
          <a:lstStyle/>
          <a:p>
            <a:pPr algn="ctr"/>
            <a:r>
              <a:rPr lang="en-US" sz="3600" dirty="0" smtClean="0">
                <a:latin typeface="Times New Roman" panose="02020603050405020304" pitchFamily="18" charset="0"/>
                <a:cs typeface="Times New Roman" panose="02020603050405020304" pitchFamily="18" charset="0"/>
              </a:rPr>
              <a:t>Working with Foster Children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47787805"/>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6622" y="1609858"/>
            <a:ext cx="8825658" cy="4059421"/>
          </a:xfrm>
        </p:spPr>
        <p:txBody>
          <a:bodyPr wrap="none" anchor="t" anchorCtr="0"/>
          <a:lstStyle/>
          <a:p>
            <a:r>
              <a:rPr lang="en-US" sz="3600" dirty="0">
                <a:latin typeface="Times New Roman" panose="02020603050405020304" pitchFamily="18" charset="0"/>
                <a:cs typeface="Times New Roman" panose="02020603050405020304" pitchFamily="18" charset="0"/>
              </a:rPr>
              <a:t>Mental Staircase:  </a:t>
            </a:r>
            <a:r>
              <a:rPr lang="en-US" sz="3600" dirty="0" smtClean="0">
                <a:latin typeface="Times New Roman" panose="02020603050405020304" pitchFamily="18" charset="0"/>
                <a:cs typeface="Times New Roman" panose="02020603050405020304" pitchFamily="18" charset="0"/>
              </a:rPr>
              <a:t>Integrating </a:t>
            </a:r>
            <a:r>
              <a:rPr lang="en-US" sz="3600" dirty="0">
                <a:latin typeface="Times New Roman" panose="02020603050405020304" pitchFamily="18" charset="0"/>
                <a:cs typeface="Times New Roman" panose="02020603050405020304" pitchFamily="18" charset="0"/>
              </a:rPr>
              <a:t>the Upstairs and </a:t>
            </a:r>
            <a:br>
              <a:rPr lang="en-US" sz="3600" dirty="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Downstairs  </a:t>
            </a:r>
            <a:r>
              <a:rPr lang="en-US" sz="3600" dirty="0" smtClean="0">
                <a:latin typeface="Times New Roman" panose="02020603050405020304" pitchFamily="18" charset="0"/>
                <a:cs typeface="Times New Roman" panose="02020603050405020304" pitchFamily="18" charset="0"/>
              </a:rPr>
              <a:t>Brains</a:t>
            </a:r>
            <a:br>
              <a:rPr lang="en-US" sz="3600" dirty="0" smtClean="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Lower Brain</a:t>
            </a:r>
            <a:br>
              <a:rPr lang="en-US" sz="3600" dirty="0" smtClean="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	More primitive </a:t>
            </a:r>
            <a:br>
              <a:rPr lang="en-US" sz="3600" dirty="0" smtClean="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		Responsible for Basic Functions</a:t>
            </a:r>
            <a:r>
              <a:rPr lang="en-US" sz="3600" dirty="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such </a:t>
            </a:r>
            <a:r>
              <a:rPr lang="en-US" sz="3600" dirty="0" smtClean="0">
                <a:latin typeface="Times New Roman" panose="02020603050405020304" pitchFamily="18" charset="0"/>
                <a:cs typeface="Times New Roman" panose="02020603050405020304" pitchFamily="18" charset="0"/>
              </a:rPr>
              <a:t>as</a:t>
            </a:r>
            <a:br>
              <a:rPr lang="en-US" sz="3600" dirty="0" smtClean="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			breathing, blinking </a:t>
            </a:r>
            <a:endParaRPr lang="en-US" sz="36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154955" y="708338"/>
            <a:ext cx="8825658" cy="901521"/>
          </a:xfrm>
        </p:spPr>
        <p:txBody>
          <a:bodyPr>
            <a:normAutofit/>
          </a:bodyPr>
          <a:lstStyle/>
          <a:p>
            <a:pPr algn="ctr"/>
            <a:r>
              <a:rPr lang="en-US" sz="3600" dirty="0" smtClean="0">
                <a:latin typeface="Times New Roman" panose="02020603050405020304" pitchFamily="18" charset="0"/>
                <a:cs typeface="Times New Roman" panose="02020603050405020304" pitchFamily="18" charset="0"/>
              </a:rPr>
              <a:t>Working with Foster Children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607862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6622" y="1609858"/>
            <a:ext cx="8825658" cy="4059421"/>
          </a:xfrm>
        </p:spPr>
        <p:txBody>
          <a:bodyPr wrap="none" anchor="t" anchorCtr="0"/>
          <a:lstStyle/>
          <a:p>
            <a:r>
              <a:rPr lang="en-US" sz="4000" dirty="0" smtClean="0">
                <a:latin typeface="Times New Roman" panose="02020603050405020304" pitchFamily="18" charset="0"/>
                <a:cs typeface="Times New Roman" panose="02020603050405020304" pitchFamily="18" charset="0"/>
              </a:rPr>
              <a:t>Abuse</a:t>
            </a:r>
            <a:br>
              <a:rPr lang="en-US" sz="4000" dirty="0" smtClean="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Emotional</a:t>
            </a:r>
            <a:endParaRPr lang="en-US" sz="40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154955" y="708338"/>
            <a:ext cx="8825658" cy="901521"/>
          </a:xfrm>
        </p:spPr>
        <p:txBody>
          <a:bodyPr>
            <a:normAutofit/>
          </a:bodyPr>
          <a:lstStyle/>
          <a:p>
            <a:pPr algn="ctr"/>
            <a:r>
              <a:rPr lang="en-US" sz="3600" dirty="0" smtClean="0">
                <a:latin typeface="Times New Roman" panose="02020603050405020304" pitchFamily="18" charset="0"/>
                <a:cs typeface="Times New Roman" panose="02020603050405020304" pitchFamily="18" charset="0"/>
              </a:rPr>
              <a:t>Working with Foster Children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2554733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6622" y="1609858"/>
            <a:ext cx="8825658" cy="4059421"/>
          </a:xfrm>
        </p:spPr>
        <p:txBody>
          <a:bodyPr wrap="none" anchor="t" anchorCtr="0"/>
          <a:lstStyle/>
          <a:p>
            <a:r>
              <a:rPr lang="en-US" sz="3600" dirty="0">
                <a:latin typeface="Times New Roman" panose="02020603050405020304" pitchFamily="18" charset="0"/>
                <a:cs typeface="Times New Roman" panose="02020603050405020304" pitchFamily="18" charset="0"/>
              </a:rPr>
              <a:t>Lower Brain</a:t>
            </a:r>
            <a:br>
              <a:rPr lang="en-US" sz="3600" dirty="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More </a:t>
            </a:r>
            <a:r>
              <a:rPr lang="en-US" sz="3600" dirty="0" smtClean="0">
                <a:latin typeface="Times New Roman" panose="02020603050405020304" pitchFamily="18" charset="0"/>
                <a:cs typeface="Times New Roman" panose="02020603050405020304" pitchFamily="18" charset="0"/>
              </a:rPr>
              <a:t>primitive; Responsible </a:t>
            </a:r>
            <a:r>
              <a:rPr lang="en-US" sz="3600" dirty="0">
                <a:latin typeface="Times New Roman" panose="02020603050405020304" pitchFamily="18" charset="0"/>
                <a:cs typeface="Times New Roman" panose="02020603050405020304" pitchFamily="18" charset="0"/>
              </a:rPr>
              <a:t>for Basic </a:t>
            </a:r>
            <a:r>
              <a:rPr lang="en-US" sz="3600" dirty="0" smtClean="0">
                <a:latin typeface="Times New Roman" panose="02020603050405020304" pitchFamily="18" charset="0"/>
                <a:cs typeface="Times New Roman" panose="02020603050405020304" pitchFamily="18" charset="0"/>
              </a:rPr>
              <a:t/>
            </a:r>
            <a:br>
              <a:rPr lang="en-US" sz="3600" dirty="0" smtClean="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		Functions such as breathing &amp; blinking</a:t>
            </a:r>
            <a:br>
              <a:rPr lang="en-US" sz="3600" dirty="0" smtClean="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	Innate Reactions and impulses like the</a:t>
            </a:r>
            <a:br>
              <a:rPr lang="en-US" sz="3600" dirty="0" smtClean="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		Flight or Fight Syndrome</a:t>
            </a:r>
            <a:br>
              <a:rPr lang="en-US" sz="3600" dirty="0" smtClean="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		</a:t>
            </a:r>
            <a:endParaRPr lang="en-US" sz="36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154955" y="708338"/>
            <a:ext cx="8825658" cy="901521"/>
          </a:xfrm>
        </p:spPr>
        <p:txBody>
          <a:bodyPr>
            <a:normAutofit/>
          </a:bodyPr>
          <a:lstStyle/>
          <a:p>
            <a:pPr algn="ctr"/>
            <a:r>
              <a:rPr lang="en-US" sz="3600" dirty="0" smtClean="0">
                <a:latin typeface="Times New Roman" panose="02020603050405020304" pitchFamily="18" charset="0"/>
                <a:cs typeface="Times New Roman" panose="02020603050405020304" pitchFamily="18" charset="0"/>
              </a:rPr>
              <a:t>Working with Foster Children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40452040"/>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6622" y="1609858"/>
            <a:ext cx="8825658" cy="4059421"/>
          </a:xfrm>
        </p:spPr>
        <p:txBody>
          <a:bodyPr wrap="none" anchor="t" anchorCtr="0"/>
          <a:lstStyle/>
          <a:p>
            <a:r>
              <a:rPr lang="en-US" sz="3600" dirty="0">
                <a:latin typeface="Times New Roman" panose="02020603050405020304" pitchFamily="18" charset="0"/>
                <a:cs typeface="Times New Roman" panose="02020603050405020304" pitchFamily="18" charset="0"/>
              </a:rPr>
              <a:t>Lower Brain</a:t>
            </a:r>
            <a:br>
              <a:rPr lang="en-US" sz="3600" dirty="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More primitive; Responsible for Basic </a:t>
            </a:r>
            <a:br>
              <a:rPr lang="en-US" sz="3600" dirty="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Functions such as breathing &amp; blinking</a:t>
            </a:r>
            <a:br>
              <a:rPr lang="en-US" sz="3600" dirty="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Innate </a:t>
            </a:r>
            <a:r>
              <a:rPr lang="en-US" sz="3600" dirty="0" smtClean="0">
                <a:latin typeface="Times New Roman" panose="02020603050405020304" pitchFamily="18" charset="0"/>
                <a:cs typeface="Times New Roman" panose="02020603050405020304" pitchFamily="18" charset="0"/>
              </a:rPr>
              <a:t>Reactions </a:t>
            </a:r>
            <a:r>
              <a:rPr lang="en-US" sz="3600" dirty="0">
                <a:latin typeface="Times New Roman" panose="02020603050405020304" pitchFamily="18" charset="0"/>
                <a:cs typeface="Times New Roman" panose="02020603050405020304" pitchFamily="18" charset="0"/>
              </a:rPr>
              <a:t>and impulses like the</a:t>
            </a:r>
            <a:br>
              <a:rPr lang="en-US" sz="3600" dirty="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Flight or Fight Syndrome</a:t>
            </a:r>
            <a:br>
              <a:rPr lang="en-US" sz="3600" dirty="0">
                <a:latin typeface="Times New Roman" panose="02020603050405020304" pitchFamily="18" charset="0"/>
                <a:cs typeface="Times New Roman" panose="02020603050405020304" pitchFamily="18" charset="0"/>
              </a:rPr>
            </a:br>
            <a:r>
              <a:rPr lang="en-US" sz="3600" dirty="0" smtClean="0">
                <a:latin typeface="Times New Roman" panose="02020603050405020304" pitchFamily="18" charset="0"/>
                <a:cs typeface="Times New Roman" panose="02020603050405020304" pitchFamily="18" charset="0"/>
              </a:rPr>
              <a:t>		Strong Emotions such as Fear and Anger</a:t>
            </a:r>
            <a:endParaRPr lang="en-US" sz="36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154955" y="708338"/>
            <a:ext cx="8825658" cy="901521"/>
          </a:xfrm>
        </p:spPr>
        <p:txBody>
          <a:bodyPr>
            <a:normAutofit/>
          </a:bodyPr>
          <a:lstStyle/>
          <a:p>
            <a:pPr algn="ctr"/>
            <a:r>
              <a:rPr lang="en-US" sz="3600" dirty="0" smtClean="0">
                <a:latin typeface="Times New Roman" panose="02020603050405020304" pitchFamily="18" charset="0"/>
                <a:cs typeface="Times New Roman" panose="02020603050405020304" pitchFamily="18" charset="0"/>
              </a:rPr>
              <a:t>Working with Foster Children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0187778"/>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609859"/>
            <a:ext cx="8825658" cy="4316997"/>
          </a:xfrm>
        </p:spPr>
        <p:txBody>
          <a:bodyPr wrap="none" anchor="t" anchorCtr="0"/>
          <a:lstStyle/>
          <a:p>
            <a:r>
              <a:rPr lang="en-US" sz="3600" dirty="0" smtClean="0">
                <a:latin typeface="Times New Roman" panose="02020603050405020304" pitchFamily="18" charset="0"/>
                <a:cs typeface="Times New Roman" panose="02020603050405020304" pitchFamily="18" charset="0"/>
              </a:rPr>
              <a:t>Higher Brain</a:t>
            </a:r>
            <a:br>
              <a:rPr lang="en-US" sz="3600" dirty="0" smtClean="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Where Intricate Mental Processes take Place</a:t>
            </a:r>
            <a:endParaRPr lang="en-US" sz="36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154955" y="708338"/>
            <a:ext cx="8825658" cy="901521"/>
          </a:xfrm>
        </p:spPr>
        <p:txBody>
          <a:bodyPr>
            <a:normAutofit/>
          </a:bodyPr>
          <a:lstStyle/>
          <a:p>
            <a:pPr algn="ctr"/>
            <a:r>
              <a:rPr lang="en-US" sz="3600" dirty="0" smtClean="0">
                <a:latin typeface="Times New Roman" panose="02020603050405020304" pitchFamily="18" charset="0"/>
                <a:cs typeface="Times New Roman" panose="02020603050405020304" pitchFamily="18" charset="0"/>
              </a:rPr>
              <a:t>Working with Foster Children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86497212"/>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6622" y="1609858"/>
            <a:ext cx="8825658" cy="4059421"/>
          </a:xfrm>
        </p:spPr>
        <p:txBody>
          <a:bodyPr wrap="none" anchor="t" anchorCtr="0"/>
          <a:lstStyle/>
          <a:p>
            <a:r>
              <a:rPr lang="en-US" sz="3600" dirty="0">
                <a:latin typeface="Times New Roman" panose="02020603050405020304" pitchFamily="18" charset="0"/>
                <a:cs typeface="Times New Roman" panose="02020603050405020304" pitchFamily="18" charset="0"/>
              </a:rPr>
              <a:t>Higher Brain</a:t>
            </a:r>
            <a:br>
              <a:rPr lang="en-US" sz="3600" dirty="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Where Intricate Mental Processes take </a:t>
            </a:r>
            <a:r>
              <a:rPr lang="en-US" sz="3600" dirty="0" smtClean="0">
                <a:latin typeface="Times New Roman" panose="02020603050405020304" pitchFamily="18" charset="0"/>
                <a:cs typeface="Times New Roman" panose="02020603050405020304" pitchFamily="18" charset="0"/>
              </a:rPr>
              <a:t>Place</a:t>
            </a:r>
            <a:br>
              <a:rPr lang="en-US" sz="3600" dirty="0" smtClean="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	Such as:</a:t>
            </a:r>
            <a:br>
              <a:rPr lang="en-US" sz="3600" dirty="0" smtClean="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		Thinking</a:t>
            </a:r>
            <a:br>
              <a:rPr lang="en-US" sz="3600" dirty="0" smtClean="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		Imagining &amp;</a:t>
            </a:r>
            <a:br>
              <a:rPr lang="en-US" sz="3600" dirty="0" smtClean="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		Planning</a:t>
            </a:r>
            <a:endParaRPr lang="en-US" sz="36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154955" y="708338"/>
            <a:ext cx="8825658" cy="901521"/>
          </a:xfrm>
        </p:spPr>
        <p:txBody>
          <a:bodyPr>
            <a:normAutofit/>
          </a:bodyPr>
          <a:lstStyle/>
          <a:p>
            <a:pPr algn="ctr"/>
            <a:r>
              <a:rPr lang="en-US" sz="3600" dirty="0" smtClean="0">
                <a:latin typeface="Times New Roman" panose="02020603050405020304" pitchFamily="18" charset="0"/>
                <a:cs typeface="Times New Roman" panose="02020603050405020304" pitchFamily="18" charset="0"/>
              </a:rPr>
              <a:t>Working with Foster Children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48533023"/>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6622" y="1609858"/>
            <a:ext cx="8825658" cy="4059421"/>
          </a:xfrm>
        </p:spPr>
        <p:txBody>
          <a:bodyPr wrap="none" anchor="t" anchorCtr="0"/>
          <a:lstStyle/>
          <a:p>
            <a:r>
              <a:rPr lang="en-US" sz="2400" dirty="0">
                <a:latin typeface="Times New Roman" panose="02020603050405020304" pitchFamily="18" charset="0"/>
                <a:cs typeface="Times New Roman" panose="02020603050405020304" pitchFamily="18" charset="0"/>
              </a:rPr>
              <a:t>Higher Brain</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	Where Intricate Mental Processes take Place</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		Such as:</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			Thinking</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			Imagining &amp;</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Planning</a:t>
            </a:r>
            <a:br>
              <a:rPr lang="en-US" sz="2400" dirty="0" smtClean="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Sound Decision Making</a:t>
            </a:r>
            <a:br>
              <a:rPr lang="en-US" sz="2400" dirty="0" smtClean="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Control Over Emotions and Body</a:t>
            </a:r>
            <a:br>
              <a:rPr lang="en-US" sz="2400" dirty="0" smtClean="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Self Understanding</a:t>
            </a:r>
            <a:br>
              <a:rPr lang="en-US" sz="2400" dirty="0" smtClean="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Empathy</a:t>
            </a:r>
            <a:br>
              <a:rPr lang="en-US" sz="2400" dirty="0" smtClean="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Morality</a:t>
            </a:r>
            <a:endParaRPr lang="en-US" sz="24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154955" y="708338"/>
            <a:ext cx="8825658" cy="901521"/>
          </a:xfrm>
        </p:spPr>
        <p:txBody>
          <a:bodyPr>
            <a:normAutofit/>
          </a:bodyPr>
          <a:lstStyle/>
          <a:p>
            <a:pPr algn="ctr"/>
            <a:r>
              <a:rPr lang="en-US" sz="3600" dirty="0" smtClean="0">
                <a:latin typeface="Times New Roman" panose="02020603050405020304" pitchFamily="18" charset="0"/>
                <a:cs typeface="Times New Roman" panose="02020603050405020304" pitchFamily="18" charset="0"/>
              </a:rPr>
              <a:t>Working with Foster Children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14050895"/>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6622" y="1609858"/>
            <a:ext cx="8825658" cy="4059421"/>
          </a:xfrm>
        </p:spPr>
        <p:txBody>
          <a:bodyPr wrap="none" anchor="t" anchorCtr="0"/>
          <a:lstStyle/>
          <a:p>
            <a:r>
              <a:rPr lang="en-US" sz="3600" dirty="0" smtClean="0">
                <a:latin typeface="Times New Roman" panose="02020603050405020304" pitchFamily="18" charset="0"/>
                <a:cs typeface="Times New Roman" panose="02020603050405020304" pitchFamily="18" charset="0"/>
              </a:rPr>
              <a:t>While the Downstairs Brain is well developed</a:t>
            </a:r>
            <a:br>
              <a:rPr lang="en-US" sz="3600" dirty="0" smtClean="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Even at Birth</a:t>
            </a:r>
            <a:endParaRPr lang="en-US" sz="36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154955" y="708338"/>
            <a:ext cx="8825658" cy="901521"/>
          </a:xfrm>
        </p:spPr>
        <p:txBody>
          <a:bodyPr>
            <a:normAutofit/>
          </a:bodyPr>
          <a:lstStyle/>
          <a:p>
            <a:pPr algn="ctr"/>
            <a:r>
              <a:rPr lang="en-US" sz="3600" dirty="0" smtClean="0">
                <a:latin typeface="Times New Roman" panose="02020603050405020304" pitchFamily="18" charset="0"/>
                <a:cs typeface="Times New Roman" panose="02020603050405020304" pitchFamily="18" charset="0"/>
              </a:rPr>
              <a:t>Working with Foster Children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88935851"/>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6622" y="1609858"/>
            <a:ext cx="8825658" cy="4059421"/>
          </a:xfrm>
        </p:spPr>
        <p:txBody>
          <a:bodyPr wrap="none" anchor="t" anchorCtr="0"/>
          <a:lstStyle/>
          <a:p>
            <a:r>
              <a:rPr lang="en-US" sz="3600" dirty="0">
                <a:latin typeface="Times New Roman" panose="02020603050405020304" pitchFamily="18" charset="0"/>
                <a:cs typeface="Times New Roman" panose="02020603050405020304" pitchFamily="18" charset="0"/>
              </a:rPr>
              <a:t>While the Downstairs Brain is well developed</a:t>
            </a:r>
            <a:br>
              <a:rPr lang="en-US" sz="3600" dirty="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Even at </a:t>
            </a:r>
            <a:r>
              <a:rPr lang="en-US" sz="3600" dirty="0" smtClean="0">
                <a:latin typeface="Times New Roman" panose="02020603050405020304" pitchFamily="18" charset="0"/>
                <a:cs typeface="Times New Roman" panose="02020603050405020304" pitchFamily="18" charset="0"/>
              </a:rPr>
              <a:t>Birth…The Upstairs Brain isn’t fully</a:t>
            </a:r>
            <a:br>
              <a:rPr lang="en-US" sz="3600" dirty="0" smtClean="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mature until a person reaches their</a:t>
            </a:r>
            <a:br>
              <a:rPr lang="en-US" sz="3600" dirty="0" smtClean="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mid-twenties</a:t>
            </a:r>
            <a:endParaRPr lang="en-US" sz="36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154955" y="708338"/>
            <a:ext cx="8825658" cy="901521"/>
          </a:xfrm>
        </p:spPr>
        <p:txBody>
          <a:bodyPr>
            <a:normAutofit/>
          </a:bodyPr>
          <a:lstStyle/>
          <a:p>
            <a:pPr algn="ctr"/>
            <a:r>
              <a:rPr lang="en-US" sz="3600" dirty="0" smtClean="0">
                <a:latin typeface="Times New Roman" panose="02020603050405020304" pitchFamily="18" charset="0"/>
                <a:cs typeface="Times New Roman" panose="02020603050405020304" pitchFamily="18" charset="0"/>
              </a:rPr>
              <a:t>Working with Foster Children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5455785"/>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89447" y="1609859"/>
            <a:ext cx="8825658" cy="4059421"/>
          </a:xfrm>
        </p:spPr>
        <p:txBody>
          <a:bodyPr wrap="none" anchor="t" anchorCtr="0"/>
          <a:lstStyle/>
          <a:p>
            <a:r>
              <a:rPr lang="en-US" sz="3600" dirty="0">
                <a:latin typeface="Times New Roman" panose="02020603050405020304" pitchFamily="18" charset="0"/>
                <a:cs typeface="Times New Roman" panose="02020603050405020304" pitchFamily="18" charset="0"/>
              </a:rPr>
              <a:t>While the Downstairs Brain is well developed</a:t>
            </a:r>
            <a:br>
              <a:rPr lang="en-US" sz="3600" dirty="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Even at Birth…The Upstairs Brain isn’t fully</a:t>
            </a:r>
            <a:br>
              <a:rPr lang="en-US" sz="3600" dirty="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mature until a person reaches their</a:t>
            </a:r>
            <a:br>
              <a:rPr lang="en-US" sz="3600" dirty="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mid-twenties</a:t>
            </a:r>
            <a:br>
              <a:rPr lang="en-US" sz="3600" dirty="0" smtClean="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	It is one of the last parts of the Brain 	</a:t>
            </a:r>
            <a:br>
              <a:rPr lang="en-US" sz="3600" dirty="0" smtClean="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	Developed</a:t>
            </a:r>
            <a:endParaRPr lang="en-US" sz="36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154955" y="708338"/>
            <a:ext cx="8825658" cy="901521"/>
          </a:xfrm>
        </p:spPr>
        <p:txBody>
          <a:bodyPr>
            <a:normAutofit/>
          </a:bodyPr>
          <a:lstStyle/>
          <a:p>
            <a:pPr algn="ctr"/>
            <a:r>
              <a:rPr lang="en-US" sz="3600" dirty="0" smtClean="0">
                <a:latin typeface="Times New Roman" panose="02020603050405020304" pitchFamily="18" charset="0"/>
                <a:cs typeface="Times New Roman" panose="02020603050405020304" pitchFamily="18" charset="0"/>
              </a:rPr>
              <a:t>Working with Foster Children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732261"/>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6622" y="1609858"/>
            <a:ext cx="8825658" cy="4059421"/>
          </a:xfrm>
        </p:spPr>
        <p:txBody>
          <a:bodyPr wrap="none" anchor="t" anchorCtr="0"/>
          <a:lstStyle/>
          <a:p>
            <a:r>
              <a:rPr lang="en-US" sz="2800" dirty="0">
                <a:latin typeface="Times New Roman" panose="02020603050405020304" pitchFamily="18" charset="0"/>
                <a:cs typeface="Times New Roman" panose="02020603050405020304" pitchFamily="18" charset="0"/>
              </a:rPr>
              <a:t>While the Downstairs Brain is well developed</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	Even at Birth…The Upstairs Brain isn’t fully</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	mature until a person reaches their</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	mid-twenties</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		It is one of the last parts of the Brain 	</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Developed</a:t>
            </a:r>
            <a:br>
              <a:rPr lang="en-US" sz="2800" dirty="0" smtClean="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		Remains under Massive Construction for the first</a:t>
            </a:r>
            <a:br>
              <a:rPr lang="en-US" sz="2800" dirty="0" smtClean="0">
                <a:latin typeface="Times New Roman" panose="02020603050405020304" pitchFamily="18" charset="0"/>
                <a:cs typeface="Times New Roman" panose="02020603050405020304" pitchFamily="18" charset="0"/>
              </a:rPr>
            </a:br>
            <a:r>
              <a:rPr lang="en-US" sz="2800" dirty="0" smtClean="0">
                <a:latin typeface="Times New Roman" panose="02020603050405020304" pitchFamily="18" charset="0"/>
                <a:cs typeface="Times New Roman" panose="02020603050405020304" pitchFamily="18" charset="0"/>
              </a:rPr>
              <a:t>			Few Years of Life</a:t>
            </a:r>
            <a:endParaRPr lang="en-US" sz="28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154955" y="708338"/>
            <a:ext cx="8825658" cy="901521"/>
          </a:xfrm>
        </p:spPr>
        <p:txBody>
          <a:bodyPr>
            <a:normAutofit/>
          </a:bodyPr>
          <a:lstStyle/>
          <a:p>
            <a:pPr algn="ctr"/>
            <a:r>
              <a:rPr lang="en-US" sz="3600" dirty="0" smtClean="0">
                <a:latin typeface="Times New Roman" panose="02020603050405020304" pitchFamily="18" charset="0"/>
                <a:cs typeface="Times New Roman" panose="02020603050405020304" pitchFamily="18" charset="0"/>
              </a:rPr>
              <a:t>Working with Foster Children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50605902"/>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6622" y="1609858"/>
            <a:ext cx="8825658" cy="4059421"/>
          </a:xfrm>
        </p:spPr>
        <p:txBody>
          <a:bodyPr wrap="none" anchor="t" anchorCtr="0"/>
          <a:lstStyle/>
          <a:p>
            <a:r>
              <a:rPr lang="en-US" sz="2400" dirty="0">
                <a:latin typeface="Times New Roman" panose="02020603050405020304" pitchFamily="18" charset="0"/>
                <a:cs typeface="Times New Roman" panose="02020603050405020304" pitchFamily="18" charset="0"/>
              </a:rPr>
              <a:t>While the Downstairs Brain is well developed</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	Even at Birth…The Upstairs Brain isn’t fully</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	mature until a person reaches their</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	mid-twenties</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		It is one of the last parts of the Brain 	</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		Developed</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			Remains under Massive Construction for the first</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			Few Years of </a:t>
            </a:r>
            <a:r>
              <a:rPr lang="en-US" sz="2400" dirty="0" smtClean="0">
                <a:latin typeface="Times New Roman" panose="02020603050405020304" pitchFamily="18" charset="0"/>
                <a:cs typeface="Times New Roman" panose="02020603050405020304" pitchFamily="18" charset="0"/>
              </a:rPr>
              <a:t>Life</a:t>
            </a:r>
            <a:br>
              <a:rPr lang="en-US" sz="2400" dirty="0" smtClean="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Under goes extensive remodeling during teen years </a:t>
            </a:r>
            <a:br>
              <a:rPr lang="en-US" sz="2400" dirty="0" smtClean="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that lasts until adulthood</a:t>
            </a:r>
            <a:endParaRPr lang="en-US" sz="24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154955" y="708338"/>
            <a:ext cx="8825658" cy="901521"/>
          </a:xfrm>
        </p:spPr>
        <p:txBody>
          <a:bodyPr>
            <a:normAutofit/>
          </a:bodyPr>
          <a:lstStyle/>
          <a:p>
            <a:pPr algn="ctr"/>
            <a:r>
              <a:rPr lang="en-US" sz="3600" dirty="0" smtClean="0">
                <a:latin typeface="Times New Roman" panose="02020603050405020304" pitchFamily="18" charset="0"/>
                <a:cs typeface="Times New Roman" panose="02020603050405020304" pitchFamily="18" charset="0"/>
              </a:rPr>
              <a:t>Working with Foster Children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6769551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601</TotalTime>
  <Words>1459</Words>
  <Application>Microsoft Office PowerPoint</Application>
  <PresentationFormat>Widescreen</PresentationFormat>
  <Paragraphs>431</Paragraphs>
  <Slides>156</Slides>
  <Notes>0</Notes>
  <HiddenSlides>55</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156</vt:i4>
      </vt:variant>
    </vt:vector>
  </HeadingPairs>
  <TitlesOfParts>
    <vt:vector size="161" baseType="lpstr">
      <vt:lpstr>Arial</vt:lpstr>
      <vt:lpstr>Century Gothic</vt:lpstr>
      <vt:lpstr>Times New Roman</vt:lpstr>
      <vt:lpstr>Wingdings 3</vt:lpstr>
      <vt:lpstr>Ion</vt:lpstr>
      <vt:lpstr> By  Mark Dittloff, MS, LPC, LSOT At the Counseling Center of Denton   </vt:lpstr>
      <vt:lpstr>Two Issues  </vt:lpstr>
      <vt:lpstr>Two Issues  1) Reason for the Child’s Removal   </vt:lpstr>
      <vt:lpstr>Two Issues  1) Reason for the Child’s Removal     2) How the Child Chooses to Interpret           Placement     </vt:lpstr>
      <vt:lpstr>Only Two Reasons for Removal  </vt:lpstr>
      <vt:lpstr>Only Two Reasons for Removal    1) Abuse</vt:lpstr>
      <vt:lpstr>Only Two Reasons for Removal    1) Abuse    2) Neglect</vt:lpstr>
      <vt:lpstr>Abuse</vt:lpstr>
      <vt:lpstr>Abuse  Emotional</vt:lpstr>
      <vt:lpstr>Abuse  Emotional    Verbal</vt:lpstr>
      <vt:lpstr>Working with Foster Children  </vt:lpstr>
      <vt:lpstr>Working with Foster Children  </vt:lpstr>
      <vt:lpstr>Working with Foster Children  </vt:lpstr>
      <vt:lpstr>Abuse  Emotional    Verbal     Non-Verbal</vt:lpstr>
      <vt:lpstr>Abuse  Emotional    Verbal     Non-Verbal    Contempt</vt:lpstr>
      <vt:lpstr>Abuse  Emotional    Verbal     Non-Verbal    Contempt    Stonewalling</vt:lpstr>
      <vt:lpstr>Abuse  Emotional  Physical</vt:lpstr>
      <vt:lpstr>Abuse  Emotional  Physical   Hitting</vt:lpstr>
      <vt:lpstr>Abuse  Emotional  Physical   Hitting   Throwing Things</vt:lpstr>
      <vt:lpstr>Abuse  Emotional  Physical   Hitting   Throwing Things   Pulling Hair, etc.</vt:lpstr>
      <vt:lpstr>Abuse  Emotional  Physical  Sexual</vt:lpstr>
      <vt:lpstr>Abuse  Emotional  Physical  Sexual   Not about sex but rather using sex to    hurt the victim</vt:lpstr>
      <vt:lpstr>Working with Foster Children </vt:lpstr>
      <vt:lpstr>Neglect  Self-Harm</vt:lpstr>
      <vt:lpstr>Neglect  Self-Harm   Drug &amp; Alcohol Addiction</vt:lpstr>
      <vt:lpstr>Neglect  Self-Harm   Drug &amp; Alcohol Addiction   Compulsions</vt:lpstr>
      <vt:lpstr>Neglect  Self-Harm   Drug &amp; Alcohol Addiction   Compulsions    Addiction Transfer</vt:lpstr>
      <vt:lpstr>John Bradshaw  Abuse and Neglect are both Signs of a     Child being Abandoned</vt:lpstr>
      <vt:lpstr>John Bradshaw  Abuse and Neglect are both Signs of a     Child being Abandoned   He would define abandonment as    when a Parent is not there Emotionally   for the Child</vt:lpstr>
      <vt:lpstr>John Bradshaw  Abandonment often leads to feelings of   Shame and Anger in the Child</vt:lpstr>
      <vt:lpstr>Shame</vt:lpstr>
      <vt:lpstr>Shame  Healthy Shame</vt:lpstr>
      <vt:lpstr>Shame  Healthy Shame   Designed to let us know we are not   perfect---we make mistakes</vt:lpstr>
      <vt:lpstr>Shame  Healthy Shame   Designed to let us know we are not   perfect---we make mistakes  Toxic Shame</vt:lpstr>
      <vt:lpstr>Shame  Healthy Shame   Designed to let us know we are not   perfect---we make mistakes  Toxic Shame   When it become how we define    our self</vt:lpstr>
      <vt:lpstr>Shame   Toxic Shame   When it become how we define    our self    E.g..-I didn’t do something bad, I     am bad</vt:lpstr>
      <vt:lpstr>Working with Foster Children  </vt:lpstr>
      <vt:lpstr>Anger</vt:lpstr>
      <vt:lpstr>Anger  Two Types of Anger</vt:lpstr>
      <vt:lpstr>Anger  Two Types of Anger   Lower Brain</vt:lpstr>
      <vt:lpstr>Anger  Two Types of Anger   Lower Brain   Higher Brain</vt:lpstr>
      <vt:lpstr>Lower Brain Anger</vt:lpstr>
      <vt:lpstr>Lower Brain Anger  Resides in the Amygdala</vt:lpstr>
      <vt:lpstr>Lower Brain Anger  Resides in the Amygdala   A Part of Our Fight or Flight    Syndrome</vt:lpstr>
      <vt:lpstr>Lower Brain Anger  Resides in the Amygdala   A Part of Our Fight or Flight    Syndrome    Designed to Protect Us</vt:lpstr>
      <vt:lpstr>Higher Brain Anger</vt:lpstr>
      <vt:lpstr>Working with Foster Children  </vt:lpstr>
      <vt:lpstr>Working with Foster Children  </vt:lpstr>
      <vt:lpstr>Working with Foster Children  </vt:lpstr>
      <vt:lpstr>Working with Foster Children  </vt:lpstr>
      <vt:lpstr>Working with Foster Children  </vt:lpstr>
      <vt:lpstr>Working with Foster Children </vt:lpstr>
      <vt:lpstr>Working with Foster Children  </vt:lpstr>
      <vt:lpstr>Working with Foster Children </vt:lpstr>
      <vt:lpstr>Higher Brain Anger  Intimidation</vt:lpstr>
      <vt:lpstr>Higher Brain Anger  Intimidation   Incredible Hulk Syndrome</vt:lpstr>
      <vt:lpstr>Higher Brain Anger  Intimidation   Incredible Hulk Syndrome    Give Me What I Want or You Will     Not Like Want Happens</vt:lpstr>
      <vt:lpstr>Higher Brain Anger  Intimidation   About Power and Control</vt:lpstr>
      <vt:lpstr>Higher Brain Anger  Intimidation   About Power and Control   Helpless and Hopelessness</vt:lpstr>
      <vt:lpstr>Higher Brain Anger  Intimidation   About Power and Control   Helpless and Hopelessness  Higher Brain Anger Comes Same   Sources as Depression</vt:lpstr>
      <vt:lpstr>Higher Brain Anger  Intimidation   About Power and Control   Helpless and Hopelessness  Higher Brain Anger Comes Same   Sources as Depression   Same Coin---Just Heads &amp; Tails</vt:lpstr>
      <vt:lpstr>Higher Brain Anger  Intimidation   About Power and Control   Helpless and Hopelessness  Higher Brain Anger Comes from the   Same Source as Depression     Same Coin---Just Heads &amp; Tails   </vt:lpstr>
      <vt:lpstr>No One Gets into Trouble with Higher Brain Anger</vt:lpstr>
      <vt:lpstr>No One Gets into Trouble with Higher Brain Anger  It is What We Do With Our Anger that   Gets Us Into Trouble</vt:lpstr>
      <vt:lpstr>No One Gets into Trouble with Higher Brain Anger  It is What We Do With Our Anger that   Gets Us Into Trouble   Aggression</vt:lpstr>
      <vt:lpstr>No One Gets into Trouble with Higher Brain Anger  It is What We Do With Our Anger that   Gets Us Into Trouble   Aggression is What Gets Us into    Trouble</vt:lpstr>
      <vt:lpstr>Children Don’t Know How to Feel  Ashamed </vt:lpstr>
      <vt:lpstr>Children Don’t Know How to Feel  Ashamed   So They Angry </vt:lpstr>
      <vt:lpstr>Children Don’t Know How to Feel  Ashamed   So They Angry    Act Out </vt:lpstr>
      <vt:lpstr>Children Don’t Know How to Feel  Ashamed   So They Angry    Act Out     And Get into Trouble</vt:lpstr>
      <vt:lpstr>Dr. Daniel Seigel, Neuropsychology &amp;   Strategies for Working with Children </vt:lpstr>
      <vt:lpstr>Basic Brain Functions…Right Brain, Left  Brain</vt:lpstr>
      <vt:lpstr>Left Brain Loves and Desires Order</vt:lpstr>
      <vt:lpstr>Left Brain Loves and Desires Order  It is:   Logical   Literal    Linguistic    &amp;   Linear</vt:lpstr>
      <vt:lpstr>Right Brain in holistic and non-verbal   </vt:lpstr>
      <vt:lpstr>Right Brain in holistic and non-verbal    Sends and receives signals that allow us to  Communicate via:   Facial Expressions   Eye Contact   Tone of  Voice   Postures &amp; Gestures  </vt:lpstr>
      <vt:lpstr>Right Brain is:  Holistic and non-verbal  Cares about the Big Picture </vt:lpstr>
      <vt:lpstr>Right Brain is:  Holistic and non-verbal  Cares about the Big Picture   The Meaning and Feelings of an     Experience  </vt:lpstr>
      <vt:lpstr>Right Brain  Holistic and non-verbal  Cares about the Big Picture   The Meaning and Feelings of an     Experience   Specializes in images, emotions, and     Personal Memories </vt:lpstr>
      <vt:lpstr>Right Brain  Holistic and non-verbal  Cares about the Big Picture   The Meaning and Feelings of an    Experience  Specializes in images, emotions, and   Personal Memories   Where we get our “gut feelings” </vt:lpstr>
      <vt:lpstr>Right Brain  Young Children are Right Brain Dominated (especially   during their first three years of life)</vt:lpstr>
      <vt:lpstr>Right Brain  Young Children are Right Brain Dominated   (especially during their first three years of   life)   Have Not Mastered the ability to use logic   and words to express their feelings</vt:lpstr>
      <vt:lpstr>Right Brain  Young Children are Right Brain Dominated   (especially during their first three years of   life)   Have Not Mastered the ability to use logic   and words to express their feelings    Live their lives totally in the moment</vt:lpstr>
      <vt:lpstr>Siegel Strategy #1-Connect and Redirect   (Surfing Emotional Waves)</vt:lpstr>
      <vt:lpstr>Siegel Strategy #1-Connect and Redirect   (Surfing Emotional Waves)   Step One    Connect with their Right Brain</vt:lpstr>
      <vt:lpstr>Siegel Strategy #1-Connect and Redirect   (Surfing Emotional Waves)   Step One    Connect with their Right Brain   Step Two    Redirect with the Left Brain</vt:lpstr>
      <vt:lpstr>Siegel Strategy #2-Name It to Tame It  (Telling Stores to Calm Big Emotions)   One of the best ways to promote higher/   lower brain integration is to help retell    the story of the painful or frightening    experience</vt:lpstr>
      <vt:lpstr>Mental Staircase:  Integrating the Upstairs and  Downstairs  Brains</vt:lpstr>
      <vt:lpstr>Mental Staircase:  Integrating the Upstairs and  Downstairs  Brains  Lower Brain   More primitive     Responsible for Basic Functions such as     breathing, blinking </vt:lpstr>
      <vt:lpstr>Lower Brain   More primitive; Responsible for Basic     Functions such as breathing &amp; blinking   Innate Reactions and impulses like the    Flight or Fight Syndrome    </vt:lpstr>
      <vt:lpstr>Lower Brain   More primitive; Responsible for Basic     Functions such as breathing &amp; blinking   Innate Reactions and impulses like the    Flight or Fight Syndrome   Strong Emotions such as Fear and Anger</vt:lpstr>
      <vt:lpstr>Higher Brain  Where Intricate Mental Processes take Place</vt:lpstr>
      <vt:lpstr>Higher Brain  Where Intricate Mental Processes take Place   Such as:    Thinking    Imagining &amp;    Planning</vt:lpstr>
      <vt:lpstr>Higher Brain  Where Intricate Mental Processes take Place   Such as:    Thinking    Imagining &amp;    Planning     Sound Decision Making     Control Over Emotions and Body     Self Understanding     Empathy     Morality</vt:lpstr>
      <vt:lpstr>While the Downstairs Brain is well developed  Even at Birth</vt:lpstr>
      <vt:lpstr>While the Downstairs Brain is well developed  Even at Birth…The Upstairs Brain isn’t fully  mature until a person reaches their  mid-twenties</vt:lpstr>
      <vt:lpstr>While the Downstairs Brain is well developed  Even at Birth…The Upstairs Brain isn’t fully  mature until a person reaches their  mid-twenties   It is one of the last parts of the Brain     Developed</vt:lpstr>
      <vt:lpstr>While the Downstairs Brain is well developed  Even at Birth…The Upstairs Brain isn’t fully  mature until a person reaches their  mid-twenties   It is one of the last parts of the Brain     Developed    Remains under Massive Construction for the first    Few Years of Life</vt:lpstr>
      <vt:lpstr>While the Downstairs Brain is well developed  Even at Birth…The Upstairs Brain isn’t fully  mature until a person reaches their  mid-twenties   It is one of the last parts of the Brain     Developed    Remains under Massive Construction for the first    Few Years of Life    Under goes extensive remodeling during teen years     that lasts until adulthood</vt:lpstr>
      <vt:lpstr>The Upstairs Brain isn’t fully  mature until a person reaches their  mid-twenties   It is one of the last parts of the Brain     Developed    Remains under Massive Construction for the first    Few Years of Life    Under goes extensive remodeling during teen years     that lasts until adulthood or     Since it is under construction it is not capable of fully     functioning all the time…meaning it cannot be      integrated with the lower brain and/or consistently work     at it’s best         </vt:lpstr>
      <vt:lpstr>Consequently, Children are Prone to getting  “Trapped Downstairs” without access to the  Upstairs Brain</vt:lpstr>
      <vt:lpstr>Consequently, Children are Prone to getting  “Trapped Downstairs” without access to the  Upstairs Brain   Meaning:    Children will “Fly Off the Handle”    Make Poor Decisions &amp;    Show a General Lack of Empathy and    Self-Understanding    </vt:lpstr>
      <vt:lpstr>Amygdala’s Job is to Quickly Process and   Express Emotions</vt:lpstr>
      <vt:lpstr>Amygdala’s Job is to Quickly Process and   Express Emotions   Especially Anger and Fear</vt:lpstr>
      <vt:lpstr>Amygdala’s Job is to Quickly Process and   Express Emotions   Especially Anger and Fear    Remains on Alert for times we      Might be Threatened</vt:lpstr>
      <vt:lpstr>Amygdala’s Job is to Quickly Process and   Express Emotions   Especially Anger and Fear    Remains on Alert for times we     Might be Threatened      For Children, the Amygdala often       Fires Up and Blocks the Stairway      Connecting the Upstairs and Downstairs      Brains</vt:lpstr>
      <vt:lpstr>Best way to ease the Children Through this  Crisis is to Sooth Them and Shift Their  Attention</vt:lpstr>
      <vt:lpstr>Upstairs Temper Tantrum is When the Child Decides to Throw a Fit</vt:lpstr>
      <vt:lpstr>There is No Sense in Talking About  Consequences or Appropriate Behavior when the Child is in the Middle of a Lower Brain Tantrum because that Conversation Requires a Functioning Upstairs Brain that can Listen and Assimilate Information</vt:lpstr>
      <vt:lpstr>Parents First Job has to be to Calm the Amygdala</vt:lpstr>
      <vt:lpstr>Siegel Strategy #3:  Engage, Don’t Enrage   (Appealing to the Upstairs Brain) </vt:lpstr>
      <vt:lpstr>Working with Foster Children </vt:lpstr>
      <vt:lpstr>Working with Foster Children</vt:lpstr>
      <vt:lpstr>Working with Foster Children</vt:lpstr>
      <vt:lpstr>Working with Foster Children</vt:lpstr>
      <vt:lpstr>Working with Foster Children </vt:lpstr>
      <vt:lpstr>Working with Foster Children </vt:lpstr>
      <vt:lpstr>Working with Foster Children </vt:lpstr>
      <vt:lpstr>Working with Foster Children </vt:lpstr>
      <vt:lpstr>Working with Foster Children </vt:lpstr>
      <vt:lpstr>Working with Foster Children </vt:lpstr>
      <vt:lpstr>Working with Foster Children </vt:lpstr>
      <vt:lpstr>Working with Foster Children</vt:lpstr>
      <vt:lpstr>Working with Foster Children </vt:lpstr>
      <vt:lpstr>Working with Foster Children </vt:lpstr>
      <vt:lpstr>Working with Foster Children </vt:lpstr>
      <vt:lpstr>Working with Foster Children </vt:lpstr>
      <vt:lpstr>Working with Foster Children </vt:lpstr>
      <vt:lpstr>Working with Foster Children </vt:lpstr>
      <vt:lpstr>Working with Foster Children </vt:lpstr>
      <vt:lpstr>Working with Foster Children </vt:lpstr>
      <vt:lpstr>Working with Foster Children </vt:lpstr>
      <vt:lpstr>Working with Foster Children </vt:lpstr>
      <vt:lpstr>Working with Foster Children </vt:lpstr>
      <vt:lpstr>Working with Foster Children </vt:lpstr>
      <vt:lpstr>Working with Foster Children </vt:lpstr>
      <vt:lpstr>Working with Foster Children </vt:lpstr>
      <vt:lpstr>Working with Foster Children </vt:lpstr>
      <vt:lpstr>Working with Foster Children </vt:lpstr>
      <vt:lpstr>Working with Foster Children </vt:lpstr>
      <vt:lpstr>Working with Foster Children </vt:lpstr>
      <vt:lpstr>Working with Foster Children </vt:lpstr>
      <vt:lpstr>Working with Foster Children </vt:lpstr>
      <vt:lpstr>Working with Foster Children </vt:lpstr>
      <vt:lpstr>Working with Foster Children </vt:lpstr>
      <vt:lpstr>Working with Foster Children </vt:lpstr>
      <vt:lpstr>Working with Foster Children </vt:lpstr>
      <vt:lpstr>Working with Foster Children </vt:lpstr>
      <vt:lpstr>Working with Foster Children </vt:lpstr>
      <vt:lpstr>Working with Foster Children </vt:lpstr>
      <vt:lpstr>Working with Foster Children </vt:lpstr>
      <vt:lpstr>Working with Foster Children </vt:lpstr>
      <vt:lpstr>Working with Foster Children </vt:lpstr>
      <vt:lpstr>Working with Foster Children </vt:lpstr>
      <vt:lpstr>Working with Foster Children </vt:lpstr>
      <vt:lpstr>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with Foster Children</dc:title>
  <dc:creator>Mark Dittloff</dc:creator>
  <cp:lastModifiedBy>Mark Dittloff</cp:lastModifiedBy>
  <cp:revision>114</cp:revision>
  <dcterms:created xsi:type="dcterms:W3CDTF">2015-02-22T21:22:11Z</dcterms:created>
  <dcterms:modified xsi:type="dcterms:W3CDTF">2015-05-09T21:39:37Z</dcterms:modified>
</cp:coreProperties>
</file>