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27"/>
  </p:notesMasterIdLst>
  <p:sldIdLst>
    <p:sldId id="257" r:id="rId2"/>
    <p:sldId id="258" r:id="rId3"/>
    <p:sldId id="259" r:id="rId4"/>
    <p:sldId id="289" r:id="rId5"/>
    <p:sldId id="290" r:id="rId6"/>
    <p:sldId id="291" r:id="rId7"/>
    <p:sldId id="260" r:id="rId8"/>
    <p:sldId id="288" r:id="rId9"/>
    <p:sldId id="261" r:id="rId10"/>
    <p:sldId id="262" r:id="rId11"/>
    <p:sldId id="268" r:id="rId12"/>
    <p:sldId id="269" r:id="rId13"/>
    <p:sldId id="271" r:id="rId14"/>
    <p:sldId id="272" r:id="rId15"/>
    <p:sldId id="273" r:id="rId16"/>
    <p:sldId id="276" r:id="rId17"/>
    <p:sldId id="277" r:id="rId18"/>
    <p:sldId id="278" r:id="rId19"/>
    <p:sldId id="279" r:id="rId20"/>
    <p:sldId id="281" r:id="rId21"/>
    <p:sldId id="282" r:id="rId22"/>
    <p:sldId id="283" r:id="rId23"/>
    <p:sldId id="284" r:id="rId24"/>
    <p:sldId id="285"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036" autoAdjust="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Sheet1!$B$1</c:f>
              <c:strCache>
                <c:ptCount val="1"/>
                <c:pt idx="0">
                  <c:v>Foster Care</c:v>
                </c:pt>
              </c:strCache>
            </c:strRef>
          </c:tx>
          <c:invertIfNegative val="0"/>
          <c:cat>
            <c:numRef>
              <c:f>Sheet1!$A$2:$A$6</c:f>
              <c:numCache>
                <c:formatCode>General</c:formatCode>
                <c:ptCount val="5"/>
                <c:pt idx="0">
                  <c:v>2008</c:v>
                </c:pt>
                <c:pt idx="1">
                  <c:v>2009</c:v>
                </c:pt>
                <c:pt idx="2">
                  <c:v>2010</c:v>
                </c:pt>
                <c:pt idx="3">
                  <c:v>2011</c:v>
                </c:pt>
                <c:pt idx="4">
                  <c:v>2012</c:v>
                </c:pt>
              </c:numCache>
            </c:numRef>
          </c:cat>
          <c:val>
            <c:numRef>
              <c:f>Sheet1!$B$2:$B$6</c:f>
              <c:numCache>
                <c:formatCode>General</c:formatCode>
                <c:ptCount val="5"/>
                <c:pt idx="0">
                  <c:v>46</c:v>
                </c:pt>
                <c:pt idx="1">
                  <c:v>85</c:v>
                </c:pt>
                <c:pt idx="2">
                  <c:v>70</c:v>
                </c:pt>
                <c:pt idx="3">
                  <c:v>69</c:v>
                </c:pt>
                <c:pt idx="4">
                  <c:v>68</c:v>
                </c:pt>
              </c:numCache>
            </c:numRef>
          </c:val>
          <c:extLst xmlns:c16r2="http://schemas.microsoft.com/office/drawing/2015/06/chart">
            <c:ext xmlns:c16="http://schemas.microsoft.com/office/drawing/2014/chart" uri="{C3380CC4-5D6E-409C-BE32-E72D297353CC}">
              <c16:uniqueId val="{00000000-F2EA-478D-B942-4FE8D6B42A2B}"/>
            </c:ext>
          </c:extLst>
        </c:ser>
        <c:ser>
          <c:idx val="1"/>
          <c:order val="1"/>
          <c:tx>
            <c:strRef>
              <c:f>Sheet1!$C$1</c:f>
              <c:strCache>
                <c:ptCount val="1"/>
                <c:pt idx="0">
                  <c:v>First Time in any College</c:v>
                </c:pt>
              </c:strCache>
            </c:strRef>
          </c:tx>
          <c:invertIfNegative val="0"/>
          <c:cat>
            <c:numRef>
              <c:f>Sheet1!$A$2:$A$6</c:f>
              <c:numCache>
                <c:formatCode>General</c:formatCode>
                <c:ptCount val="5"/>
                <c:pt idx="0">
                  <c:v>2008</c:v>
                </c:pt>
                <c:pt idx="1">
                  <c:v>2009</c:v>
                </c:pt>
                <c:pt idx="2">
                  <c:v>2010</c:v>
                </c:pt>
                <c:pt idx="3">
                  <c:v>2011</c:v>
                </c:pt>
                <c:pt idx="4">
                  <c:v>2012</c:v>
                </c:pt>
              </c:numCache>
            </c:numRef>
          </c:cat>
          <c:val>
            <c:numRef>
              <c:f>Sheet1!$C$2:$C$6</c:f>
              <c:numCache>
                <c:formatCode>General</c:formatCode>
                <c:ptCount val="5"/>
                <c:pt idx="0">
                  <c:v>72</c:v>
                </c:pt>
                <c:pt idx="1">
                  <c:v>76</c:v>
                </c:pt>
                <c:pt idx="2">
                  <c:v>74</c:v>
                </c:pt>
                <c:pt idx="3">
                  <c:v>73</c:v>
                </c:pt>
                <c:pt idx="4">
                  <c:v>74</c:v>
                </c:pt>
              </c:numCache>
            </c:numRef>
          </c:val>
          <c:extLst xmlns:c16r2="http://schemas.microsoft.com/office/drawing/2015/06/chart">
            <c:ext xmlns:c16="http://schemas.microsoft.com/office/drawing/2014/chart" uri="{C3380CC4-5D6E-409C-BE32-E72D297353CC}">
              <c16:uniqueId val="{00000001-F2EA-478D-B942-4FE8D6B42A2B}"/>
            </c:ext>
          </c:extLst>
        </c:ser>
        <c:dLbls>
          <c:showLegendKey val="0"/>
          <c:showVal val="0"/>
          <c:showCatName val="0"/>
          <c:showSerName val="0"/>
          <c:showPercent val="0"/>
          <c:showBubbleSize val="0"/>
        </c:dLbls>
        <c:gapWidth val="150"/>
        <c:axId val="1766708960"/>
        <c:axId val="1766702976"/>
      </c:barChart>
      <c:catAx>
        <c:axId val="1766708960"/>
        <c:scaling>
          <c:orientation val="minMax"/>
        </c:scaling>
        <c:delete val="0"/>
        <c:axPos val="b"/>
        <c:numFmt formatCode="General" sourceLinked="1"/>
        <c:majorTickMark val="out"/>
        <c:minorTickMark val="none"/>
        <c:tickLblPos val="nextTo"/>
        <c:crossAx val="1766702976"/>
        <c:crosses val="autoZero"/>
        <c:auto val="1"/>
        <c:lblAlgn val="ctr"/>
        <c:lblOffset val="100"/>
        <c:noMultiLvlLbl val="0"/>
      </c:catAx>
      <c:valAx>
        <c:axId val="1766702976"/>
        <c:scaling>
          <c:orientation val="minMax"/>
        </c:scaling>
        <c:delete val="0"/>
        <c:axPos val="l"/>
        <c:majorGridlines/>
        <c:numFmt formatCode="General" sourceLinked="1"/>
        <c:majorTickMark val="out"/>
        <c:minorTickMark val="none"/>
        <c:tickLblPos val="nextTo"/>
        <c:crossAx val="1766708960"/>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CE4C8-BF11-4B22-AA67-E427271F37B7}"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0E106-EB8C-4C53-96D8-10FDD0B2ECB5}" type="slidenum">
              <a:rPr lang="en-US" smtClean="0"/>
              <a:t>‹#›</a:t>
            </a:fld>
            <a:endParaRPr lang="en-US"/>
          </a:p>
        </p:txBody>
      </p:sp>
    </p:spTree>
    <p:extLst>
      <p:ext uri="{BB962C8B-B14F-4D97-AF65-F5344CB8AC3E}">
        <p14:creationId xmlns:p14="http://schemas.microsoft.com/office/powerpoint/2010/main" val="267949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will provide information about the history</a:t>
            </a:r>
            <a:r>
              <a:rPr lang="en-US" baseline="0" dirty="0" smtClean="0"/>
              <a:t> of the Fostering Success Coaching model, and reasons for using a coaching approach with college students who have experienced foster care.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85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a:t>
            </a:r>
            <a:r>
              <a:rPr lang="en-US" baseline="0" dirty="0" smtClean="0"/>
              <a:t> are core to the model, and drive the partnered relationship between the coach and student. Reciprocal transformation refers to the exchange of expertise between coach and student. The student teaches the coach about their experience, strengths, needs and goals, while the coach acts as an expert on how to thrive in college and beyond given the student’s experiences. The coach and student mutually rely on each other for transformation, which can not be achieved if one or the other is not present. </a:t>
            </a:r>
          </a:p>
          <a:p>
            <a:endParaRPr lang="en-US" baseline="0" dirty="0" smtClean="0"/>
          </a:p>
          <a:p>
            <a:r>
              <a:rPr lang="en-US" baseline="0" dirty="0" smtClean="0"/>
              <a:t>CH: is very important in helping young people establish a sense of self. It Allows for the notion that foster care is a culture in itself, and names this as a means of allowing a student to include this it exploring who they are in the context of other cultural aspects, including race, sexual orientation, socioeconomic status, gender and ethnicity. CH also acknowledges power dynamics, putting on the table that a staff member might have certain powers that students do not, and invites discussion on how to navigate that within the relationship.</a:t>
            </a:r>
          </a:p>
          <a:p>
            <a:endParaRPr lang="en-US" baseline="0" dirty="0" smtClean="0"/>
          </a:p>
          <a:p>
            <a:r>
              <a:rPr lang="en-US" baseline="0" dirty="0" smtClean="0"/>
              <a:t>LC: Asks how does a student learn. It includes tolerance for mistakes in learning based on development. Focus is on process versus content, which means listening to and honoring the content, but also listening for patterns of behavior, thinking and learning that contribute to or hinder the student’s success. </a:t>
            </a:r>
          </a:p>
          <a:p>
            <a:endParaRPr lang="en-US" baseline="0" dirty="0" smtClean="0"/>
          </a:p>
          <a:p>
            <a:r>
              <a:rPr lang="en-US" baseline="0" dirty="0" smtClean="0"/>
              <a:t>TIRT: is about teaching in the moment, within the context of the student’s lives. TIRT also means that teaching can happen in various modes of communication, including face to face, phone, email, or texting. </a:t>
            </a:r>
          </a:p>
          <a:p>
            <a:endParaRPr lang="en-US" baseline="0" dirty="0" smtClean="0"/>
          </a:p>
          <a:p>
            <a:r>
              <a:rPr lang="en-US" baseline="0" dirty="0" smtClean="0"/>
              <a:t>SBAD: Focus of teaching skills that can be labeled and generalized in many areas of the student's life. This core element values skills practice, role plays, and moving past just giving information to a student. </a:t>
            </a:r>
          </a:p>
          <a:p>
            <a:endParaRPr lang="en-US" baseline="0" dirty="0" smtClean="0"/>
          </a:p>
          <a:p>
            <a:r>
              <a:rPr lang="en-US" baseline="0" dirty="0" smtClean="0"/>
              <a:t>ND: </a:t>
            </a:r>
            <a:r>
              <a:rPr lang="en-US" baseline="0" dirty="0" err="1" smtClean="0"/>
              <a:t>Emphsizes</a:t>
            </a:r>
            <a:r>
              <a:rPr lang="en-US" baseline="0" dirty="0" smtClean="0"/>
              <a:t> the need to have a solid professional and personal network. This is always being reinforced in the student coach relationship. ND is also includes system level network </a:t>
            </a:r>
            <a:r>
              <a:rPr lang="en-US" baseline="0" dirty="0" err="1" smtClean="0"/>
              <a:t>devlopment</a:t>
            </a:r>
            <a:r>
              <a:rPr lang="en-US" baseline="0" dirty="0" smtClean="0"/>
              <a:t> on the coach’s behalf, meaning the coach having a network that can be tapped into by the student as well for comprehensive support. </a:t>
            </a:r>
          </a:p>
          <a:p>
            <a:endParaRPr lang="en-US" baseline="0" dirty="0" smtClean="0"/>
          </a:p>
          <a:p>
            <a:r>
              <a:rPr lang="en-US" baseline="0" dirty="0" smtClean="0"/>
              <a:t>EE: Producing </a:t>
            </a:r>
            <a:r>
              <a:rPr lang="en-US" baseline="0" dirty="0" err="1" smtClean="0"/>
              <a:t>feeback</a:t>
            </a:r>
            <a:r>
              <a:rPr lang="en-US" baseline="0" dirty="0" smtClean="0"/>
              <a:t> loops with students in order to refine our practice to reinforce strengths and address student challenges.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77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move towards the center of the model, the practice steps are represented around the three sides of the triangle. This is the heart of what happens between a student and coach. This interaction can vary in in time from 5 minutes to one hour, to longer. The first step is Assess, and the coaching tool used to assess is the Seven Life Domains. Second, the </a:t>
            </a:r>
            <a:r>
              <a:rPr lang="en-US" baseline="0" smtClean="0"/>
              <a:t>coach prioritizes </a:t>
            </a:r>
            <a:r>
              <a:rPr lang="en-US" baseline="0" dirty="0" smtClean="0"/>
              <a:t>using the student needs hierarchy, and lastly, the coach teaches uses the cycle of teaching and learning.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445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the coach uses specific skills to assess the challenges and strengths present for the student using the Seven Life Domains, which come from Casey Family Programs research. This first step is done in partnership with the student, holding the value that the student is the expert of their life. In this step, problem solving or prioritizing are not included. The coach and student are simply exploring with curiosity and categorizing. Therefore, assessment simply allows the coach and student to have a birds-eye view of the landscape of a student’s life versus moving towards making any decisions about what to do about it.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Let’s say for example, Sarah, a college student, comes in for a meeting with her coach. Sarah’s coach may begin the assessment by asking, “What are the highlights and lowlights of your week?”, or “Can you choose the top three domains that have been best for you and the top three domains that have presented some challenges for you this week?” In response to these questions, Sarah and her coach determine that Sarah is thriving in the relationship, health and housing domains, but is having some challenges in the academic and finance domains around a situation that includes Sarah not having enough money to buy her books for the semester. Now that the coach and student have assessed, they move to the next step of the coaching interaction, which is prioritizing.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382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the prioritizing step, the coach and student use the Student Need’s Hierarchy, modified from the traditional Maslow’s Hierarchy, to decide where to focus the rest of the coaching intervention by determining the student’s level of need. Basic living needs, located at the bottom of the triangle, is the starting point. If the student’s challenges do not fall in this area, then the coach and student move up the triangle towards personal and academic safety, belonging, and so on towards graduation. This type of prioritizing allows the coach and student to focus the coaching interaction, and effectively tackle the most important issues the student is facing in that moment. Reducing system stress resides outside the hierarchy, and speaks to the need for a coach to also be mindful and action oriented to any system barriers that present undue challenges for students.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Let’s come back to Sarah and her Coach. In the assessment phase, they decided that academics and finances were the domains that presented the most challenges, specifically because Sarah did not have the money to buy books for the semester. In prioritizing, the coach may ask Sarah to place her book situation on the needs hierarchy. Sarah decides that she falls in the level of personal and academics safety, because without her books she may not be able to do well in her classes, therefore jeopardizing her academic safety. Sarah’s coach agrees with this prioritizing. When assessing and prioritizing are complete, the coach can move towards the third step, which is teaching.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3038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step of the coaching interaction</a:t>
            </a:r>
            <a:r>
              <a:rPr lang="en-US" baseline="0" dirty="0" smtClean="0"/>
              <a:t> involves implementing an intervention based on the assessing and prioritizing work that has been completed in partnership with the student. First, the coach decides if a student needs knowledge to help move forward, awareness to move forward, or a new skill to move forward. Upon deciding this target, the coach then decides which specific intervention will be applied to meet this target. Steps 3 and 4 of the Cycle of Teaching and Learning ask the coach to determine how progress will be noted, and what the next steps based on the progress. The cycle is iterative, and may be repeated more than once in a coaching interaction. </a:t>
            </a:r>
          </a:p>
          <a:p>
            <a:endParaRPr lang="en-US" baseline="0" dirty="0" smtClean="0"/>
          </a:p>
          <a:p>
            <a:r>
              <a:rPr lang="en-US" baseline="0" dirty="0" smtClean="0"/>
              <a:t>Let’s see how Sarah and her coach may use the cycle of teaching and learning given her book situation. If the coach determines that Sarah is missing a piece of information that could help, such as information about a financial resource that has been untapped, the coach may give her a handout or written resource with the information. If the coach decides that Sarah may benefit from awareness about how her spending habits are resulting in shortages for needed school supplies, he may engage Sarah in doing a budget to increase her awareness of spending. The coach might decide that a new skill could help Sarah move forward in this situation, such as accessing academic resources, upon which he may use a teaching strategy to help her learn the skill. As the coach moves into steps 3 and 4 of the cycle, he will ask himself what what will indicate progress for Sarah. If he decides to teach Sarah the skill of accessing resources, he would expect Sarah to have her books within the week. If Sarah does not make this progress, her coach will begin back at the top of the cycle, repeating the steps again with an alternate target and intervention.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724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Fostering Success Coaching model provides professionals a practice framework as well as practical student engagement strategies uniquely designed to address students’ actions (and inactions) while giving consideration to a childhood of ACEs and the expectations of college and career. </a:t>
            </a:r>
          </a:p>
          <a:p>
            <a:r>
              <a:rPr lang="en-US" dirty="0" smtClean="0"/>
              <a:t>Pictured here is</a:t>
            </a:r>
            <a:r>
              <a:rPr lang="en-US" baseline="0" dirty="0" smtClean="0"/>
              <a:t> the Fostering Success Coaching Model. This conceptual framework illustrates the components of the model, including 7 core elements which provide a philosophy of action and provide the theoretical underpinnings of the Coaching Model. Also included are the three practice steps, which when executed collectively make a full coaching interaction. In the center the goal of coaching is displayed, which is transformation, achieved by integration, college graduation and career transition.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0241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coaching relationship is time limited,</a:t>
            </a:r>
            <a:r>
              <a:rPr lang="en-US" baseline="0" dirty="0" smtClean="0"/>
              <a:t> there is a need for the student to learn to self-coach, meaning that the student learns the steps of the coaching interaction.</a:t>
            </a:r>
            <a:r>
              <a:rPr lang="en-US" dirty="0" smtClean="0"/>
              <a:t> By</a:t>
            </a:r>
            <a:r>
              <a:rPr lang="en-US" baseline="0" dirty="0" smtClean="0"/>
              <a:t> intentionally promoting partnership, the coach teaches the student the steps of the coaching interaction. As a student becomes more skilled with the steps of the coaching interaction, they can begin to self-coach, therefore using the coaching relationship to fill in gaps or consult on the steps they have already taken. </a:t>
            </a:r>
          </a:p>
          <a:p>
            <a:endParaRPr lang="en-US" baseline="0" dirty="0" smtClean="0"/>
          </a:p>
          <a:p>
            <a:r>
              <a:rPr lang="en-US" baseline="0" dirty="0" smtClean="0"/>
              <a:t>For example, in her senior year and faced with the same financial situation of not being able to buy books, Sarah might call her coach and say, “I was having some difficulties financially, which meant I couldn’t buy books. I know that was risking my academic safety, so I managed to get all but one from the library for the semester. I still need one though. Do you know of any resources that can help me find that last book?” In this example, Sarah assessed, prioritized (Finances, academics, academic safety) and successfully implemented an intervention of accessing resources through the library. She is now using the coaching relationship to fill in the last blank she is having some trouble with.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546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coach and student partner, there is a mutual transformation that can happen. Students learn valuable skills to move through successes and times of stress for the rest of their lives through self-coaching. The coach</a:t>
            </a:r>
            <a:r>
              <a:rPr lang="en-US" baseline="0" dirty="0" smtClean="0"/>
              <a:t>’s capacity to coach increases as they build their understanding and practice based on student’s real-time challenges and success. Once familiar to the student, the interaction can be brief. Coaching interactions in the Fostering Success Coaching Model are intended to be high frequency and low duration, meaning that coaches interact with students often, and those interactions do not have to be lengthy. If you have more than one coach available to work with students, The coaching model allows for a student to receive consistent coaching from any coach they encounter, which reinforces new habits and skills.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9470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a:t>
            </a:r>
            <a:r>
              <a:rPr lang="en-US" baseline="0" dirty="0" smtClean="0"/>
              <a:t> data shows that the Fostering Success Coaching model is producing success and student retention at WMU. In 2008, the students from foster care at WMU were retained, meaning they returned for a second year, at a rate of 46%, which was below the school’s average. This was a year in which coaching and coaches were not in place. When coaching began in 2009, retention began to rise, and has maintained on pace with the general university retention.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1383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will provide information about the Fostering Success Coach Training</a:t>
            </a:r>
            <a:r>
              <a:rPr lang="en-US" baseline="0" dirty="0" smtClean="0"/>
              <a:t> and Certification.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114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Fostering Success Coaching Model is a model of practice that equips</a:t>
            </a:r>
            <a:r>
              <a:rPr lang="en-US" baseline="0" dirty="0" smtClean="0"/>
              <a:t> professional with tools to support and promote thriving with students from foster care in various post-secondary educational settings. The Fostering Success Coaching Model</a:t>
            </a:r>
            <a:r>
              <a:rPr lang="en-US" dirty="0" smtClean="0"/>
              <a:t> was developed over</a:t>
            </a:r>
            <a:r>
              <a:rPr lang="en-US" baseline="0" dirty="0" smtClean="0"/>
              <a:t> the course of several years within the Seita Scholars Program at Western Michigan University. The Seita Scholars Program in a comprehensive support program for students who have experienced foster care. During the model development Traditional ideas and models for providing support were suspended, so that the Seita Scholars staff could learn from the students and incorporate new learning and ideas in an effort to create a responsive model of support. This learning was achieved through an intentional partnering with students and a consistent viewpoint that the student was the expert of their experience, needs and goals. Over time, coaches practiced partnership, and learned from the students what worked and what did not work, resulting in the emergence of the Fostering Success Coaching Model. This learning was further cemented by grounding ideas and practice in sound theory and research, refined over time using internal evaluation.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2649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Fostering Success Coach Training and Certification was developed in an effort to teach professionals the Fostering Success Coaching Model. Training provides intense skill development, and effectively equips professionals with practical tools to partner with students. It also provides a network of other coaches to learn from and with, and expert consultation opportunities. There are three levels to the Training and Certification process.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6491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beginning level introduces the seven core elements and three practice elements, which make up the core infrastructure of the Fostering Success Coach Model. Level I training focuses on building a strong conceptual foundation for working with youth, and provides basic practice skill set for working with students from foster care. Highlights include:</a:t>
            </a:r>
          </a:p>
          <a:p>
            <a:r>
              <a:rPr lang="en-US" sz="1200" kern="1200" dirty="0" smtClean="0">
                <a:solidFill>
                  <a:schemeClr val="tx1"/>
                </a:solidFill>
                <a:latin typeface="+mn-lt"/>
                <a:ea typeface="+mn-ea"/>
                <a:cs typeface="+mn-cs"/>
              </a:rPr>
              <a:t>Learn the 7 Core Elements of the Fostering Success Coaching Model philosophy of action: interdependent relationships, cultural humility, learner centered, teaching in real time, skill-based assets, network development, empowerment evaluation</a:t>
            </a:r>
          </a:p>
          <a:p>
            <a:r>
              <a:rPr lang="en-US" sz="1200" kern="1200" dirty="0" smtClean="0">
                <a:solidFill>
                  <a:schemeClr val="tx1"/>
                </a:solidFill>
                <a:latin typeface="+mn-lt"/>
                <a:ea typeface="+mn-ea"/>
                <a:cs typeface="+mn-cs"/>
              </a:rPr>
              <a:t>Learn the 3 Practice Steps of the Fostering Success Coaching Model, which make up a coaching interaction: Assessment, Prioritize, Teach</a:t>
            </a:r>
          </a:p>
          <a:p>
            <a:r>
              <a:rPr lang="en-US" sz="1200" kern="1200" dirty="0" smtClean="0">
                <a:solidFill>
                  <a:schemeClr val="tx1"/>
                </a:solidFill>
                <a:latin typeface="+mn-lt"/>
                <a:ea typeface="+mn-ea"/>
                <a:cs typeface="+mn-cs"/>
              </a:rPr>
              <a:t>Learn basic coaching skills that help students thrive in education and career development.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7616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intermediate level introduces advanced practice skills, and emphasizes building competency in applying the Fostering Success Coaching Model to challenges of persistent or crisis nature and presented by students and systems.  Highlights include:</a:t>
            </a:r>
          </a:p>
          <a:p>
            <a:r>
              <a:rPr lang="en-US" sz="1200" kern="1200" dirty="0" smtClean="0">
                <a:solidFill>
                  <a:schemeClr val="tx1"/>
                </a:solidFill>
                <a:latin typeface="+mn-lt"/>
                <a:ea typeface="+mn-ea"/>
                <a:cs typeface="+mn-cs"/>
              </a:rPr>
              <a:t>Learn how to apply the Fostering Success Coaching Model to scenarios involving student crisis and conflict and system inequities.</a:t>
            </a:r>
          </a:p>
          <a:p>
            <a:r>
              <a:rPr lang="en-US" sz="1200" kern="1200" dirty="0" smtClean="0">
                <a:solidFill>
                  <a:schemeClr val="tx1"/>
                </a:solidFill>
                <a:latin typeface="+mn-lt"/>
                <a:ea typeface="+mn-ea"/>
                <a:cs typeface="+mn-cs"/>
              </a:rPr>
              <a:t>Learn how to use coaching data to inform incremental skill building with students and professional development as a coach.</a:t>
            </a:r>
          </a:p>
          <a:p>
            <a:r>
              <a:rPr lang="en-US" sz="1200" kern="1200" dirty="0" smtClean="0">
                <a:solidFill>
                  <a:schemeClr val="tx1"/>
                </a:solidFill>
                <a:latin typeface="+mn-lt"/>
                <a:ea typeface="+mn-ea"/>
                <a:cs typeface="+mn-cs"/>
              </a:rPr>
              <a:t>Learn the Fostering Success Coaching Model Intervention Review method for systematic reflection of coaching interactions with students.</a:t>
            </a:r>
          </a:p>
          <a:p>
            <a:r>
              <a:rPr lang="en-US" sz="1200" kern="1200" dirty="0" smtClean="0">
                <a:solidFill>
                  <a:schemeClr val="tx1"/>
                </a:solidFill>
                <a:latin typeface="+mn-lt"/>
                <a:ea typeface="+mn-ea"/>
                <a:cs typeface="+mn-cs"/>
              </a:rPr>
              <a:t>Learn strategies to improve institutional systems of student support.</a:t>
            </a:r>
          </a:p>
          <a:p>
            <a:r>
              <a:rPr lang="en-US" sz="1200" kern="1200" dirty="0" smtClean="0">
                <a:solidFill>
                  <a:schemeClr val="tx1"/>
                </a:solidFill>
                <a:latin typeface="+mn-lt"/>
                <a:ea typeface="+mn-ea"/>
                <a:cs typeface="+mn-cs"/>
              </a:rPr>
              <a:t>Learn intermediate coaching skills that help students thrive in education and career development.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7501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level incorporates a train the trainer approach, teaching the Level I and II material for training, supervision, and consulting purposes with beginning and intermediate coaches. Highlights include:</a:t>
            </a:r>
          </a:p>
          <a:p>
            <a:r>
              <a:rPr lang="en-US" sz="1200" kern="1200" dirty="0" smtClean="0">
                <a:solidFill>
                  <a:schemeClr val="tx1"/>
                </a:solidFill>
                <a:latin typeface="+mn-lt"/>
                <a:ea typeface="+mn-ea"/>
                <a:cs typeface="+mn-cs"/>
              </a:rPr>
              <a:t>Learn to use the Fostering Success Coaching Supervision model with individuals who have completed Level I and II trainings.</a:t>
            </a:r>
          </a:p>
          <a:p>
            <a:r>
              <a:rPr lang="en-US" sz="1200" kern="1200" dirty="0" smtClean="0">
                <a:solidFill>
                  <a:schemeClr val="tx1"/>
                </a:solidFill>
                <a:latin typeface="+mn-lt"/>
                <a:ea typeface="+mn-ea"/>
                <a:cs typeface="+mn-cs"/>
              </a:rPr>
              <a:t>Learn how to train the Fostering Success Coach Training curriculum at Levels I and II.</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942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use a coaching approach? Students aging out of the foster care system and entering the higher education system have likely experienced high numbers of different professionals over a period of time, including caseworkers, therapists and judges. . The coaching role was developed in an effort to provide a normative experience for students by creating a new role that wasn’t familiar or experienced while in foster care. Coaching allows the student to differentiate the campus support role from other professional roles experienced while in foster care.</a:t>
            </a:r>
          </a:p>
          <a:p>
            <a:endParaRPr lang="en-US" baseline="0" dirty="0" smtClean="0"/>
          </a:p>
          <a:p>
            <a:r>
              <a:rPr lang="en-US" baseline="0" dirty="0" smtClean="0"/>
              <a:t>The experience of foster care results in what can be called exposure gaps. Exposure gaps are different from remedial gaps, and do not indicate that students are behind and need to catch up. Students taught the developers of the coaching model early on that it wasn’t about having the capacity to learn, but rather the opportunity. Exposure gaps are filled by new experiences. </a:t>
            </a:r>
          </a:p>
          <a:p>
            <a:r>
              <a:rPr lang="en-US" baseline="0" dirty="0" smtClean="0"/>
              <a:t>Further, a sense of Disintegration results from the experience of moving between schools, homes, caseworkers, therapists. Students arrive at college with many pieces of life, but without a sense of those pieces of fitting together. There can also be a sense of survival, resulting of habits that include going it alone, not relying on others and not trusting others. </a:t>
            </a:r>
          </a:p>
          <a:p>
            <a:endParaRPr lang="en-US" baseline="0" dirty="0" smtClean="0"/>
          </a:p>
          <a:p>
            <a:r>
              <a:rPr lang="en-US" baseline="0" dirty="0" smtClean="0"/>
              <a:t>Coaching focuses on creating new experiences, and integration on three levels. First, on an intrapersonal level, coaching creates experiences that give the student a chance to make sense of memories, experiences and who they are so that the pieces can come together in a sense of identity. Interpersonal integration includes helping a student to make sense of the people in their lives, and how they fit together to form a support network. On a system level, integration includes making sense of systems including health care, education, mental health, foster care services. Lastly, coaching focuses on new habits versus a problem centered viewpoint of behavior.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213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9DE4B-1BAC-4EDB-A379-18388390AD21}" type="slidenum">
              <a:rPr lang="en-US" smtClean="0"/>
              <a:t>4</a:t>
            </a:fld>
            <a:endParaRPr lang="en-US"/>
          </a:p>
        </p:txBody>
      </p:sp>
    </p:spTree>
    <p:extLst>
      <p:ext uri="{BB962C8B-B14F-4D97-AF65-F5344CB8AC3E}">
        <p14:creationId xmlns:p14="http://schemas.microsoft.com/office/powerpoint/2010/main" val="311398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A9DE4B-1BAC-4EDB-A379-18388390AD21}" type="slidenum">
              <a:rPr lang="en-US" smtClean="0"/>
              <a:t>5</a:t>
            </a:fld>
            <a:endParaRPr lang="en-US"/>
          </a:p>
        </p:txBody>
      </p:sp>
    </p:spTree>
    <p:extLst>
      <p:ext uri="{BB962C8B-B14F-4D97-AF65-F5344CB8AC3E}">
        <p14:creationId xmlns:p14="http://schemas.microsoft.com/office/powerpoint/2010/main" val="129638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Arrow</a:t>
            </a:r>
            <a:r>
              <a:rPr lang="en-US" baseline="0" dirty="0" smtClean="0"/>
              <a:t> represents the opportunity for relationship to create experiences to bridge the exposure gap. For example, going to the grocery store with a student provides the opportunity to learn skills such as: budgeting, meal planning, nutrition and health habits, food storage and prep. Also, planning ahead, </a:t>
            </a:r>
            <a:endParaRPr lang="en-US" dirty="0"/>
          </a:p>
        </p:txBody>
      </p:sp>
      <p:sp>
        <p:nvSpPr>
          <p:cNvPr id="4" name="Slide Number Placeholder 3"/>
          <p:cNvSpPr>
            <a:spLocks noGrp="1"/>
          </p:cNvSpPr>
          <p:nvPr>
            <p:ph type="sldNum" sz="quarter" idx="10"/>
          </p:nvPr>
        </p:nvSpPr>
        <p:spPr/>
        <p:txBody>
          <a:bodyPr/>
          <a:lstStyle/>
          <a:p>
            <a:fld id="{9EA9DE4B-1BAC-4EDB-A379-18388390AD21}" type="slidenum">
              <a:rPr lang="en-US" smtClean="0"/>
              <a:t>6</a:t>
            </a:fld>
            <a:endParaRPr lang="en-US"/>
          </a:p>
        </p:txBody>
      </p:sp>
    </p:spTree>
    <p:extLst>
      <p:ext uri="{BB962C8B-B14F-4D97-AF65-F5344CB8AC3E}">
        <p14:creationId xmlns:p14="http://schemas.microsoft.com/office/powerpoint/2010/main" val="214278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Fostering Success Coaching Model responds to the need to support students academically while also addressing other needs that arise that can interfere with success in school. This chart represents the results of an informal survey of coaches within the Seita Scholars Program in 2010. Each coach identified current situations and challenges that their students were facing. What became clear was that family issues, mental health disruptions, and academic unpreparedness were real things students were facing each day. This awareness allowed the coaching model to move towards a comprehensive, holistic model for support, focusing on more than just academic support.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566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Equally important in the evolution</a:t>
            </a:r>
            <a:r>
              <a:rPr lang="en-US" baseline="0" dirty="0" smtClean="0"/>
              <a:t> of the FS Coaching model were the strengths and success that student’s brought to college. With coaching support, many students thrived in their chosen major; a normative experience created space for the students to create community and new relationships, and begin to give back to their communities and other young people still in care. The willingness of students to provide direct honest feedback during the development of the model has directly affected all components of the model. Coaches using the model use each student’s strengths as a starting point to address challenges and coping habits that may be detrimental to academic success.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5546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Fostering Success Coaching model provides professionals a practice framework as well as practical student engagement strategies uniquely designed to address students’ actions (and inactions) while giving consideration to a childhood of ACEs and the expectations of college and career. </a:t>
            </a:r>
          </a:p>
          <a:p>
            <a:r>
              <a:rPr lang="en-US" dirty="0" smtClean="0"/>
              <a:t>Pictured here is</a:t>
            </a:r>
            <a:r>
              <a:rPr lang="en-US" baseline="0" dirty="0" smtClean="0"/>
              <a:t> the Fostering Success Coaching Model. This conceptual framework illustrates the components of the model, including 7 core elements which provide a philosophy of action and provide the theoretical underpinnings of the Coaching Model. Also included are the three practice steps, which when executed collectively make a full coaching interaction. In the center the goal of coaching is displayed, which is transformation, achieved by integration, college graduation and career transition.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E83C05-1313-6C40-BE58-57D21F267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6867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E9B046-0070-4ED2-BC09-B75D0317C752}"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68E46-46EE-453D-ADFB-DF062B7E22F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63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E9B046-0070-4ED2-BC09-B75D0317C752}"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68E46-46EE-453D-ADFB-DF062B7E22FF}" type="slidenum">
              <a:rPr lang="en-US" smtClean="0"/>
              <a:t>‹#›</a:t>
            </a:fld>
            <a:endParaRPr lang="en-US"/>
          </a:p>
        </p:txBody>
      </p:sp>
    </p:spTree>
    <p:extLst>
      <p:ext uri="{BB962C8B-B14F-4D97-AF65-F5344CB8AC3E}">
        <p14:creationId xmlns:p14="http://schemas.microsoft.com/office/powerpoint/2010/main" val="189378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E9B046-0070-4ED2-BC09-B75D0317C752}"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68E46-46EE-453D-ADFB-DF062B7E22FF}" type="slidenum">
              <a:rPr lang="en-US" smtClean="0"/>
              <a:t>‹#›</a:t>
            </a:fld>
            <a:endParaRPr lang="en-US"/>
          </a:p>
        </p:txBody>
      </p:sp>
    </p:spTree>
    <p:extLst>
      <p:ext uri="{BB962C8B-B14F-4D97-AF65-F5344CB8AC3E}">
        <p14:creationId xmlns:p14="http://schemas.microsoft.com/office/powerpoint/2010/main" val="132434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E9B046-0070-4ED2-BC09-B75D0317C752}"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68E46-46EE-453D-ADFB-DF062B7E22FF}" type="slidenum">
              <a:rPr lang="en-US" smtClean="0"/>
              <a:t>‹#›</a:t>
            </a:fld>
            <a:endParaRPr lang="en-US"/>
          </a:p>
        </p:txBody>
      </p:sp>
    </p:spTree>
    <p:extLst>
      <p:ext uri="{BB962C8B-B14F-4D97-AF65-F5344CB8AC3E}">
        <p14:creationId xmlns:p14="http://schemas.microsoft.com/office/powerpoint/2010/main" val="242044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E9B046-0070-4ED2-BC09-B75D0317C752}"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68E46-46EE-453D-ADFB-DF062B7E22F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10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E9B046-0070-4ED2-BC09-B75D0317C752}"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68E46-46EE-453D-ADFB-DF062B7E22FF}" type="slidenum">
              <a:rPr lang="en-US" smtClean="0"/>
              <a:t>‹#›</a:t>
            </a:fld>
            <a:endParaRPr lang="en-US"/>
          </a:p>
        </p:txBody>
      </p:sp>
    </p:spTree>
    <p:extLst>
      <p:ext uri="{BB962C8B-B14F-4D97-AF65-F5344CB8AC3E}">
        <p14:creationId xmlns:p14="http://schemas.microsoft.com/office/powerpoint/2010/main" val="83587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E9B046-0070-4ED2-BC09-B75D0317C752}"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68E46-46EE-453D-ADFB-DF062B7E22FF}" type="slidenum">
              <a:rPr lang="en-US" smtClean="0"/>
              <a:t>‹#›</a:t>
            </a:fld>
            <a:endParaRPr lang="en-US"/>
          </a:p>
        </p:txBody>
      </p:sp>
    </p:spTree>
    <p:extLst>
      <p:ext uri="{BB962C8B-B14F-4D97-AF65-F5344CB8AC3E}">
        <p14:creationId xmlns:p14="http://schemas.microsoft.com/office/powerpoint/2010/main" val="282410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E9B046-0070-4ED2-BC09-B75D0317C752}"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68E46-46EE-453D-ADFB-DF062B7E22FF}" type="slidenum">
              <a:rPr lang="en-US" smtClean="0"/>
              <a:t>‹#›</a:t>
            </a:fld>
            <a:endParaRPr lang="en-US"/>
          </a:p>
        </p:txBody>
      </p:sp>
    </p:spTree>
    <p:extLst>
      <p:ext uri="{BB962C8B-B14F-4D97-AF65-F5344CB8AC3E}">
        <p14:creationId xmlns:p14="http://schemas.microsoft.com/office/powerpoint/2010/main" val="223746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FE9B046-0070-4ED2-BC09-B75D0317C752}" type="datetimeFigureOut">
              <a:rPr lang="en-US" smtClean="0"/>
              <a:t>6/7/2016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EB68E46-46EE-453D-ADFB-DF062B7E22FF}" type="slidenum">
              <a:rPr lang="en-US" smtClean="0"/>
              <a:t>‹#›</a:t>
            </a:fld>
            <a:endParaRPr lang="en-US"/>
          </a:p>
        </p:txBody>
      </p:sp>
    </p:spTree>
    <p:extLst>
      <p:ext uri="{BB962C8B-B14F-4D97-AF65-F5344CB8AC3E}">
        <p14:creationId xmlns:p14="http://schemas.microsoft.com/office/powerpoint/2010/main" val="259556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FE9B046-0070-4ED2-BC09-B75D0317C752}" type="datetimeFigureOut">
              <a:rPr lang="en-US" smtClean="0"/>
              <a:t>6/7/2016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B68E46-46EE-453D-ADFB-DF062B7E22FF}" type="slidenum">
              <a:rPr lang="en-US" smtClean="0"/>
              <a:t>‹#›</a:t>
            </a:fld>
            <a:endParaRPr lang="en-US"/>
          </a:p>
        </p:txBody>
      </p:sp>
    </p:spTree>
    <p:extLst>
      <p:ext uri="{BB962C8B-B14F-4D97-AF65-F5344CB8AC3E}">
        <p14:creationId xmlns:p14="http://schemas.microsoft.com/office/powerpoint/2010/main" val="31742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FE9B046-0070-4ED2-BC09-B75D0317C752}"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68E46-46EE-453D-ADFB-DF062B7E22FF}" type="slidenum">
              <a:rPr lang="en-US" smtClean="0"/>
              <a:t>‹#›</a:t>
            </a:fld>
            <a:endParaRPr lang="en-US"/>
          </a:p>
        </p:txBody>
      </p:sp>
    </p:spTree>
    <p:extLst>
      <p:ext uri="{BB962C8B-B14F-4D97-AF65-F5344CB8AC3E}">
        <p14:creationId xmlns:p14="http://schemas.microsoft.com/office/powerpoint/2010/main" val="314298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FE9B046-0070-4ED2-BC09-B75D0317C752}" type="datetimeFigureOut">
              <a:rPr lang="en-US" smtClean="0"/>
              <a:t>6/7/2016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EB68E46-46EE-453D-ADFB-DF062B7E22F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09159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hyperlink" Target="http://www.wmich.edu/fosteringsuccess/" TargetMode="External"/><Relationship Id="rId2" Type="http://schemas.openxmlformats.org/officeDocument/2006/relationships/hyperlink" Target="mailto:cfs-coaching@wmich.edu"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extBox 1"/>
          <p:cNvSpPr txBox="1"/>
          <p:nvPr/>
        </p:nvSpPr>
        <p:spPr>
          <a:xfrm>
            <a:off x="3154243" y="605090"/>
            <a:ext cx="6305546" cy="5447645"/>
          </a:xfrm>
          <a:prstGeom prst="rect">
            <a:avLst/>
          </a:prstGeom>
          <a:noFill/>
        </p:spPr>
        <p:txBody>
          <a:bodyPr wrap="square" rtlCol="0">
            <a:spAutoFit/>
          </a:bodyPr>
          <a:lstStyle/>
          <a:p>
            <a:pPr algn="ctr" defTabSz="457200"/>
            <a:r>
              <a:rPr lang="en-US" sz="4400" b="1" dirty="0">
                <a:solidFill>
                  <a:schemeClr val="accent2"/>
                </a:solidFill>
                <a:latin typeface="Garamond" panose="02020404030301010803"/>
              </a:rPr>
              <a:t>The Fostering Success Coaching Model</a:t>
            </a:r>
          </a:p>
          <a:p>
            <a:pPr algn="ctr" defTabSz="457200"/>
            <a:endParaRPr lang="en-US" sz="4400" b="1" dirty="0">
              <a:solidFill>
                <a:schemeClr val="accent2"/>
              </a:solidFill>
              <a:latin typeface="Garamond" panose="02020404030301010803"/>
            </a:endParaRPr>
          </a:p>
          <a:p>
            <a:pPr algn="ctr" defTabSz="457200"/>
            <a:endParaRPr lang="en-US" sz="4400" dirty="0">
              <a:solidFill>
                <a:prstClr val="white"/>
              </a:solidFill>
              <a:latin typeface="Garamond" panose="02020404030301010803"/>
            </a:endParaRPr>
          </a:p>
          <a:p>
            <a:pPr algn="ctr" defTabSz="457200"/>
            <a:endParaRPr lang="en-US" sz="4400" dirty="0">
              <a:solidFill>
                <a:prstClr val="white"/>
              </a:solidFill>
              <a:latin typeface="Garamond" panose="02020404030301010803"/>
            </a:endParaRPr>
          </a:p>
          <a:p>
            <a:pPr algn="ctr" defTabSz="457200"/>
            <a:r>
              <a:rPr lang="en-US" sz="1600" dirty="0">
                <a:solidFill>
                  <a:srgbClr val="65D6A0">
                    <a:lumMod val="50000"/>
                  </a:srgbClr>
                </a:solidFill>
                <a:latin typeface="Garamond" panose="02020404030301010803"/>
              </a:rPr>
              <a:t/>
            </a:r>
            <a:br>
              <a:rPr lang="en-US" sz="1600" dirty="0">
                <a:solidFill>
                  <a:srgbClr val="65D6A0">
                    <a:lumMod val="50000"/>
                  </a:srgbClr>
                </a:solidFill>
                <a:latin typeface="Garamond" panose="02020404030301010803"/>
              </a:rPr>
            </a:br>
            <a:endParaRPr lang="en-US" sz="1600" dirty="0">
              <a:solidFill>
                <a:srgbClr val="65D6A0">
                  <a:lumMod val="50000"/>
                </a:srgbClr>
              </a:solidFill>
              <a:latin typeface="Garamond" panose="02020404030301010803"/>
            </a:endParaRPr>
          </a:p>
          <a:p>
            <a:pPr algn="ctr" defTabSz="457200"/>
            <a:r>
              <a:rPr lang="en-US" sz="2400" b="1" dirty="0" smtClean="0">
                <a:solidFill>
                  <a:srgbClr val="65D6A0">
                    <a:lumMod val="50000"/>
                  </a:srgbClr>
                </a:solidFill>
                <a:latin typeface="Garamond" panose="02020404030301010803"/>
              </a:rPr>
              <a:t>Jamie Bennett, MSW</a:t>
            </a:r>
          </a:p>
          <a:p>
            <a:pPr algn="ctr" defTabSz="457200"/>
            <a:r>
              <a:rPr lang="en-US" sz="2400" b="1" dirty="0" smtClean="0">
                <a:solidFill>
                  <a:srgbClr val="65D6A0">
                    <a:lumMod val="50000"/>
                  </a:srgbClr>
                </a:solidFill>
                <a:latin typeface="Garamond" panose="02020404030301010803"/>
              </a:rPr>
              <a:t>Training Specialist</a:t>
            </a:r>
          </a:p>
          <a:p>
            <a:pPr algn="ctr" defTabSz="457200"/>
            <a:r>
              <a:rPr lang="en-US" sz="2400" b="1" dirty="0" smtClean="0">
                <a:solidFill>
                  <a:srgbClr val="65D6A0">
                    <a:lumMod val="50000"/>
                  </a:srgbClr>
                </a:solidFill>
                <a:latin typeface="Garamond" panose="02020404030301010803"/>
              </a:rPr>
              <a:t>Center for Fostering Success</a:t>
            </a:r>
          </a:p>
          <a:p>
            <a:pPr algn="ctr" defTabSz="457200"/>
            <a:r>
              <a:rPr lang="en-US" sz="2400" b="1" dirty="0" smtClean="0">
                <a:solidFill>
                  <a:srgbClr val="65D6A0">
                    <a:lumMod val="50000"/>
                  </a:srgbClr>
                </a:solidFill>
                <a:latin typeface="Garamond" panose="02020404030301010803"/>
              </a:rPr>
              <a:t>Western Michigan University</a:t>
            </a:r>
            <a:endParaRPr lang="en-US" sz="3200" b="1" dirty="0">
              <a:solidFill>
                <a:prstClr val="white"/>
              </a:solidFill>
              <a:latin typeface="Garamond" panose="02020404030301010803"/>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8373"/>
          <a:stretch/>
        </p:blipFill>
        <p:spPr>
          <a:xfrm>
            <a:off x="1214511" y="2530187"/>
            <a:ext cx="9903655" cy="145097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2919101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7463" y="391885"/>
            <a:ext cx="10058400" cy="836023"/>
          </a:xfrm>
        </p:spPr>
        <p:txBody>
          <a:bodyPr>
            <a:normAutofit/>
          </a:bodyPr>
          <a:lstStyle/>
          <a:p>
            <a:r>
              <a:rPr lang="en-US" dirty="0" smtClean="0"/>
              <a:t>Fostering Success Coach Model</a:t>
            </a:r>
            <a:endParaRPr lang="en-US" dirty="0"/>
          </a:p>
        </p:txBody>
      </p:sp>
      <p:pic>
        <p:nvPicPr>
          <p:cNvPr id="512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531568" y="1846263"/>
            <a:ext cx="4069501"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sz="half" idx="2"/>
          </p:nvPr>
        </p:nvSpPr>
        <p:spPr/>
        <p:txBody>
          <a:bodyPr>
            <a:normAutofit/>
          </a:bodyPr>
          <a:lstStyle/>
          <a:p>
            <a:pPr>
              <a:spcBef>
                <a:spcPts val="200"/>
              </a:spcBef>
            </a:pPr>
            <a:r>
              <a:rPr lang="en-US" sz="2800" dirty="0" smtClean="0"/>
              <a:t>7 Core Elements</a:t>
            </a:r>
          </a:p>
          <a:p>
            <a:pPr>
              <a:spcBef>
                <a:spcPts val="200"/>
              </a:spcBef>
            </a:pPr>
            <a:r>
              <a:rPr lang="en-US" sz="2800" dirty="0" smtClean="0"/>
              <a:t>~ Philosophy </a:t>
            </a:r>
          </a:p>
          <a:p>
            <a:pPr>
              <a:spcBef>
                <a:spcPts val="200"/>
              </a:spcBef>
            </a:pPr>
            <a:r>
              <a:rPr lang="en-US" sz="2800" dirty="0" smtClean="0"/>
              <a:t>of Action</a:t>
            </a:r>
          </a:p>
          <a:p>
            <a:pPr>
              <a:spcBef>
                <a:spcPts val="200"/>
              </a:spcBef>
            </a:pPr>
            <a:endParaRPr lang="en-US" sz="2800" dirty="0" smtClean="0"/>
          </a:p>
          <a:p>
            <a:pPr>
              <a:spcBef>
                <a:spcPts val="200"/>
              </a:spcBef>
            </a:pPr>
            <a:r>
              <a:rPr lang="en-US" sz="2800" dirty="0" smtClean="0"/>
              <a:t>3 Practice Steps</a:t>
            </a:r>
          </a:p>
          <a:p>
            <a:pPr>
              <a:spcBef>
                <a:spcPts val="200"/>
              </a:spcBef>
            </a:pPr>
            <a:r>
              <a:rPr lang="en-US" sz="2800" dirty="0" smtClean="0"/>
              <a:t>~ Coaching Interaction</a:t>
            </a:r>
          </a:p>
          <a:p>
            <a:pPr>
              <a:spcBef>
                <a:spcPts val="200"/>
              </a:spcBef>
            </a:pPr>
            <a:endParaRPr lang="en-US" sz="2800" dirty="0" smtClean="0"/>
          </a:p>
          <a:p>
            <a:pPr>
              <a:spcBef>
                <a:spcPts val="200"/>
              </a:spcBef>
            </a:pPr>
            <a:r>
              <a:rPr lang="en-US" sz="2800" dirty="0" smtClean="0"/>
              <a:t>1 Goal</a:t>
            </a:r>
          </a:p>
          <a:p>
            <a:pPr>
              <a:spcBef>
                <a:spcPts val="200"/>
              </a:spcBef>
            </a:pPr>
            <a:r>
              <a:rPr lang="en-US" sz="2800" dirty="0" smtClean="0"/>
              <a:t>~ </a:t>
            </a:r>
            <a:r>
              <a:rPr lang="en-US" sz="2800" b="0" dirty="0" smtClean="0"/>
              <a:t>Transformation</a:t>
            </a:r>
          </a:p>
          <a:p>
            <a:endParaRPr lang="en-US" sz="20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1944283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Coaching Core Elements</a:t>
            </a:r>
            <a:endParaRPr lang="en-US" dirty="0"/>
          </a:p>
        </p:txBody>
      </p:sp>
      <p:sp>
        <p:nvSpPr>
          <p:cNvPr id="6" name="Content Placeholder 5"/>
          <p:cNvSpPr>
            <a:spLocks noGrp="1"/>
          </p:cNvSpPr>
          <p:nvPr>
            <p:ph idx="1"/>
          </p:nvPr>
        </p:nvSpPr>
        <p:spPr/>
        <p:txBody>
          <a:bodyPr>
            <a:normAutofit/>
          </a:bodyPr>
          <a:lstStyle/>
          <a:p>
            <a:pPr marL="0" indent="0">
              <a:spcBef>
                <a:spcPts val="200"/>
              </a:spcBef>
              <a:buNone/>
            </a:pPr>
            <a:r>
              <a:rPr lang="en-US" sz="2400" dirty="0" smtClean="0">
                <a:solidFill>
                  <a:schemeClr val="accent6">
                    <a:lumMod val="50000"/>
                  </a:schemeClr>
                </a:solidFill>
              </a:rPr>
              <a:t>1. Interdependent Relationships</a:t>
            </a:r>
          </a:p>
          <a:p>
            <a:pPr>
              <a:spcBef>
                <a:spcPts val="200"/>
              </a:spcBef>
            </a:pPr>
            <a:r>
              <a:rPr lang="en-US" sz="2200" dirty="0" smtClean="0"/>
              <a:t>Partnership</a:t>
            </a:r>
          </a:p>
          <a:p>
            <a:pPr>
              <a:spcBef>
                <a:spcPts val="200"/>
              </a:spcBef>
            </a:pPr>
            <a:r>
              <a:rPr lang="en-US" sz="2200" dirty="0" smtClean="0"/>
              <a:t>Reciprocal transformation</a:t>
            </a:r>
            <a:endParaRPr lang="en-US" sz="2400" dirty="0" smtClean="0">
              <a:solidFill>
                <a:schemeClr val="accent6">
                  <a:lumMod val="50000"/>
                </a:schemeClr>
              </a:solidFill>
            </a:endParaRPr>
          </a:p>
          <a:p>
            <a:pPr marL="0" indent="0">
              <a:spcBef>
                <a:spcPts val="200"/>
              </a:spcBef>
              <a:buNone/>
            </a:pPr>
            <a:r>
              <a:rPr lang="en-US" sz="2400" dirty="0" smtClean="0">
                <a:solidFill>
                  <a:schemeClr val="accent6">
                    <a:lumMod val="50000"/>
                  </a:schemeClr>
                </a:solidFill>
              </a:rPr>
              <a:t>2. Cultural Humility</a:t>
            </a:r>
          </a:p>
          <a:p>
            <a:pPr>
              <a:spcBef>
                <a:spcPts val="200"/>
              </a:spcBef>
            </a:pPr>
            <a:r>
              <a:rPr lang="en-US" sz="2200" dirty="0" smtClean="0"/>
              <a:t>Intersection of life “roles”</a:t>
            </a:r>
          </a:p>
          <a:p>
            <a:pPr marL="0" indent="0">
              <a:spcBef>
                <a:spcPts val="200"/>
              </a:spcBef>
              <a:buNone/>
            </a:pPr>
            <a:r>
              <a:rPr lang="en-US" sz="2200" dirty="0" smtClean="0"/>
              <a:t>     with foster care “culture”</a:t>
            </a:r>
          </a:p>
          <a:p>
            <a:pPr>
              <a:spcBef>
                <a:spcPts val="200"/>
              </a:spcBef>
            </a:pPr>
            <a:r>
              <a:rPr lang="en-US" sz="2200" dirty="0" smtClean="0"/>
              <a:t>Acknowledge power dynamics</a:t>
            </a:r>
          </a:p>
          <a:p>
            <a:pPr marL="0" indent="0">
              <a:spcBef>
                <a:spcPts val="200"/>
              </a:spcBef>
              <a:buNone/>
            </a:pPr>
            <a:r>
              <a:rPr lang="en-US" sz="2400" dirty="0" smtClean="0">
                <a:solidFill>
                  <a:schemeClr val="accent6">
                    <a:lumMod val="50000"/>
                  </a:schemeClr>
                </a:solidFill>
              </a:rPr>
              <a:t>3. Learner Centered</a:t>
            </a:r>
          </a:p>
          <a:p>
            <a:pPr>
              <a:spcBef>
                <a:spcPts val="200"/>
              </a:spcBef>
            </a:pPr>
            <a:r>
              <a:rPr lang="en-US" sz="2200" dirty="0" smtClean="0"/>
              <a:t>Tolerance for mistakes</a:t>
            </a:r>
          </a:p>
          <a:p>
            <a:pPr>
              <a:spcBef>
                <a:spcPts val="200"/>
              </a:spcBef>
            </a:pPr>
            <a:r>
              <a:rPr lang="en-US" sz="2200" dirty="0" smtClean="0"/>
              <a:t>Process vs. content driven</a:t>
            </a:r>
          </a:p>
          <a:p>
            <a:endParaRPr lang="en-US" dirty="0"/>
          </a:p>
        </p:txBody>
      </p:sp>
      <p:sp>
        <p:nvSpPr>
          <p:cNvPr id="9" name="Content Placeholder 5"/>
          <p:cNvSpPr>
            <a:spLocks noGrp="1"/>
          </p:cNvSpPr>
          <p:nvPr>
            <p:ph sz="half" idx="4294967295"/>
          </p:nvPr>
        </p:nvSpPr>
        <p:spPr>
          <a:xfrm>
            <a:off x="7920038" y="1779588"/>
            <a:ext cx="4271962" cy="4622800"/>
          </a:xfrm>
        </p:spPr>
        <p:txBody>
          <a:bodyPr>
            <a:normAutofit lnSpcReduction="10000"/>
          </a:bodyPr>
          <a:lstStyle/>
          <a:p>
            <a:pPr marL="0" indent="0">
              <a:spcBef>
                <a:spcPts val="150"/>
              </a:spcBef>
              <a:buNone/>
            </a:pPr>
            <a:r>
              <a:rPr lang="en-US" sz="2400" dirty="0">
                <a:solidFill>
                  <a:schemeClr val="accent6">
                    <a:lumMod val="50000"/>
                  </a:schemeClr>
                </a:solidFill>
              </a:rPr>
              <a:t>4. Teaching in Real Time</a:t>
            </a:r>
          </a:p>
          <a:p>
            <a:pPr>
              <a:spcBef>
                <a:spcPts val="150"/>
              </a:spcBef>
            </a:pPr>
            <a:r>
              <a:rPr lang="en-US" sz="2200" dirty="0"/>
              <a:t>Teach “live” and ongoing</a:t>
            </a:r>
          </a:p>
          <a:p>
            <a:pPr marL="0" indent="0">
              <a:spcBef>
                <a:spcPts val="150"/>
              </a:spcBef>
              <a:buNone/>
            </a:pPr>
            <a:r>
              <a:rPr lang="en-US" sz="2400" dirty="0">
                <a:solidFill>
                  <a:schemeClr val="accent6">
                    <a:lumMod val="50000"/>
                  </a:schemeClr>
                </a:solidFill>
              </a:rPr>
              <a:t/>
            </a:r>
            <a:br>
              <a:rPr lang="en-US" sz="2400" dirty="0">
                <a:solidFill>
                  <a:schemeClr val="accent6">
                    <a:lumMod val="50000"/>
                  </a:schemeClr>
                </a:solidFill>
              </a:rPr>
            </a:br>
            <a:r>
              <a:rPr lang="en-US" sz="2400" dirty="0">
                <a:solidFill>
                  <a:schemeClr val="accent6">
                    <a:lumMod val="50000"/>
                  </a:schemeClr>
                </a:solidFill>
              </a:rPr>
              <a:t>5. Skill-based Asset Development</a:t>
            </a:r>
          </a:p>
          <a:p>
            <a:pPr>
              <a:spcBef>
                <a:spcPts val="150"/>
              </a:spcBef>
            </a:pPr>
            <a:r>
              <a:rPr lang="en-US" sz="2200" dirty="0"/>
              <a:t>Name, describe, practice and generalize skills</a:t>
            </a:r>
          </a:p>
          <a:p>
            <a:pPr>
              <a:spcBef>
                <a:spcPts val="150"/>
              </a:spcBef>
            </a:pPr>
            <a:endParaRPr lang="en-US" sz="2200" dirty="0"/>
          </a:p>
          <a:p>
            <a:pPr marL="0" indent="0">
              <a:spcBef>
                <a:spcPts val="150"/>
              </a:spcBef>
              <a:buNone/>
            </a:pPr>
            <a:r>
              <a:rPr lang="en-US" sz="2400" dirty="0">
                <a:solidFill>
                  <a:schemeClr val="accent6">
                    <a:lumMod val="50000"/>
                  </a:schemeClr>
                </a:solidFill>
              </a:rPr>
              <a:t>6. Network Development</a:t>
            </a:r>
          </a:p>
          <a:p>
            <a:pPr>
              <a:spcBef>
                <a:spcPts val="150"/>
              </a:spcBef>
            </a:pPr>
            <a:r>
              <a:rPr lang="en-US" sz="2200" dirty="0"/>
              <a:t>Build social &amp; career networks</a:t>
            </a:r>
            <a:br>
              <a:rPr lang="en-US" sz="2200" dirty="0"/>
            </a:br>
            <a:endParaRPr lang="en-US" sz="2200" dirty="0"/>
          </a:p>
          <a:p>
            <a:pPr marL="0" indent="0">
              <a:spcBef>
                <a:spcPts val="150"/>
              </a:spcBef>
              <a:buNone/>
            </a:pPr>
            <a:r>
              <a:rPr lang="en-US" sz="2400" dirty="0">
                <a:solidFill>
                  <a:schemeClr val="accent6">
                    <a:lumMod val="50000"/>
                  </a:schemeClr>
                </a:solidFill>
              </a:rPr>
              <a:t>7. Empowerment Evaluation</a:t>
            </a:r>
          </a:p>
          <a:p>
            <a:pPr>
              <a:spcBef>
                <a:spcPts val="150"/>
              </a:spcBef>
            </a:pPr>
            <a:r>
              <a:rPr lang="en-US" sz="2200" dirty="0"/>
              <a:t>Student feedback</a:t>
            </a:r>
          </a:p>
          <a:p>
            <a:pPr>
              <a:spcBef>
                <a:spcPts val="150"/>
              </a:spcBef>
            </a:pPr>
            <a:r>
              <a:rPr lang="en-US" sz="2200" dirty="0"/>
              <a:t>Data driven decision-making</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2465581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8237" y="431771"/>
            <a:ext cx="8229600" cy="1143000"/>
          </a:xfrm>
        </p:spPr>
        <p:txBody>
          <a:bodyPr>
            <a:noAutofit/>
          </a:bodyPr>
          <a:lstStyle/>
          <a:p>
            <a:r>
              <a:rPr lang="en-US" sz="3600" smtClean="0"/>
              <a:t>Three Practice Steps</a:t>
            </a:r>
            <a:br>
              <a:rPr lang="en-US" sz="3600" smtClean="0"/>
            </a:br>
            <a:r>
              <a:rPr lang="en-US" sz="3600" smtClean="0"/>
              <a:t>The Coaching Interaction</a:t>
            </a:r>
            <a:br>
              <a:rPr lang="en-US" sz="3600" smtClean="0"/>
            </a:br>
            <a:endParaRPr lang="en-US" sz="36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894652" y="1846263"/>
            <a:ext cx="4463022"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8113" y="1176907"/>
            <a:ext cx="16097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1428476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812" y="1949534"/>
            <a:ext cx="4589776" cy="399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a:bodyPr>
          <a:lstStyle/>
          <a:p>
            <a:r>
              <a:rPr lang="en-US" b="1" dirty="0" smtClean="0"/>
              <a:t>Assess: </a:t>
            </a:r>
            <a:br>
              <a:rPr lang="en-US" b="1" dirty="0" smtClean="0"/>
            </a:br>
            <a:r>
              <a:rPr lang="en-US" b="1" dirty="0" smtClean="0"/>
              <a:t>Seven Life Domains</a:t>
            </a:r>
            <a:endParaRPr lang="en-US" b="1" dirty="0"/>
          </a:p>
        </p:txBody>
      </p:sp>
      <p:sp>
        <p:nvSpPr>
          <p:cNvPr id="7" name="TextBox 6"/>
          <p:cNvSpPr txBox="1"/>
          <p:nvPr/>
        </p:nvSpPr>
        <p:spPr>
          <a:xfrm>
            <a:off x="2936047" y="5949461"/>
            <a:ext cx="6634023" cy="307777"/>
          </a:xfrm>
          <a:prstGeom prst="rect">
            <a:avLst/>
          </a:prstGeom>
          <a:noFill/>
        </p:spPr>
        <p:txBody>
          <a:bodyPr wrap="square" rtlCol="0">
            <a:spAutoFit/>
          </a:bodyPr>
          <a:lstStyle/>
          <a:p>
            <a:pPr algn="ctr" defTabSz="457200"/>
            <a:r>
              <a:rPr lang="en-US" sz="1400" dirty="0">
                <a:solidFill>
                  <a:prstClr val="white"/>
                </a:solidFill>
                <a:latin typeface="Garamond" panose="02020404030301010803"/>
              </a:rPr>
              <a:t>Adapted from: Casey Family Programs (2001). </a:t>
            </a:r>
            <a:r>
              <a:rPr lang="en-US" sz="1400" i="1" dirty="0">
                <a:solidFill>
                  <a:prstClr val="white"/>
                </a:solidFill>
                <a:latin typeface="Garamond" panose="02020404030301010803"/>
              </a:rPr>
              <a:t>It’s My Life</a:t>
            </a:r>
            <a:r>
              <a:rPr lang="en-US" sz="1400" dirty="0">
                <a:solidFill>
                  <a:prstClr val="white"/>
                </a:solidFill>
                <a:latin typeface="Garamond" panose="02020404030301010803"/>
              </a:rPr>
              <a:t>. Seattle, WA: Author</a:t>
            </a: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3353" y="169038"/>
            <a:ext cx="2564398" cy="253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3701993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359108"/>
            <a:ext cx="10058400" cy="783771"/>
          </a:xfrm>
          <a:prstGeom prst="rect">
            <a:avLst/>
          </a:prstGeom>
        </p:spPr>
        <p:txBody>
          <a:bodyPr/>
          <a:lstStyle/>
          <a:p>
            <a:r>
              <a:rPr lang="en-US" dirty="0" smtClean="0"/>
              <a:t>   </a:t>
            </a:r>
            <a:r>
              <a:rPr lang="en-US" b="1" dirty="0" smtClean="0"/>
              <a:t>Prioritize: Student Needs Hierarchy</a:t>
            </a:r>
            <a:endParaRPr lang="en-US"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715" y="1782531"/>
            <a:ext cx="4517507" cy="451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6265" y="6477492"/>
            <a:ext cx="4133589" cy="307777"/>
          </a:xfrm>
          <a:prstGeom prst="rect">
            <a:avLst/>
          </a:prstGeom>
          <a:noFill/>
        </p:spPr>
        <p:txBody>
          <a:bodyPr wrap="square" rtlCol="0">
            <a:spAutoFit/>
          </a:bodyPr>
          <a:lstStyle/>
          <a:p>
            <a:pPr defTabSz="457200"/>
            <a:r>
              <a:rPr lang="en-US" sz="1400" dirty="0">
                <a:solidFill>
                  <a:prstClr val="white"/>
                </a:solidFill>
                <a:latin typeface="Garamond" panose="02020404030301010803"/>
              </a:rPr>
              <a:t>Adapted from: Maslow’s Hierarchy</a:t>
            </a: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7169" y="185307"/>
            <a:ext cx="2693298" cy="266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3478084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Teach: Cycle of Teaching </a:t>
            </a:r>
            <a:br>
              <a:rPr lang="en-US" b="1" dirty="0" smtClean="0"/>
            </a:br>
            <a:r>
              <a:rPr lang="en-US" b="1" dirty="0" smtClean="0"/>
              <a:t>&amp; Learning</a:t>
            </a:r>
            <a:endParaRPr lang="en-US" b="1"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555" y="1737360"/>
            <a:ext cx="5808055" cy="464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7138" y="260658"/>
            <a:ext cx="2289847" cy="226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3996820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1568" y="470263"/>
            <a:ext cx="10058400" cy="783771"/>
          </a:xfrm>
        </p:spPr>
        <p:txBody>
          <a:bodyPr>
            <a:normAutofit/>
          </a:bodyPr>
          <a:lstStyle/>
          <a:p>
            <a:r>
              <a:rPr lang="en-US" dirty="0" smtClean="0"/>
              <a:t>Fostering Success Coach Model</a:t>
            </a:r>
            <a:endParaRPr lang="en-US" dirty="0"/>
          </a:p>
        </p:txBody>
      </p:sp>
      <p:pic>
        <p:nvPicPr>
          <p:cNvPr id="512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531568" y="1846263"/>
            <a:ext cx="4069501"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sz="half" idx="2"/>
          </p:nvPr>
        </p:nvSpPr>
        <p:spPr/>
        <p:txBody>
          <a:bodyPr/>
          <a:lstStyle/>
          <a:p>
            <a:pPr>
              <a:spcBef>
                <a:spcPts val="200"/>
              </a:spcBef>
            </a:pPr>
            <a:r>
              <a:rPr lang="en-US" sz="2800" dirty="0" smtClean="0"/>
              <a:t>7 Core Elements</a:t>
            </a:r>
          </a:p>
          <a:p>
            <a:pPr>
              <a:spcBef>
                <a:spcPts val="200"/>
              </a:spcBef>
            </a:pPr>
            <a:r>
              <a:rPr lang="en-US" sz="2800" dirty="0" smtClean="0"/>
              <a:t>~ Philosophy </a:t>
            </a:r>
          </a:p>
          <a:p>
            <a:pPr>
              <a:spcBef>
                <a:spcPts val="200"/>
              </a:spcBef>
            </a:pPr>
            <a:r>
              <a:rPr lang="en-US" sz="2800" dirty="0" smtClean="0"/>
              <a:t>of Action</a:t>
            </a:r>
          </a:p>
          <a:p>
            <a:pPr>
              <a:spcBef>
                <a:spcPts val="200"/>
              </a:spcBef>
            </a:pPr>
            <a:endParaRPr lang="en-US" sz="2800" dirty="0" smtClean="0"/>
          </a:p>
          <a:p>
            <a:pPr>
              <a:spcBef>
                <a:spcPts val="200"/>
              </a:spcBef>
            </a:pPr>
            <a:r>
              <a:rPr lang="en-US" sz="2800" dirty="0" smtClean="0"/>
              <a:t>3 Practice Steps</a:t>
            </a:r>
          </a:p>
          <a:p>
            <a:pPr>
              <a:spcBef>
                <a:spcPts val="200"/>
              </a:spcBef>
            </a:pPr>
            <a:r>
              <a:rPr lang="en-US" sz="2800" dirty="0" smtClean="0"/>
              <a:t>~ Coaching Interaction</a:t>
            </a:r>
          </a:p>
          <a:p>
            <a:pPr>
              <a:spcBef>
                <a:spcPts val="200"/>
              </a:spcBef>
            </a:pPr>
            <a:endParaRPr lang="en-US" sz="2800" dirty="0" smtClean="0"/>
          </a:p>
          <a:p>
            <a:pPr>
              <a:spcBef>
                <a:spcPts val="200"/>
              </a:spcBef>
            </a:pPr>
            <a:r>
              <a:rPr lang="en-US" sz="2800" dirty="0" smtClean="0"/>
              <a:t>1 Goal</a:t>
            </a:r>
          </a:p>
          <a:p>
            <a:pPr>
              <a:spcBef>
                <a:spcPts val="200"/>
              </a:spcBef>
            </a:pPr>
            <a:r>
              <a:rPr lang="en-US" sz="2800" dirty="0" smtClean="0"/>
              <a:t>~ </a:t>
            </a:r>
            <a:r>
              <a:rPr lang="en-US" sz="2800" b="0" dirty="0" smtClean="0"/>
              <a:t>Transformation</a:t>
            </a:r>
          </a:p>
          <a:p>
            <a:endParaRPr lang="en-US" sz="20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58318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11" name="TextBox 10"/>
          <p:cNvSpPr txBox="1"/>
          <p:nvPr/>
        </p:nvSpPr>
        <p:spPr>
          <a:xfrm>
            <a:off x="1787047" y="338204"/>
            <a:ext cx="8492646" cy="769441"/>
          </a:xfrm>
          <a:prstGeom prst="rect">
            <a:avLst/>
          </a:prstGeom>
          <a:noFill/>
        </p:spPr>
        <p:txBody>
          <a:bodyPr wrap="square" rtlCol="0">
            <a:spAutoFit/>
          </a:bodyPr>
          <a:lstStyle/>
          <a:p>
            <a:pPr algn="ctr" defTabSz="457200"/>
            <a:r>
              <a:rPr lang="en-US" sz="4400" dirty="0" smtClean="0">
                <a:latin typeface="Garamond" panose="02020404030301010803"/>
              </a:rPr>
              <a:t>The </a:t>
            </a:r>
            <a:r>
              <a:rPr lang="en-US" sz="4400" dirty="0">
                <a:latin typeface="Garamond" panose="02020404030301010803"/>
              </a:rPr>
              <a:t>Student – Coach Partnership</a:t>
            </a: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Ø"/>
            </a:pPr>
            <a:r>
              <a:rPr lang="en-US" sz="2800" dirty="0" smtClean="0"/>
              <a:t>Authority is balanced</a:t>
            </a:r>
          </a:p>
          <a:p>
            <a:pPr>
              <a:buFont typeface="Wingdings" panose="05000000000000000000" pitchFamily="2" charset="2"/>
              <a:buChar char="Ø"/>
            </a:pPr>
            <a:r>
              <a:rPr lang="en-US" sz="2800" dirty="0" smtClean="0"/>
              <a:t>Student’s needs, wants and goals are priority</a:t>
            </a:r>
          </a:p>
          <a:p>
            <a:pPr>
              <a:buFont typeface="Wingdings" panose="05000000000000000000" pitchFamily="2" charset="2"/>
              <a:buChar char="Ø"/>
            </a:pPr>
            <a:r>
              <a:rPr lang="en-US" sz="2800" dirty="0" smtClean="0"/>
              <a:t>Lead with doing with, </a:t>
            </a:r>
          </a:p>
          <a:p>
            <a:pPr marL="0" indent="0">
              <a:buNone/>
            </a:pPr>
            <a:r>
              <a:rPr lang="en-US" sz="2800" dirty="0"/>
              <a:t> </a:t>
            </a:r>
            <a:r>
              <a:rPr lang="en-US" sz="2800" dirty="0" smtClean="0"/>
              <a:t>   rather than doing for or to</a:t>
            </a:r>
          </a:p>
          <a:p>
            <a:pPr>
              <a:buFont typeface="Wingdings" panose="05000000000000000000" pitchFamily="2" charset="2"/>
              <a:buChar char="Ø"/>
            </a:pPr>
            <a:r>
              <a:rPr lang="en-US" sz="2800" dirty="0" smtClean="0"/>
              <a:t>Interdependence</a:t>
            </a:r>
            <a:endParaRPr lang="en-US" sz="2800" dirty="0"/>
          </a:p>
        </p:txBody>
      </p:sp>
      <p:sp>
        <p:nvSpPr>
          <p:cNvPr id="5" name="Content Placeholder 4"/>
          <p:cNvSpPr>
            <a:spLocks noGrp="1"/>
          </p:cNvSpPr>
          <p:nvPr>
            <p:ph sz="half" idx="2"/>
          </p:nvPr>
        </p:nvSpPr>
        <p:spPr/>
        <p:txBody>
          <a:bodyPr/>
          <a:lstStyle/>
          <a:p>
            <a:endParaRPr lang="en-US"/>
          </a:p>
        </p:txBody>
      </p:sp>
      <p:pic>
        <p:nvPicPr>
          <p:cNvPr id="6" name="Picture 2" descr="P:\Access2Success\cfs_fsmintern\Courtney\Training Materials\Diagrams\Interdependence of Coach Student Relationships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33110" y="1845734"/>
            <a:ext cx="5707380" cy="41630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2241134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9269" y="770709"/>
            <a:ext cx="10058400" cy="822960"/>
          </a:xfrm>
        </p:spPr>
        <p:txBody>
          <a:bodyPr/>
          <a:lstStyle/>
          <a:p>
            <a:r>
              <a:rPr lang="en-US" b="1" dirty="0" smtClean="0"/>
              <a:t>Transfer of Coaching Skills</a:t>
            </a:r>
            <a:endParaRPr lang="en-US" b="1" dirty="0"/>
          </a:p>
        </p:txBody>
      </p:sp>
      <p:sp>
        <p:nvSpPr>
          <p:cNvPr id="3" name="Content Placeholder 2"/>
          <p:cNvSpPr>
            <a:spLocks noGrp="1"/>
          </p:cNvSpPr>
          <p:nvPr>
            <p:ph idx="1"/>
          </p:nvPr>
        </p:nvSpPr>
        <p:spPr/>
        <p:txBody>
          <a:bodyPr>
            <a:normAutofit/>
          </a:bodyPr>
          <a:lstStyle/>
          <a:p>
            <a:r>
              <a:rPr lang="en-US" sz="2800" dirty="0" smtClean="0"/>
              <a:t>Students learn to self-coach </a:t>
            </a:r>
          </a:p>
          <a:p>
            <a:r>
              <a:rPr lang="en-US" sz="2800" dirty="0" smtClean="0"/>
              <a:t>Professionals (i.e., coaches) build their coaching capacity through real-time needs presented by students</a:t>
            </a:r>
          </a:p>
          <a:p>
            <a:r>
              <a:rPr lang="en-US" sz="2800" dirty="0" smtClean="0"/>
              <a:t>Once taught, the coaching interaction can be applied in 5 minutes or less</a:t>
            </a:r>
          </a:p>
          <a:p>
            <a:pPr lvl="1"/>
            <a:r>
              <a:rPr lang="en-US" sz="2400" dirty="0" smtClean="0"/>
              <a:t>High frequency, brief duration is ideal</a:t>
            </a:r>
          </a:p>
          <a:p>
            <a:r>
              <a:rPr lang="en-US" sz="2800" dirty="0" smtClean="0"/>
              <a:t>Coaching interactions can bring consistency to  student communications with multiple professionals, common language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1866396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668010" y="1003219"/>
            <a:ext cx="6291262" cy="422275"/>
          </a:xfrm>
        </p:spPr>
        <p:txBody>
          <a:bodyPr>
            <a:normAutofit/>
          </a:bodyPr>
          <a:lstStyle/>
          <a:p>
            <a:pPr marL="0" indent="0" algn="ctr">
              <a:buNone/>
            </a:pPr>
            <a:r>
              <a:rPr lang="en-US" dirty="0" smtClean="0"/>
              <a:t>3</a:t>
            </a:r>
            <a:r>
              <a:rPr lang="en-US" baseline="30000" dirty="0" smtClean="0"/>
              <a:t>rd</a:t>
            </a:r>
            <a:r>
              <a:rPr lang="en-US" dirty="0" smtClean="0"/>
              <a:t> Semester Retention Rate</a:t>
            </a:r>
            <a:endParaRPr lang="en-US" dirty="0"/>
          </a:p>
        </p:txBody>
      </p:sp>
      <p:sp>
        <p:nvSpPr>
          <p:cNvPr id="2" name="Title 1"/>
          <p:cNvSpPr>
            <a:spLocks noGrp="1"/>
          </p:cNvSpPr>
          <p:nvPr>
            <p:ph type="title" idx="4294967295"/>
          </p:nvPr>
        </p:nvSpPr>
        <p:spPr>
          <a:xfrm>
            <a:off x="1698841" y="2617"/>
            <a:ext cx="8229600" cy="1143000"/>
          </a:xfrm>
        </p:spPr>
        <p:txBody>
          <a:bodyPr>
            <a:normAutofit fontScale="90000"/>
          </a:bodyPr>
          <a:lstStyle/>
          <a:p>
            <a:r>
              <a:rPr lang="en-US" dirty="0" smtClean="0"/>
              <a:t>Improving Educational Outcomes</a:t>
            </a:r>
            <a:r>
              <a:rPr lang="en-US" dirty="0" smtClean="0">
                <a:solidFill>
                  <a:srgbClr val="C00000"/>
                </a:solidFill>
              </a:rPr>
              <a:t>*</a:t>
            </a:r>
            <a:endParaRPr lang="en-US" dirty="0">
              <a:solidFill>
                <a:srgbClr val="C00000"/>
              </a:solidFill>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810026749"/>
              </p:ext>
            </p:extLst>
          </p:nvPr>
        </p:nvGraphicFramePr>
        <p:xfrm>
          <a:off x="1414194" y="1263502"/>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994881" y="5649975"/>
            <a:ext cx="3407080" cy="400110"/>
          </a:xfrm>
          <a:prstGeom prst="rect">
            <a:avLst/>
          </a:prstGeom>
          <a:noFill/>
        </p:spPr>
        <p:txBody>
          <a:bodyPr wrap="square" rtlCol="0">
            <a:spAutoFit/>
          </a:bodyPr>
          <a:lstStyle/>
          <a:p>
            <a:pPr defTabSz="457200"/>
            <a:r>
              <a:rPr lang="en-US" sz="2000" dirty="0">
                <a:solidFill>
                  <a:prstClr val="white"/>
                </a:solidFill>
                <a:latin typeface="Garamond" panose="02020404030301010803"/>
              </a:rPr>
              <a:t>Year of Student Cohort</a:t>
            </a:r>
          </a:p>
        </p:txBody>
      </p:sp>
      <p:sp>
        <p:nvSpPr>
          <p:cNvPr id="8" name="TextBox 7"/>
          <p:cNvSpPr txBox="1"/>
          <p:nvPr/>
        </p:nvSpPr>
        <p:spPr>
          <a:xfrm rot="16200000">
            <a:off x="195356" y="3070408"/>
            <a:ext cx="3407080" cy="400110"/>
          </a:xfrm>
          <a:prstGeom prst="rect">
            <a:avLst/>
          </a:prstGeom>
          <a:noFill/>
        </p:spPr>
        <p:txBody>
          <a:bodyPr wrap="square" rtlCol="0">
            <a:spAutoFit/>
          </a:bodyPr>
          <a:lstStyle/>
          <a:p>
            <a:pPr defTabSz="457200"/>
            <a:r>
              <a:rPr lang="en-US" sz="2000" dirty="0">
                <a:solidFill>
                  <a:prstClr val="white"/>
                </a:solidFill>
                <a:latin typeface="Garamond" panose="02020404030301010803"/>
              </a:rPr>
              <a:t>% of Student Returning</a:t>
            </a:r>
          </a:p>
        </p:txBody>
      </p:sp>
      <p:sp>
        <p:nvSpPr>
          <p:cNvPr id="4" name="TextBox 3"/>
          <p:cNvSpPr txBox="1"/>
          <p:nvPr/>
        </p:nvSpPr>
        <p:spPr>
          <a:xfrm>
            <a:off x="3408779" y="5926943"/>
            <a:ext cx="6235015" cy="461665"/>
          </a:xfrm>
          <a:prstGeom prst="rect">
            <a:avLst/>
          </a:prstGeom>
          <a:noFill/>
        </p:spPr>
        <p:txBody>
          <a:bodyPr wrap="square" rtlCol="0">
            <a:spAutoFit/>
          </a:bodyPr>
          <a:lstStyle/>
          <a:p>
            <a:pPr defTabSz="457200"/>
            <a:r>
              <a:rPr lang="en-US" sz="1200" dirty="0">
                <a:solidFill>
                  <a:srgbClr val="C00000"/>
                </a:solidFill>
                <a:latin typeface="Garamond" panose="02020404030301010803"/>
              </a:rPr>
              <a:t>* Fostering Success Coaching also monitors student outcomes in other life domains: finances, housing, health, relationships, identity and life skills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1610066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573" y="195018"/>
            <a:ext cx="7055380" cy="1400530"/>
          </a:xfrm>
        </p:spPr>
        <p:txBody>
          <a:bodyPr>
            <a:normAutofit/>
          </a:bodyPr>
          <a:lstStyle/>
          <a:p>
            <a:r>
              <a:rPr lang="en-US" sz="4400" b="1" dirty="0" smtClean="0">
                <a:solidFill>
                  <a:schemeClr val="tx1"/>
                </a:solidFill>
              </a:rPr>
              <a:t>Fostering Success Coaching: </a:t>
            </a:r>
            <a:br>
              <a:rPr lang="en-US" sz="4400" b="1" dirty="0" smtClean="0">
                <a:solidFill>
                  <a:schemeClr val="tx1"/>
                </a:solidFill>
              </a:rPr>
            </a:br>
            <a:r>
              <a:rPr lang="en-US" sz="4400" b="1" dirty="0" smtClean="0">
                <a:solidFill>
                  <a:schemeClr val="tx1"/>
                </a:solidFill>
              </a:rPr>
              <a:t> History </a:t>
            </a:r>
            <a:endParaRPr lang="en-US" sz="4400" b="1" dirty="0">
              <a:solidFill>
                <a:schemeClr val="tx1"/>
              </a:solidFill>
            </a:endParaRPr>
          </a:p>
        </p:txBody>
      </p:sp>
      <p:sp>
        <p:nvSpPr>
          <p:cNvPr id="3" name="Subtitle 2"/>
          <p:cNvSpPr>
            <a:spLocks noGrp="1"/>
          </p:cNvSpPr>
          <p:nvPr>
            <p:ph idx="1"/>
          </p:nvPr>
        </p:nvSpPr>
        <p:spPr/>
        <p:txBody>
          <a:bodyPr>
            <a:noAutofit/>
          </a:bodyPr>
          <a:lstStyle/>
          <a:p>
            <a:pPr marL="457200" indent="-457200">
              <a:spcBef>
                <a:spcPts val="200"/>
              </a:spcBef>
              <a:buFont typeface="Arial" panose="020B0604020202020204" pitchFamily="34" charset="0"/>
              <a:buChar char="•"/>
            </a:pPr>
            <a:r>
              <a:rPr lang="en-US" sz="2800" dirty="0" smtClean="0">
                <a:solidFill>
                  <a:schemeClr val="tx1"/>
                </a:solidFill>
              </a:rPr>
              <a:t>Developed by</a:t>
            </a:r>
          </a:p>
          <a:p>
            <a:pPr marL="914400" lvl="1" indent="-457200">
              <a:spcBef>
                <a:spcPts val="200"/>
              </a:spcBef>
              <a:buFont typeface="Arial" panose="020B0604020202020204" pitchFamily="34" charset="0"/>
              <a:buChar char="•"/>
            </a:pPr>
            <a:r>
              <a:rPr lang="en-US" sz="2400" dirty="0" smtClean="0">
                <a:solidFill>
                  <a:schemeClr val="tx1"/>
                </a:solidFill>
              </a:rPr>
              <a:t>Partnering with students who are experts of the lived foster care experience.</a:t>
            </a:r>
          </a:p>
          <a:p>
            <a:pPr marL="914400" lvl="1" indent="-457200">
              <a:spcBef>
                <a:spcPts val="200"/>
              </a:spcBef>
              <a:buFont typeface="Arial" panose="020B0604020202020204" pitchFamily="34" charset="0"/>
              <a:buChar char="•"/>
            </a:pPr>
            <a:r>
              <a:rPr lang="en-US" sz="2400" dirty="0" smtClean="0">
                <a:solidFill>
                  <a:schemeClr val="tx1"/>
                </a:solidFill>
              </a:rPr>
              <a:t>Learning from the subjective experiences of college students who aged out. </a:t>
            </a:r>
          </a:p>
          <a:p>
            <a:pPr marL="914400" lvl="1" indent="-457200">
              <a:spcBef>
                <a:spcPts val="200"/>
              </a:spcBef>
              <a:buFont typeface="Arial" panose="020B0604020202020204" pitchFamily="34" charset="0"/>
              <a:buChar char="•"/>
            </a:pPr>
            <a:r>
              <a:rPr lang="en-US" sz="2400" dirty="0" smtClean="0">
                <a:solidFill>
                  <a:schemeClr val="tx1"/>
                </a:solidFill>
              </a:rPr>
              <a:t>Grounding understanding of student experiences in theory and research; refine it by internal program evaluation; and, shape it by clinical-level scrutiny.</a:t>
            </a:r>
          </a:p>
          <a:p>
            <a:pPr marL="621792" indent="-457200">
              <a:spcBef>
                <a:spcPts val="200"/>
              </a:spcBef>
              <a:buFont typeface="Arial" panose="020B0604020202020204" pitchFamily="34" charset="0"/>
              <a:buChar char="•"/>
            </a:pPr>
            <a:r>
              <a:rPr lang="en-US" sz="2600" dirty="0" smtClean="0">
                <a:solidFill>
                  <a:schemeClr val="tx1"/>
                </a:solidFill>
              </a:rPr>
              <a:t>The FS Coach Model is a research-informed, trauma-aware, skill-based practical model. </a:t>
            </a:r>
            <a:endParaRPr lang="en-US" sz="26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1042104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extBox 1"/>
          <p:cNvSpPr txBox="1"/>
          <p:nvPr/>
        </p:nvSpPr>
        <p:spPr>
          <a:xfrm>
            <a:off x="3141041" y="697624"/>
            <a:ext cx="6305546" cy="4708981"/>
          </a:xfrm>
          <a:prstGeom prst="rect">
            <a:avLst/>
          </a:prstGeom>
          <a:noFill/>
        </p:spPr>
        <p:txBody>
          <a:bodyPr wrap="square" rtlCol="0">
            <a:spAutoFit/>
          </a:bodyPr>
          <a:lstStyle/>
          <a:p>
            <a:pPr algn="ctr" defTabSz="457200"/>
            <a:r>
              <a:rPr lang="en-US" sz="4400" b="1" dirty="0" smtClean="0">
                <a:solidFill>
                  <a:schemeClr val="accent2"/>
                </a:solidFill>
                <a:latin typeface="Garamond" panose="02020404030301010803"/>
              </a:rPr>
              <a:t>The Fostering Success Coaching Model</a:t>
            </a:r>
          </a:p>
          <a:p>
            <a:pPr algn="ctr" defTabSz="457200"/>
            <a:endParaRPr lang="en-US" sz="4400" dirty="0">
              <a:solidFill>
                <a:prstClr val="white"/>
              </a:solidFill>
              <a:latin typeface="Garamond" panose="02020404030301010803"/>
            </a:endParaRPr>
          </a:p>
          <a:p>
            <a:pPr algn="ctr" defTabSz="457200"/>
            <a:endParaRPr lang="en-US" sz="4400" dirty="0">
              <a:solidFill>
                <a:prstClr val="white"/>
              </a:solidFill>
              <a:latin typeface="Garamond" panose="02020404030301010803"/>
            </a:endParaRPr>
          </a:p>
          <a:p>
            <a:pPr algn="ctr" defTabSz="457200"/>
            <a:endParaRPr lang="en-US" sz="4400" dirty="0">
              <a:solidFill>
                <a:prstClr val="white"/>
              </a:solidFill>
              <a:latin typeface="Garamond" panose="02020404030301010803"/>
            </a:endParaRPr>
          </a:p>
          <a:p>
            <a:pPr algn="ctr" defTabSz="457200"/>
            <a:endParaRPr lang="en-US" sz="4400" dirty="0">
              <a:solidFill>
                <a:prstClr val="white"/>
              </a:solidFill>
              <a:latin typeface="Garamond" panose="02020404030301010803"/>
            </a:endParaRPr>
          </a:p>
          <a:p>
            <a:pPr algn="ctr" defTabSz="457200"/>
            <a:r>
              <a:rPr lang="en-US" sz="1600" dirty="0">
                <a:solidFill>
                  <a:srgbClr val="65D6A0">
                    <a:lumMod val="50000"/>
                  </a:srgbClr>
                </a:solidFill>
                <a:latin typeface="Garamond" panose="02020404030301010803"/>
              </a:rPr>
              <a:t/>
            </a:r>
            <a:br>
              <a:rPr lang="en-US" sz="1600" dirty="0">
                <a:solidFill>
                  <a:srgbClr val="65D6A0">
                    <a:lumMod val="50000"/>
                  </a:srgbClr>
                </a:solidFill>
                <a:latin typeface="Garamond" panose="02020404030301010803"/>
              </a:rPr>
            </a:br>
            <a:endParaRPr lang="en-US" sz="2000" dirty="0">
              <a:solidFill>
                <a:prstClr val="white"/>
              </a:solidFill>
              <a:latin typeface="Garamond" panose="02020404030301010803"/>
            </a:endParaRPr>
          </a:p>
        </p:txBody>
      </p:sp>
      <p:sp>
        <p:nvSpPr>
          <p:cNvPr id="3" name="TextBox 2"/>
          <p:cNvSpPr txBox="1"/>
          <p:nvPr/>
        </p:nvSpPr>
        <p:spPr>
          <a:xfrm>
            <a:off x="3867884" y="3574041"/>
            <a:ext cx="4851861" cy="2308324"/>
          </a:xfrm>
          <a:prstGeom prst="rect">
            <a:avLst/>
          </a:prstGeom>
          <a:noFill/>
        </p:spPr>
        <p:txBody>
          <a:bodyPr wrap="square" rtlCol="0">
            <a:spAutoFit/>
          </a:bodyPr>
          <a:lstStyle/>
          <a:p>
            <a:pPr algn="ctr" defTabSz="457200"/>
            <a:endParaRPr lang="en-US" sz="3600" b="1" dirty="0" smtClean="0">
              <a:solidFill>
                <a:srgbClr val="AD804F"/>
              </a:solidFill>
              <a:latin typeface="Garamond" panose="02020404030301010803"/>
            </a:endParaRPr>
          </a:p>
          <a:p>
            <a:pPr algn="ctr" defTabSz="457200"/>
            <a:endParaRPr lang="en-US" sz="3600" b="1" dirty="0">
              <a:solidFill>
                <a:srgbClr val="AD804F"/>
              </a:solidFill>
              <a:latin typeface="Garamond" panose="02020404030301010803"/>
            </a:endParaRPr>
          </a:p>
          <a:p>
            <a:pPr algn="ctr" defTabSz="457200"/>
            <a:r>
              <a:rPr lang="en-US" sz="3600" b="1" dirty="0" smtClean="0">
                <a:solidFill>
                  <a:srgbClr val="AD804F"/>
                </a:solidFill>
                <a:latin typeface="Garamond" panose="02020404030301010803"/>
              </a:rPr>
              <a:t>Fostering </a:t>
            </a:r>
            <a:r>
              <a:rPr lang="en-US" sz="3600" b="1" dirty="0">
                <a:solidFill>
                  <a:srgbClr val="AD804F"/>
                </a:solidFill>
                <a:latin typeface="Garamond" panose="02020404030301010803"/>
              </a:rPr>
              <a:t>Success Coach </a:t>
            </a:r>
            <a:r>
              <a:rPr lang="en-US" sz="3600" b="1" dirty="0" smtClean="0">
                <a:solidFill>
                  <a:srgbClr val="AD804F"/>
                </a:solidFill>
                <a:latin typeface="Garamond" panose="02020404030301010803"/>
              </a:rPr>
              <a:t>Training</a:t>
            </a:r>
            <a:endParaRPr lang="en-US" sz="3600" b="1" dirty="0">
              <a:solidFill>
                <a:srgbClr val="AD804F"/>
              </a:solidFill>
              <a:latin typeface="Garamond" panose="02020404030301010803"/>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8373"/>
          <a:stretch/>
        </p:blipFill>
        <p:spPr>
          <a:xfrm>
            <a:off x="1214511" y="2530187"/>
            <a:ext cx="9903655" cy="145097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72439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Fostering Success Coach Training</a:t>
            </a:r>
            <a:endParaRPr lang="en-US" dirty="0"/>
          </a:p>
        </p:txBody>
      </p:sp>
      <p:pic>
        <p:nvPicPr>
          <p:cNvPr id="5" name="Picture 4" descr="shutterstock_117196387.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805" y="1923692"/>
            <a:ext cx="5372405" cy="429792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2606449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i="1" smtClean="0"/>
              <a:t>Fostering Success Coach: </a:t>
            </a:r>
            <a:br>
              <a:rPr lang="en-US" b="1" i="1" smtClean="0"/>
            </a:br>
            <a:r>
              <a:rPr lang="en-US" b="1" i="1" smtClean="0"/>
              <a:t>Level I</a:t>
            </a:r>
            <a:endParaRPr lang="en-US" b="1" i="1" dirty="0"/>
          </a:p>
        </p:txBody>
      </p:sp>
      <p:sp>
        <p:nvSpPr>
          <p:cNvPr id="5" name="Content Placeholder 4"/>
          <p:cNvSpPr>
            <a:spLocks noGrp="1"/>
          </p:cNvSpPr>
          <p:nvPr>
            <p:ph idx="1"/>
          </p:nvPr>
        </p:nvSpPr>
        <p:spPr/>
        <p:txBody>
          <a:bodyPr>
            <a:normAutofit/>
          </a:bodyPr>
          <a:lstStyle/>
          <a:p>
            <a:pPr marL="0" indent="0">
              <a:buNone/>
            </a:pPr>
            <a:r>
              <a:rPr lang="en-US" smtClean="0"/>
              <a:t>This beginning level introduces the core and practice elements, with an emphasis on applying practice skills.</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561" y="3543377"/>
            <a:ext cx="5319461" cy="24386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1252988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smtClean="0"/>
              <a:t>Fostering Success Coach: Level II</a:t>
            </a:r>
            <a:br>
              <a:rPr lang="en-US" b="1" i="1" smtClean="0"/>
            </a:br>
            <a:endParaRPr lang="en-US" dirty="0"/>
          </a:p>
        </p:txBody>
      </p:sp>
      <p:sp>
        <p:nvSpPr>
          <p:cNvPr id="3" name="Subtitle 2"/>
          <p:cNvSpPr>
            <a:spLocks noGrp="1"/>
          </p:cNvSpPr>
          <p:nvPr>
            <p:ph idx="1"/>
          </p:nvPr>
        </p:nvSpPr>
        <p:spPr/>
        <p:txBody>
          <a:bodyPr>
            <a:normAutofit/>
          </a:bodyPr>
          <a:lstStyle/>
          <a:p>
            <a:pPr marL="0" indent="0">
              <a:buNone/>
            </a:pPr>
            <a:r>
              <a:rPr lang="en-US" smtClean="0"/>
              <a:t>This intermediate level introduces advanced practice skills, with an emphasis on developing critical application of practice skills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4096" y="3597264"/>
            <a:ext cx="3857296" cy="25728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1766076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Fostering Success Coach: Trainer</a:t>
            </a:r>
            <a:br>
              <a:rPr lang="en-US" b="1" i="1" dirty="0" smtClean="0"/>
            </a:br>
            <a:endParaRPr lang="en-US" dirty="0"/>
          </a:p>
        </p:txBody>
      </p:sp>
      <p:sp>
        <p:nvSpPr>
          <p:cNvPr id="3" name="Subtitle 2"/>
          <p:cNvSpPr>
            <a:spLocks noGrp="1"/>
          </p:cNvSpPr>
          <p:nvPr>
            <p:ph idx="1"/>
          </p:nvPr>
        </p:nvSpPr>
        <p:spPr/>
        <p:txBody>
          <a:bodyPr>
            <a:normAutofit/>
          </a:bodyPr>
          <a:lstStyle/>
          <a:p>
            <a:pPr marL="0" indent="0">
              <a:buNone/>
            </a:pPr>
            <a:r>
              <a:rPr lang="en-US" smtClean="0"/>
              <a:t>This level incorporates a train the trainer approach, teaching the Level I and II material for training, supervision and supervision purposes.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7281" y="3020727"/>
            <a:ext cx="3079315" cy="28483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164927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4" name="Content Placeholder 3"/>
          <p:cNvSpPr>
            <a:spLocks noGrp="1"/>
          </p:cNvSpPr>
          <p:nvPr>
            <p:ph type="subTitle" idx="1"/>
          </p:nvPr>
        </p:nvSpPr>
        <p:spPr>
          <a:xfrm>
            <a:off x="2989603" y="1777137"/>
            <a:ext cx="6400800" cy="3864245"/>
          </a:xfrm>
        </p:spPr>
        <p:txBody>
          <a:bodyPr>
            <a:normAutofit fontScale="55000" lnSpcReduction="20000"/>
          </a:bodyPr>
          <a:lstStyle/>
          <a:p>
            <a:pPr algn="ctr"/>
            <a:endParaRPr lang="en-US" dirty="0" smtClean="0"/>
          </a:p>
          <a:p>
            <a:pPr algn="ctr"/>
            <a:r>
              <a:rPr lang="en-US" sz="5100" dirty="0" smtClean="0">
                <a:solidFill>
                  <a:schemeClr val="tx1"/>
                </a:solidFill>
              </a:rPr>
              <a:t>For more information about the Fostering Success Coaching Model and the Fostering Success Coach Training: </a:t>
            </a:r>
          </a:p>
          <a:p>
            <a:pPr algn="ctr"/>
            <a:r>
              <a:rPr lang="en-US" sz="5100" dirty="0" smtClean="0">
                <a:solidFill>
                  <a:schemeClr val="tx1"/>
                </a:solidFill>
                <a:hlinkClick r:id="rId2"/>
              </a:rPr>
              <a:t>cfs-coaching@wmich.edu</a:t>
            </a:r>
            <a:r>
              <a:rPr lang="en-US" sz="5100" dirty="0" smtClean="0">
                <a:solidFill>
                  <a:schemeClr val="tx1"/>
                </a:solidFill>
              </a:rPr>
              <a:t> </a:t>
            </a:r>
          </a:p>
          <a:p>
            <a:pPr algn="ctr"/>
            <a:r>
              <a:rPr lang="en-US" sz="5100" dirty="0" smtClean="0">
                <a:solidFill>
                  <a:schemeClr val="tx1"/>
                </a:solidFill>
              </a:rPr>
              <a:t>(269) 387-8384</a:t>
            </a:r>
          </a:p>
          <a:p>
            <a:pPr algn="ctr"/>
            <a:r>
              <a:rPr lang="en-US" sz="4400" dirty="0" smtClean="0">
                <a:solidFill>
                  <a:schemeClr val="tx1"/>
                </a:solidFill>
                <a:hlinkClick r:id="rId3"/>
              </a:rPr>
              <a:t>www.wmich.edu/fosteringsuccess/</a:t>
            </a:r>
            <a:endParaRPr lang="en-US" sz="4400" dirty="0" smtClean="0">
              <a:solidFill>
                <a:schemeClr val="tx1"/>
              </a:solidFill>
            </a:endParaRPr>
          </a:p>
          <a:p>
            <a:pPr algn="ctr"/>
            <a:r>
              <a:rPr lang="en-US" sz="4400" dirty="0" smtClean="0">
                <a:solidFill>
                  <a:schemeClr val="tx1"/>
                </a:solidFill>
              </a:rPr>
              <a:t>outreach/training</a:t>
            </a:r>
            <a:endParaRPr lang="en-US" sz="4400" dirty="0">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318533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3723" y="131113"/>
            <a:ext cx="10058400" cy="1450757"/>
          </a:xfrm>
        </p:spPr>
        <p:txBody>
          <a:bodyPr>
            <a:normAutofit/>
          </a:bodyPr>
          <a:lstStyle/>
          <a:p>
            <a:r>
              <a:rPr lang="en-US" sz="4000" b="1" dirty="0" smtClean="0"/>
              <a:t>Why Coaching?</a:t>
            </a:r>
            <a:br>
              <a:rPr lang="en-US" sz="4000" b="1" dirty="0" smtClean="0"/>
            </a:br>
            <a:endParaRPr lang="en-US" sz="4000" b="1" dirty="0"/>
          </a:p>
        </p:txBody>
      </p:sp>
      <p:sp>
        <p:nvSpPr>
          <p:cNvPr id="3" name="Subtitle 2"/>
          <p:cNvSpPr>
            <a:spLocks noGrp="1"/>
          </p:cNvSpPr>
          <p:nvPr>
            <p:ph idx="1"/>
          </p:nvPr>
        </p:nvSpPr>
        <p:spPr>
          <a:xfrm>
            <a:off x="1212216" y="1814732"/>
            <a:ext cx="9999735" cy="4404680"/>
          </a:xfrm>
        </p:spPr>
        <p:txBody>
          <a:bodyPr>
            <a:normAutofit/>
          </a:bodyPr>
          <a:lstStyle/>
          <a:p>
            <a:pPr marL="457200" indent="-457200">
              <a:buFont typeface="Arial" panose="020B0604020202020204" pitchFamily="34" charset="0"/>
              <a:buChar char="•"/>
            </a:pPr>
            <a:r>
              <a:rPr lang="en-US" sz="2600" dirty="0" smtClean="0"/>
              <a:t>Coaching provides students from foster care a perspective different from other roles (e.g., casework, therapist, guardian)</a:t>
            </a:r>
            <a:r>
              <a:rPr lang="en-US" sz="2200" dirty="0" smtClean="0"/>
              <a:t>.</a:t>
            </a:r>
          </a:p>
          <a:p>
            <a:pPr marL="457200" indent="-457200">
              <a:buFont typeface="Arial" panose="020B0604020202020204" pitchFamily="34" charset="0"/>
              <a:buChar char="•"/>
            </a:pPr>
            <a:r>
              <a:rPr lang="en-US" sz="2600" dirty="0" smtClean="0">
                <a:solidFill>
                  <a:schemeClr val="tx1"/>
                </a:solidFill>
              </a:rPr>
              <a:t>Foster care experiences can result in</a:t>
            </a:r>
          </a:p>
          <a:p>
            <a:pPr marL="914400" lvl="1" indent="-457200">
              <a:buFont typeface="Arial" panose="020B0604020202020204" pitchFamily="34" charset="0"/>
              <a:buChar char="•"/>
            </a:pPr>
            <a:r>
              <a:rPr lang="en-US" sz="2200" dirty="0" smtClean="0">
                <a:solidFill>
                  <a:schemeClr val="tx1"/>
                </a:solidFill>
              </a:rPr>
              <a:t>Exposure gaps </a:t>
            </a:r>
          </a:p>
          <a:p>
            <a:pPr marL="914400" lvl="1" indent="-457200">
              <a:buFont typeface="Arial" panose="020B0604020202020204" pitchFamily="34" charset="0"/>
              <a:buChar char="•"/>
            </a:pPr>
            <a:r>
              <a:rPr lang="en-US" sz="2200" dirty="0" smtClean="0">
                <a:solidFill>
                  <a:schemeClr val="tx1"/>
                </a:solidFill>
              </a:rPr>
              <a:t>Habits </a:t>
            </a:r>
            <a:r>
              <a:rPr lang="en-US" sz="2200" dirty="0" smtClean="0">
                <a:solidFill>
                  <a:schemeClr val="tx1"/>
                </a:solidFill>
              </a:rPr>
              <a:t>to survive the system</a:t>
            </a:r>
          </a:p>
          <a:p>
            <a:pPr marL="457200" indent="-457200">
              <a:buFont typeface="Arial" panose="020B0604020202020204" pitchFamily="34" charset="0"/>
              <a:buChar char="•"/>
            </a:pPr>
            <a:r>
              <a:rPr lang="en-US" sz="2600" dirty="0" smtClean="0">
                <a:solidFill>
                  <a:schemeClr val="tx1"/>
                </a:solidFill>
              </a:rPr>
              <a:t>Coaching focuses on </a:t>
            </a:r>
          </a:p>
          <a:p>
            <a:pPr marL="914400" lvl="1" indent="-457200">
              <a:buFont typeface="Arial" panose="020B0604020202020204" pitchFamily="34" charset="0"/>
              <a:buChar char="•"/>
            </a:pPr>
            <a:r>
              <a:rPr lang="en-US" sz="2200" dirty="0" smtClean="0">
                <a:solidFill>
                  <a:schemeClr val="tx1"/>
                </a:solidFill>
              </a:rPr>
              <a:t>Creating new experiences</a:t>
            </a:r>
          </a:p>
          <a:p>
            <a:pPr marL="914400" lvl="1" indent="-457200">
              <a:buFont typeface="Arial" panose="020B0604020202020204" pitchFamily="34" charset="0"/>
              <a:buChar char="•"/>
            </a:pPr>
            <a:r>
              <a:rPr lang="en-US" sz="2200" dirty="0" smtClean="0">
                <a:solidFill>
                  <a:schemeClr val="tx1"/>
                </a:solidFill>
              </a:rPr>
              <a:t>Integration at individual, interpersonal and system levels</a:t>
            </a:r>
          </a:p>
          <a:p>
            <a:pPr marL="914400" lvl="1" indent="-457200">
              <a:buFont typeface="Arial" panose="020B0604020202020204" pitchFamily="34" charset="0"/>
              <a:buChar char="•"/>
            </a:pPr>
            <a:r>
              <a:rPr lang="en-US" sz="2200" dirty="0" smtClean="0">
                <a:solidFill>
                  <a:schemeClr val="tx1"/>
                </a:solidFill>
              </a:rPr>
              <a:t>New habits to  engage and thrive in college</a:t>
            </a:r>
          </a:p>
          <a:p>
            <a:pPr algn="l"/>
            <a:endParaRPr lang="en-US"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4249590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rot="19843320">
            <a:off x="1650634" y="2020828"/>
            <a:ext cx="7110165" cy="3309980"/>
          </a:xfrm>
          <a:custGeom>
            <a:avLst/>
            <a:gdLst>
              <a:gd name="connsiteX0" fmla="*/ 0 w 7848600"/>
              <a:gd name="connsiteY0" fmla="*/ 552450 h 2209800"/>
              <a:gd name="connsiteX1" fmla="*/ 6743700 w 7848600"/>
              <a:gd name="connsiteY1" fmla="*/ 552450 h 2209800"/>
              <a:gd name="connsiteX2" fmla="*/ 6743700 w 7848600"/>
              <a:gd name="connsiteY2" fmla="*/ 0 h 2209800"/>
              <a:gd name="connsiteX3" fmla="*/ 7848600 w 7848600"/>
              <a:gd name="connsiteY3" fmla="*/ 1104900 h 2209800"/>
              <a:gd name="connsiteX4" fmla="*/ 6743700 w 7848600"/>
              <a:gd name="connsiteY4" fmla="*/ 2209800 h 2209800"/>
              <a:gd name="connsiteX5" fmla="*/ 6743700 w 7848600"/>
              <a:gd name="connsiteY5" fmla="*/ 1657350 h 2209800"/>
              <a:gd name="connsiteX6" fmla="*/ 0 w 7848600"/>
              <a:gd name="connsiteY6" fmla="*/ 1657350 h 2209800"/>
              <a:gd name="connsiteX7" fmla="*/ 0 w 7848600"/>
              <a:gd name="connsiteY7" fmla="*/ 552450 h 2209800"/>
              <a:gd name="connsiteX0" fmla="*/ 0 w 7848600"/>
              <a:gd name="connsiteY0" fmla="*/ 552450 h 2209800"/>
              <a:gd name="connsiteX1" fmla="*/ 3299399 w 7848600"/>
              <a:gd name="connsiteY1" fmla="*/ 555520 h 2209800"/>
              <a:gd name="connsiteX2" fmla="*/ 6743700 w 7848600"/>
              <a:gd name="connsiteY2" fmla="*/ 552450 h 2209800"/>
              <a:gd name="connsiteX3" fmla="*/ 6743700 w 7848600"/>
              <a:gd name="connsiteY3" fmla="*/ 0 h 2209800"/>
              <a:gd name="connsiteX4" fmla="*/ 7848600 w 7848600"/>
              <a:gd name="connsiteY4" fmla="*/ 1104900 h 2209800"/>
              <a:gd name="connsiteX5" fmla="*/ 6743700 w 7848600"/>
              <a:gd name="connsiteY5" fmla="*/ 2209800 h 2209800"/>
              <a:gd name="connsiteX6" fmla="*/ 6743700 w 7848600"/>
              <a:gd name="connsiteY6" fmla="*/ 1657350 h 2209800"/>
              <a:gd name="connsiteX7" fmla="*/ 0 w 7848600"/>
              <a:gd name="connsiteY7" fmla="*/ 1657350 h 2209800"/>
              <a:gd name="connsiteX8" fmla="*/ 0 w 7848600"/>
              <a:gd name="connsiteY8" fmla="*/ 552450 h 2209800"/>
              <a:gd name="connsiteX0" fmla="*/ 0 w 7848600"/>
              <a:gd name="connsiteY0" fmla="*/ 552450 h 2209800"/>
              <a:gd name="connsiteX1" fmla="*/ 2100293 w 7848600"/>
              <a:gd name="connsiteY1" fmla="*/ 582095 h 2209800"/>
              <a:gd name="connsiteX2" fmla="*/ 6743700 w 7848600"/>
              <a:gd name="connsiteY2" fmla="*/ 552450 h 2209800"/>
              <a:gd name="connsiteX3" fmla="*/ 6743700 w 7848600"/>
              <a:gd name="connsiteY3" fmla="*/ 0 h 2209800"/>
              <a:gd name="connsiteX4" fmla="*/ 7848600 w 7848600"/>
              <a:gd name="connsiteY4" fmla="*/ 1104900 h 2209800"/>
              <a:gd name="connsiteX5" fmla="*/ 6743700 w 7848600"/>
              <a:gd name="connsiteY5" fmla="*/ 2209800 h 2209800"/>
              <a:gd name="connsiteX6" fmla="*/ 6743700 w 7848600"/>
              <a:gd name="connsiteY6" fmla="*/ 1657350 h 2209800"/>
              <a:gd name="connsiteX7" fmla="*/ 0 w 7848600"/>
              <a:gd name="connsiteY7" fmla="*/ 1657350 h 2209800"/>
              <a:gd name="connsiteX8" fmla="*/ 0 w 7848600"/>
              <a:gd name="connsiteY8" fmla="*/ 55245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8600" h="2209800">
                <a:moveTo>
                  <a:pt x="0" y="552450"/>
                </a:moveTo>
                <a:lnTo>
                  <a:pt x="2100293" y="582095"/>
                </a:lnTo>
                <a:lnTo>
                  <a:pt x="6743700" y="552450"/>
                </a:lnTo>
                <a:lnTo>
                  <a:pt x="6743700" y="0"/>
                </a:lnTo>
                <a:lnTo>
                  <a:pt x="7848600" y="1104900"/>
                </a:lnTo>
                <a:lnTo>
                  <a:pt x="6743700" y="2209800"/>
                </a:lnTo>
                <a:lnTo>
                  <a:pt x="6743700" y="1657350"/>
                </a:lnTo>
                <a:lnTo>
                  <a:pt x="0" y="1657350"/>
                </a:lnTo>
                <a:lnTo>
                  <a:pt x="0" y="5524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9778675">
            <a:off x="1453839" y="2450669"/>
            <a:ext cx="6236323" cy="584775"/>
          </a:xfrm>
          <a:prstGeom prst="rect">
            <a:avLst/>
          </a:prstGeom>
          <a:noFill/>
        </p:spPr>
        <p:txBody>
          <a:bodyPr wrap="square" rtlCol="0">
            <a:spAutoFit/>
          </a:bodyPr>
          <a:lstStyle/>
          <a:p>
            <a:r>
              <a:rPr lang="en-US" sz="3200" dirty="0"/>
              <a:t>Knowledge and Skill Development</a:t>
            </a:r>
            <a:endParaRPr lang="en-US" sz="3200" dirty="0"/>
          </a:p>
        </p:txBody>
      </p:sp>
      <p:sp>
        <p:nvSpPr>
          <p:cNvPr id="6" name="TextBox 5"/>
          <p:cNvSpPr txBox="1"/>
          <p:nvPr/>
        </p:nvSpPr>
        <p:spPr>
          <a:xfrm>
            <a:off x="2705041" y="4214131"/>
            <a:ext cx="1600200" cy="646331"/>
          </a:xfrm>
          <a:prstGeom prst="rect">
            <a:avLst/>
          </a:prstGeom>
          <a:noFill/>
        </p:spPr>
        <p:txBody>
          <a:bodyPr wrap="square" rtlCol="0">
            <a:spAutoFit/>
          </a:bodyPr>
          <a:lstStyle/>
          <a:p>
            <a:r>
              <a:rPr lang="en-US" dirty="0"/>
              <a:t>Consistent parenting</a:t>
            </a:r>
            <a:endParaRPr lang="en-US" dirty="0"/>
          </a:p>
        </p:txBody>
      </p:sp>
      <p:sp>
        <p:nvSpPr>
          <p:cNvPr id="7" name="TextBox 6"/>
          <p:cNvSpPr txBox="1"/>
          <p:nvPr/>
        </p:nvSpPr>
        <p:spPr>
          <a:xfrm>
            <a:off x="4572000" y="3082332"/>
            <a:ext cx="1828800" cy="646331"/>
          </a:xfrm>
          <a:prstGeom prst="rect">
            <a:avLst/>
          </a:prstGeom>
          <a:noFill/>
        </p:spPr>
        <p:txBody>
          <a:bodyPr wrap="square" rtlCol="0">
            <a:spAutoFit/>
          </a:bodyPr>
          <a:lstStyle/>
          <a:p>
            <a:r>
              <a:rPr lang="en-US" dirty="0"/>
              <a:t>Consistent housing</a:t>
            </a:r>
            <a:endParaRPr lang="en-US" dirty="0"/>
          </a:p>
        </p:txBody>
      </p:sp>
      <p:sp>
        <p:nvSpPr>
          <p:cNvPr id="8" name="TextBox 7"/>
          <p:cNvSpPr txBox="1"/>
          <p:nvPr/>
        </p:nvSpPr>
        <p:spPr>
          <a:xfrm>
            <a:off x="5715000" y="2509006"/>
            <a:ext cx="1828800" cy="646331"/>
          </a:xfrm>
          <a:prstGeom prst="rect">
            <a:avLst/>
          </a:prstGeom>
          <a:noFill/>
        </p:spPr>
        <p:txBody>
          <a:bodyPr wrap="square" rtlCol="0">
            <a:spAutoFit/>
          </a:bodyPr>
          <a:lstStyle/>
          <a:p>
            <a:r>
              <a:rPr lang="en-US" dirty="0"/>
              <a:t>Consistent schooling</a:t>
            </a:r>
            <a:endParaRPr lang="en-US" dirty="0"/>
          </a:p>
        </p:txBody>
      </p:sp>
      <p:sp>
        <p:nvSpPr>
          <p:cNvPr id="9" name="TextBox 8"/>
          <p:cNvSpPr txBox="1"/>
          <p:nvPr/>
        </p:nvSpPr>
        <p:spPr>
          <a:xfrm>
            <a:off x="3488208" y="3794439"/>
            <a:ext cx="1828800" cy="369332"/>
          </a:xfrm>
          <a:prstGeom prst="rect">
            <a:avLst/>
          </a:prstGeom>
          <a:noFill/>
        </p:spPr>
        <p:txBody>
          <a:bodyPr wrap="square" rtlCol="0">
            <a:spAutoFit/>
          </a:bodyPr>
          <a:lstStyle/>
          <a:p>
            <a:r>
              <a:rPr lang="en-US" dirty="0"/>
              <a:t>Safe environment</a:t>
            </a:r>
            <a:endParaRPr lang="en-US" dirty="0"/>
          </a:p>
        </p:txBody>
      </p:sp>
      <p:sp>
        <p:nvSpPr>
          <p:cNvPr id="10" name="TextBox 9"/>
          <p:cNvSpPr txBox="1"/>
          <p:nvPr/>
        </p:nvSpPr>
        <p:spPr>
          <a:xfrm>
            <a:off x="2133600" y="4961181"/>
            <a:ext cx="1828800" cy="646331"/>
          </a:xfrm>
          <a:prstGeom prst="rect">
            <a:avLst/>
          </a:prstGeom>
          <a:noFill/>
        </p:spPr>
        <p:txBody>
          <a:bodyPr wrap="square" rtlCol="0">
            <a:spAutoFit/>
          </a:bodyPr>
          <a:lstStyle/>
          <a:p>
            <a:r>
              <a:rPr lang="en-US" dirty="0"/>
              <a:t>Growth opportunities</a:t>
            </a:r>
            <a:endParaRPr lang="en-US" dirty="0"/>
          </a:p>
        </p:txBody>
      </p:sp>
      <p:sp>
        <p:nvSpPr>
          <p:cNvPr id="11" name="TextBox 10"/>
          <p:cNvSpPr txBox="1"/>
          <p:nvPr/>
        </p:nvSpPr>
        <p:spPr>
          <a:xfrm>
            <a:off x="6629400" y="1935680"/>
            <a:ext cx="1828800" cy="646331"/>
          </a:xfrm>
          <a:prstGeom prst="rect">
            <a:avLst/>
          </a:prstGeom>
          <a:noFill/>
        </p:spPr>
        <p:txBody>
          <a:bodyPr wrap="square" rtlCol="0">
            <a:spAutoFit/>
          </a:bodyPr>
          <a:lstStyle/>
          <a:p>
            <a:r>
              <a:rPr lang="en-US" dirty="0"/>
              <a:t>Opportunity to fail safely</a:t>
            </a:r>
            <a:endParaRPr lang="en-US" dirty="0"/>
          </a:p>
        </p:txBody>
      </p:sp>
      <p:sp>
        <p:nvSpPr>
          <p:cNvPr id="13" name="TextBox 12"/>
          <p:cNvSpPr txBox="1"/>
          <p:nvPr/>
        </p:nvSpPr>
        <p:spPr>
          <a:xfrm>
            <a:off x="2133600" y="381280"/>
            <a:ext cx="6324600" cy="646331"/>
          </a:xfrm>
          <a:prstGeom prst="rect">
            <a:avLst/>
          </a:prstGeom>
          <a:noFill/>
        </p:spPr>
        <p:txBody>
          <a:bodyPr wrap="square" rtlCol="0">
            <a:spAutoFit/>
          </a:bodyPr>
          <a:lstStyle/>
          <a:p>
            <a:pPr algn="ctr"/>
            <a:r>
              <a:rPr lang="en-US" sz="3600" dirty="0"/>
              <a:t>Exposure Gaps</a:t>
            </a:r>
            <a:endParaRPr lang="en-US" sz="3600" dirty="0"/>
          </a:p>
        </p:txBody>
      </p:sp>
      <p:sp>
        <p:nvSpPr>
          <p:cNvPr id="14" name="TextBox 13"/>
          <p:cNvSpPr txBox="1"/>
          <p:nvPr/>
        </p:nvSpPr>
        <p:spPr>
          <a:xfrm>
            <a:off x="8587313" y="108348"/>
            <a:ext cx="1972710" cy="6093976"/>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600" dirty="0"/>
              <a:t>Problem solving</a:t>
            </a:r>
          </a:p>
          <a:p>
            <a:pPr marL="342900" indent="-342900">
              <a:buFont typeface="Arial" panose="020B0604020202020204" pitchFamily="34" charset="0"/>
              <a:buChar char="•"/>
            </a:pPr>
            <a:r>
              <a:rPr lang="en-US" sz="2600" dirty="0"/>
              <a:t>Critical thinking</a:t>
            </a:r>
          </a:p>
          <a:p>
            <a:pPr marL="342900" indent="-342900">
              <a:buFont typeface="Arial" panose="020B0604020202020204" pitchFamily="34" charset="0"/>
              <a:buChar char="•"/>
            </a:pPr>
            <a:r>
              <a:rPr lang="en-US" sz="2600" dirty="0"/>
              <a:t>Asking for help</a:t>
            </a:r>
          </a:p>
          <a:p>
            <a:pPr marL="342900" indent="-342900">
              <a:buFont typeface="Arial" panose="020B0604020202020204" pitchFamily="34" charset="0"/>
              <a:buChar char="•"/>
            </a:pPr>
            <a:r>
              <a:rPr lang="en-US" sz="2600" dirty="0"/>
              <a:t>Coping strategies</a:t>
            </a:r>
          </a:p>
          <a:p>
            <a:pPr marL="342900" indent="-342900">
              <a:buFont typeface="Arial" panose="020B0604020202020204" pitchFamily="34" charset="0"/>
              <a:buChar char="•"/>
            </a:pPr>
            <a:r>
              <a:rPr lang="en-US" sz="2600" dirty="0" err="1"/>
              <a:t>Communi</a:t>
            </a:r>
            <a:r>
              <a:rPr lang="en-US" sz="2600" dirty="0"/>
              <a:t>-cation skills</a:t>
            </a:r>
          </a:p>
          <a:p>
            <a:pPr marL="342900" indent="-342900">
              <a:buFont typeface="Arial" panose="020B0604020202020204" pitchFamily="34" charset="0"/>
              <a:buChar char="•"/>
            </a:pPr>
            <a:r>
              <a:rPr lang="en-US" sz="2600" dirty="0"/>
              <a:t>Relation-ship skills</a:t>
            </a:r>
          </a:p>
          <a:p>
            <a:pPr marL="342900" indent="-342900">
              <a:buFont typeface="Arial" panose="020B0604020202020204" pitchFamily="34" charset="0"/>
              <a:buChar char="•"/>
            </a:pPr>
            <a:r>
              <a:rPr lang="en-US" sz="2600" dirty="0"/>
              <a:t>Identity Dev.</a:t>
            </a:r>
            <a:endParaRPr lang="en-US" sz="2600" dirty="0"/>
          </a:p>
        </p:txBody>
      </p:sp>
    </p:spTree>
    <p:extLst>
      <p:ext uri="{BB962C8B-B14F-4D97-AF65-F5344CB8AC3E}">
        <p14:creationId xmlns:p14="http://schemas.microsoft.com/office/powerpoint/2010/main" val="3789767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2590800" y="1524001"/>
            <a:ext cx="4114800" cy="4083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79897" y="3940302"/>
            <a:ext cx="1600200" cy="646331"/>
          </a:xfrm>
          <a:prstGeom prst="rect">
            <a:avLst/>
          </a:prstGeom>
          <a:noFill/>
        </p:spPr>
        <p:txBody>
          <a:bodyPr wrap="square" rtlCol="0">
            <a:spAutoFit/>
          </a:bodyPr>
          <a:lstStyle/>
          <a:p>
            <a:r>
              <a:rPr lang="en-US" dirty="0"/>
              <a:t>Multiple placements</a:t>
            </a:r>
            <a:endParaRPr lang="en-US" dirty="0"/>
          </a:p>
        </p:txBody>
      </p:sp>
      <p:sp>
        <p:nvSpPr>
          <p:cNvPr id="7" name="TextBox 6"/>
          <p:cNvSpPr txBox="1"/>
          <p:nvPr/>
        </p:nvSpPr>
        <p:spPr>
          <a:xfrm>
            <a:off x="4237392" y="3196423"/>
            <a:ext cx="1828800" cy="369332"/>
          </a:xfrm>
          <a:prstGeom prst="rect">
            <a:avLst/>
          </a:prstGeom>
          <a:noFill/>
        </p:spPr>
        <p:txBody>
          <a:bodyPr wrap="square" rtlCol="0">
            <a:spAutoFit/>
          </a:bodyPr>
          <a:lstStyle/>
          <a:p>
            <a:r>
              <a:rPr lang="en-US" dirty="0"/>
              <a:t>Homelessness</a:t>
            </a:r>
            <a:endParaRPr lang="en-US" dirty="0"/>
          </a:p>
        </p:txBody>
      </p:sp>
      <p:sp>
        <p:nvSpPr>
          <p:cNvPr id="8" name="TextBox 7"/>
          <p:cNvSpPr txBox="1"/>
          <p:nvPr/>
        </p:nvSpPr>
        <p:spPr>
          <a:xfrm>
            <a:off x="4526071" y="2471482"/>
            <a:ext cx="1828800" cy="646331"/>
          </a:xfrm>
          <a:prstGeom prst="rect">
            <a:avLst/>
          </a:prstGeom>
          <a:noFill/>
        </p:spPr>
        <p:txBody>
          <a:bodyPr wrap="square" rtlCol="0">
            <a:spAutoFit/>
          </a:bodyPr>
          <a:lstStyle/>
          <a:p>
            <a:r>
              <a:rPr lang="en-US" dirty="0"/>
              <a:t>Multiple school Changes</a:t>
            </a:r>
            <a:endParaRPr lang="en-US" dirty="0"/>
          </a:p>
        </p:txBody>
      </p:sp>
      <p:sp>
        <p:nvSpPr>
          <p:cNvPr id="9" name="TextBox 8"/>
          <p:cNvSpPr txBox="1"/>
          <p:nvPr/>
        </p:nvSpPr>
        <p:spPr>
          <a:xfrm>
            <a:off x="2734559" y="2859885"/>
            <a:ext cx="1828800" cy="923330"/>
          </a:xfrm>
          <a:prstGeom prst="rect">
            <a:avLst/>
          </a:prstGeom>
          <a:noFill/>
        </p:spPr>
        <p:txBody>
          <a:bodyPr wrap="square" rtlCol="0">
            <a:spAutoFit/>
          </a:bodyPr>
          <a:lstStyle/>
          <a:p>
            <a:r>
              <a:rPr lang="en-US" dirty="0"/>
              <a:t>Unsafe environment/</a:t>
            </a:r>
          </a:p>
          <a:p>
            <a:r>
              <a:rPr lang="en-US" dirty="0"/>
              <a:t>trauma</a:t>
            </a:r>
            <a:endParaRPr lang="en-US" dirty="0"/>
          </a:p>
        </p:txBody>
      </p:sp>
      <p:sp>
        <p:nvSpPr>
          <p:cNvPr id="10" name="TextBox 9"/>
          <p:cNvSpPr txBox="1"/>
          <p:nvPr/>
        </p:nvSpPr>
        <p:spPr>
          <a:xfrm>
            <a:off x="2951097" y="3838968"/>
            <a:ext cx="1828800" cy="923330"/>
          </a:xfrm>
          <a:prstGeom prst="rect">
            <a:avLst/>
          </a:prstGeom>
          <a:noFill/>
        </p:spPr>
        <p:txBody>
          <a:bodyPr wrap="square" rtlCol="0">
            <a:spAutoFit/>
          </a:bodyPr>
          <a:lstStyle/>
          <a:p>
            <a:r>
              <a:rPr lang="en-US" dirty="0"/>
              <a:t>Growth seen as dysfunction/</a:t>
            </a:r>
          </a:p>
          <a:p>
            <a:r>
              <a:rPr lang="en-US" dirty="0"/>
              <a:t>mental illness</a:t>
            </a:r>
            <a:endParaRPr lang="en-US" dirty="0"/>
          </a:p>
        </p:txBody>
      </p:sp>
      <p:sp>
        <p:nvSpPr>
          <p:cNvPr id="11" name="TextBox 10"/>
          <p:cNvSpPr txBox="1"/>
          <p:nvPr/>
        </p:nvSpPr>
        <p:spPr>
          <a:xfrm>
            <a:off x="3648959" y="1873491"/>
            <a:ext cx="1828800" cy="646331"/>
          </a:xfrm>
          <a:prstGeom prst="rect">
            <a:avLst/>
          </a:prstGeom>
          <a:noFill/>
        </p:spPr>
        <p:txBody>
          <a:bodyPr wrap="square" rtlCol="0">
            <a:spAutoFit/>
          </a:bodyPr>
          <a:lstStyle/>
          <a:p>
            <a:r>
              <a:rPr lang="en-US" dirty="0"/>
              <a:t>Failing means danger</a:t>
            </a:r>
            <a:endParaRPr lang="en-US" dirty="0"/>
          </a:p>
        </p:txBody>
      </p:sp>
      <p:grpSp>
        <p:nvGrpSpPr>
          <p:cNvPr id="18" name="Group 17"/>
          <p:cNvGrpSpPr/>
          <p:nvPr/>
        </p:nvGrpSpPr>
        <p:grpSpPr>
          <a:xfrm>
            <a:off x="6849359" y="3244679"/>
            <a:ext cx="1326264" cy="538536"/>
            <a:chOff x="5715000" y="1774576"/>
            <a:chExt cx="1143000" cy="538536"/>
          </a:xfrm>
        </p:grpSpPr>
        <p:cxnSp>
          <p:nvCxnSpPr>
            <p:cNvPr id="13" name="Straight Connector 12"/>
            <p:cNvCxnSpPr/>
            <p:nvPr/>
          </p:nvCxnSpPr>
          <p:spPr>
            <a:xfrm>
              <a:off x="5715000" y="2057400"/>
              <a:ext cx="1143000" cy="0"/>
            </a:xfrm>
            <a:prstGeom prst="line">
              <a:avLst/>
            </a:prstGeom>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715000" y="1774576"/>
              <a:ext cx="0" cy="5114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58000" y="1801688"/>
              <a:ext cx="0" cy="5114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968622" y="1016784"/>
            <a:ext cx="4114800" cy="584775"/>
          </a:xfrm>
          <a:prstGeom prst="rect">
            <a:avLst/>
          </a:prstGeom>
          <a:noFill/>
        </p:spPr>
        <p:txBody>
          <a:bodyPr wrap="square" rtlCol="0">
            <a:spAutoFit/>
          </a:bodyPr>
          <a:lstStyle/>
          <a:p>
            <a:r>
              <a:rPr lang="en-US" sz="3200" dirty="0"/>
              <a:t>Foster Care Experience</a:t>
            </a:r>
            <a:endParaRPr lang="en-US" sz="3200" dirty="0"/>
          </a:p>
        </p:txBody>
      </p:sp>
      <p:sp>
        <p:nvSpPr>
          <p:cNvPr id="20" name="TextBox 19"/>
          <p:cNvSpPr txBox="1"/>
          <p:nvPr/>
        </p:nvSpPr>
        <p:spPr>
          <a:xfrm>
            <a:off x="3937289" y="4795935"/>
            <a:ext cx="1828800" cy="646331"/>
          </a:xfrm>
          <a:prstGeom prst="rect">
            <a:avLst/>
          </a:prstGeom>
          <a:noFill/>
        </p:spPr>
        <p:txBody>
          <a:bodyPr wrap="square" rtlCol="0">
            <a:spAutoFit/>
          </a:bodyPr>
          <a:lstStyle/>
          <a:p>
            <a:r>
              <a:rPr lang="en-US" dirty="0"/>
              <a:t>Disrupted relationships</a:t>
            </a:r>
            <a:endParaRPr lang="en-US" dirty="0"/>
          </a:p>
        </p:txBody>
      </p:sp>
      <p:sp>
        <p:nvSpPr>
          <p:cNvPr id="21" name="TextBox 20"/>
          <p:cNvSpPr txBox="1"/>
          <p:nvPr/>
        </p:nvSpPr>
        <p:spPr>
          <a:xfrm>
            <a:off x="8553445" y="149435"/>
            <a:ext cx="1972710" cy="6093976"/>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600" dirty="0"/>
              <a:t>Problem solving</a:t>
            </a:r>
          </a:p>
          <a:p>
            <a:pPr marL="342900" indent="-342900">
              <a:buFont typeface="Arial" panose="020B0604020202020204" pitchFamily="34" charset="0"/>
              <a:buChar char="•"/>
            </a:pPr>
            <a:r>
              <a:rPr lang="en-US" sz="2600" dirty="0"/>
              <a:t>Critical thinking</a:t>
            </a:r>
          </a:p>
          <a:p>
            <a:pPr marL="342900" indent="-342900">
              <a:buFont typeface="Arial" panose="020B0604020202020204" pitchFamily="34" charset="0"/>
              <a:buChar char="•"/>
            </a:pPr>
            <a:r>
              <a:rPr lang="en-US" sz="2600" dirty="0"/>
              <a:t>Asking for help</a:t>
            </a:r>
          </a:p>
          <a:p>
            <a:pPr marL="342900" indent="-342900">
              <a:buFont typeface="Arial" panose="020B0604020202020204" pitchFamily="34" charset="0"/>
              <a:buChar char="•"/>
            </a:pPr>
            <a:r>
              <a:rPr lang="en-US" sz="2600" dirty="0"/>
              <a:t>Coping strategies</a:t>
            </a:r>
          </a:p>
          <a:p>
            <a:pPr marL="342900" indent="-342900">
              <a:buFont typeface="Arial" panose="020B0604020202020204" pitchFamily="34" charset="0"/>
              <a:buChar char="•"/>
            </a:pPr>
            <a:r>
              <a:rPr lang="en-US" sz="2600" dirty="0" err="1"/>
              <a:t>Communi</a:t>
            </a:r>
            <a:r>
              <a:rPr lang="en-US" sz="2600" dirty="0"/>
              <a:t>-cation skills</a:t>
            </a:r>
          </a:p>
          <a:p>
            <a:pPr marL="342900" indent="-342900">
              <a:buFont typeface="Arial" panose="020B0604020202020204" pitchFamily="34" charset="0"/>
              <a:buChar char="•"/>
            </a:pPr>
            <a:r>
              <a:rPr lang="en-US" sz="2600" dirty="0"/>
              <a:t>Relation-ship skills</a:t>
            </a:r>
          </a:p>
          <a:p>
            <a:pPr marL="342900" indent="-342900">
              <a:buFont typeface="Arial" panose="020B0604020202020204" pitchFamily="34" charset="0"/>
              <a:buChar char="•"/>
            </a:pPr>
            <a:r>
              <a:rPr lang="en-US" sz="2600" dirty="0"/>
              <a:t>Identity Dev.</a:t>
            </a:r>
            <a:endParaRPr lang="en-US" sz="2600" dirty="0"/>
          </a:p>
        </p:txBody>
      </p:sp>
      <p:sp>
        <p:nvSpPr>
          <p:cNvPr id="2" name="TextBox 1"/>
          <p:cNvSpPr txBox="1"/>
          <p:nvPr/>
        </p:nvSpPr>
        <p:spPr>
          <a:xfrm>
            <a:off x="2057400" y="152401"/>
            <a:ext cx="6248400" cy="646331"/>
          </a:xfrm>
          <a:prstGeom prst="rect">
            <a:avLst/>
          </a:prstGeom>
          <a:noFill/>
        </p:spPr>
        <p:txBody>
          <a:bodyPr wrap="square" rtlCol="0">
            <a:spAutoFit/>
          </a:bodyPr>
          <a:lstStyle/>
          <a:p>
            <a:pPr algn="ctr"/>
            <a:r>
              <a:rPr lang="en-US" sz="3600" dirty="0"/>
              <a:t>Exposure Gaps</a:t>
            </a:r>
            <a:endParaRPr lang="en-US" sz="3600" dirty="0"/>
          </a:p>
        </p:txBody>
      </p:sp>
    </p:spTree>
    <p:extLst>
      <p:ext uri="{BB962C8B-B14F-4D97-AF65-F5344CB8AC3E}">
        <p14:creationId xmlns:p14="http://schemas.microsoft.com/office/powerpoint/2010/main" val="3088193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2590800" y="1524001"/>
            <a:ext cx="4114800" cy="4083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79897" y="3940302"/>
            <a:ext cx="1600200" cy="646331"/>
          </a:xfrm>
          <a:prstGeom prst="rect">
            <a:avLst/>
          </a:prstGeom>
          <a:noFill/>
        </p:spPr>
        <p:txBody>
          <a:bodyPr wrap="square" rtlCol="0">
            <a:spAutoFit/>
          </a:bodyPr>
          <a:lstStyle/>
          <a:p>
            <a:r>
              <a:rPr lang="en-US" dirty="0"/>
              <a:t>Multiple placements</a:t>
            </a:r>
            <a:endParaRPr lang="en-US" dirty="0"/>
          </a:p>
        </p:txBody>
      </p:sp>
      <p:sp>
        <p:nvSpPr>
          <p:cNvPr id="7" name="TextBox 6"/>
          <p:cNvSpPr txBox="1"/>
          <p:nvPr/>
        </p:nvSpPr>
        <p:spPr>
          <a:xfrm>
            <a:off x="4237392" y="3196423"/>
            <a:ext cx="1828800" cy="369332"/>
          </a:xfrm>
          <a:prstGeom prst="rect">
            <a:avLst/>
          </a:prstGeom>
          <a:noFill/>
        </p:spPr>
        <p:txBody>
          <a:bodyPr wrap="square" rtlCol="0">
            <a:spAutoFit/>
          </a:bodyPr>
          <a:lstStyle/>
          <a:p>
            <a:r>
              <a:rPr lang="en-US" dirty="0"/>
              <a:t>Homelessness</a:t>
            </a:r>
            <a:endParaRPr lang="en-US" dirty="0"/>
          </a:p>
        </p:txBody>
      </p:sp>
      <p:sp>
        <p:nvSpPr>
          <p:cNvPr id="8" name="TextBox 7"/>
          <p:cNvSpPr txBox="1"/>
          <p:nvPr/>
        </p:nvSpPr>
        <p:spPr>
          <a:xfrm>
            <a:off x="4526071" y="2471482"/>
            <a:ext cx="1828800" cy="646331"/>
          </a:xfrm>
          <a:prstGeom prst="rect">
            <a:avLst/>
          </a:prstGeom>
          <a:noFill/>
        </p:spPr>
        <p:txBody>
          <a:bodyPr wrap="square" rtlCol="0">
            <a:spAutoFit/>
          </a:bodyPr>
          <a:lstStyle/>
          <a:p>
            <a:r>
              <a:rPr lang="en-US" dirty="0"/>
              <a:t>Multiple school Changes</a:t>
            </a:r>
            <a:endParaRPr lang="en-US" dirty="0"/>
          </a:p>
        </p:txBody>
      </p:sp>
      <p:sp>
        <p:nvSpPr>
          <p:cNvPr id="9" name="TextBox 8"/>
          <p:cNvSpPr txBox="1"/>
          <p:nvPr/>
        </p:nvSpPr>
        <p:spPr>
          <a:xfrm>
            <a:off x="2734559" y="2859885"/>
            <a:ext cx="1828800" cy="923330"/>
          </a:xfrm>
          <a:prstGeom prst="rect">
            <a:avLst/>
          </a:prstGeom>
          <a:noFill/>
        </p:spPr>
        <p:txBody>
          <a:bodyPr wrap="square" rtlCol="0">
            <a:spAutoFit/>
          </a:bodyPr>
          <a:lstStyle/>
          <a:p>
            <a:r>
              <a:rPr lang="en-US" dirty="0"/>
              <a:t>Unsafe environment/</a:t>
            </a:r>
          </a:p>
          <a:p>
            <a:r>
              <a:rPr lang="en-US" dirty="0"/>
              <a:t>trauma</a:t>
            </a:r>
            <a:endParaRPr lang="en-US" dirty="0"/>
          </a:p>
        </p:txBody>
      </p:sp>
      <p:sp>
        <p:nvSpPr>
          <p:cNvPr id="10" name="TextBox 9"/>
          <p:cNvSpPr txBox="1"/>
          <p:nvPr/>
        </p:nvSpPr>
        <p:spPr>
          <a:xfrm>
            <a:off x="2951097" y="3838968"/>
            <a:ext cx="1828800" cy="923330"/>
          </a:xfrm>
          <a:prstGeom prst="rect">
            <a:avLst/>
          </a:prstGeom>
          <a:noFill/>
        </p:spPr>
        <p:txBody>
          <a:bodyPr wrap="square" rtlCol="0">
            <a:spAutoFit/>
          </a:bodyPr>
          <a:lstStyle/>
          <a:p>
            <a:r>
              <a:rPr lang="en-US" dirty="0"/>
              <a:t>Growth seen as dysfunction/</a:t>
            </a:r>
          </a:p>
          <a:p>
            <a:r>
              <a:rPr lang="en-US" dirty="0"/>
              <a:t>mental illness</a:t>
            </a:r>
            <a:endParaRPr lang="en-US" dirty="0"/>
          </a:p>
        </p:txBody>
      </p:sp>
      <p:sp>
        <p:nvSpPr>
          <p:cNvPr id="11" name="TextBox 10"/>
          <p:cNvSpPr txBox="1"/>
          <p:nvPr/>
        </p:nvSpPr>
        <p:spPr>
          <a:xfrm>
            <a:off x="3648959" y="1873491"/>
            <a:ext cx="1828800" cy="646331"/>
          </a:xfrm>
          <a:prstGeom prst="rect">
            <a:avLst/>
          </a:prstGeom>
          <a:noFill/>
        </p:spPr>
        <p:txBody>
          <a:bodyPr wrap="square" rtlCol="0">
            <a:spAutoFit/>
          </a:bodyPr>
          <a:lstStyle/>
          <a:p>
            <a:r>
              <a:rPr lang="en-US" dirty="0"/>
              <a:t>Failing means danger</a:t>
            </a:r>
            <a:endParaRPr lang="en-US" dirty="0"/>
          </a:p>
        </p:txBody>
      </p:sp>
      <p:sp>
        <p:nvSpPr>
          <p:cNvPr id="12" name="TextBox 11"/>
          <p:cNvSpPr txBox="1"/>
          <p:nvPr/>
        </p:nvSpPr>
        <p:spPr>
          <a:xfrm>
            <a:off x="8536802" y="149435"/>
            <a:ext cx="1972710" cy="6093976"/>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600" dirty="0"/>
              <a:t>Problem solving</a:t>
            </a:r>
          </a:p>
          <a:p>
            <a:pPr marL="342900" indent="-342900">
              <a:buFont typeface="Arial" panose="020B0604020202020204" pitchFamily="34" charset="0"/>
              <a:buChar char="•"/>
            </a:pPr>
            <a:r>
              <a:rPr lang="en-US" sz="2600" dirty="0"/>
              <a:t>Critical thinking</a:t>
            </a:r>
          </a:p>
          <a:p>
            <a:pPr marL="342900" indent="-342900">
              <a:buFont typeface="Arial" panose="020B0604020202020204" pitchFamily="34" charset="0"/>
              <a:buChar char="•"/>
            </a:pPr>
            <a:r>
              <a:rPr lang="en-US" sz="2600" dirty="0"/>
              <a:t>Asking for help</a:t>
            </a:r>
          </a:p>
          <a:p>
            <a:pPr marL="342900" indent="-342900">
              <a:buFont typeface="Arial" panose="020B0604020202020204" pitchFamily="34" charset="0"/>
              <a:buChar char="•"/>
            </a:pPr>
            <a:r>
              <a:rPr lang="en-US" sz="2600" dirty="0"/>
              <a:t>Coping strategies</a:t>
            </a:r>
          </a:p>
          <a:p>
            <a:pPr marL="342900" indent="-342900">
              <a:buFont typeface="Arial" panose="020B0604020202020204" pitchFamily="34" charset="0"/>
              <a:buChar char="•"/>
            </a:pPr>
            <a:r>
              <a:rPr lang="en-US" sz="2600" dirty="0" err="1"/>
              <a:t>Communi</a:t>
            </a:r>
            <a:r>
              <a:rPr lang="en-US" sz="2600" dirty="0"/>
              <a:t>-cation skills</a:t>
            </a:r>
          </a:p>
          <a:p>
            <a:pPr marL="342900" indent="-342900">
              <a:buFont typeface="Arial" panose="020B0604020202020204" pitchFamily="34" charset="0"/>
              <a:buChar char="•"/>
            </a:pPr>
            <a:r>
              <a:rPr lang="en-US" sz="2600" dirty="0"/>
              <a:t>Relation-ship skills</a:t>
            </a:r>
          </a:p>
          <a:p>
            <a:pPr marL="342900" indent="-342900">
              <a:buFont typeface="Arial" panose="020B0604020202020204" pitchFamily="34" charset="0"/>
              <a:buChar char="•"/>
            </a:pPr>
            <a:r>
              <a:rPr lang="en-US" sz="2600" dirty="0"/>
              <a:t>Identity Dev.</a:t>
            </a:r>
            <a:endParaRPr lang="en-US" sz="2600" dirty="0"/>
          </a:p>
        </p:txBody>
      </p:sp>
      <p:sp>
        <p:nvSpPr>
          <p:cNvPr id="19" name="TextBox 18"/>
          <p:cNvSpPr txBox="1"/>
          <p:nvPr/>
        </p:nvSpPr>
        <p:spPr>
          <a:xfrm>
            <a:off x="2948802" y="1002319"/>
            <a:ext cx="4114800" cy="584775"/>
          </a:xfrm>
          <a:prstGeom prst="rect">
            <a:avLst/>
          </a:prstGeom>
          <a:noFill/>
        </p:spPr>
        <p:txBody>
          <a:bodyPr wrap="square" rtlCol="0">
            <a:spAutoFit/>
          </a:bodyPr>
          <a:lstStyle/>
          <a:p>
            <a:r>
              <a:rPr lang="en-US" sz="3200" dirty="0"/>
              <a:t>Foster Care Experience</a:t>
            </a:r>
            <a:endParaRPr lang="en-US" sz="3200" dirty="0"/>
          </a:p>
        </p:txBody>
      </p:sp>
      <p:sp>
        <p:nvSpPr>
          <p:cNvPr id="20" name="TextBox 19"/>
          <p:cNvSpPr txBox="1"/>
          <p:nvPr/>
        </p:nvSpPr>
        <p:spPr>
          <a:xfrm>
            <a:off x="3937289" y="4795935"/>
            <a:ext cx="1828800" cy="646331"/>
          </a:xfrm>
          <a:prstGeom prst="rect">
            <a:avLst/>
          </a:prstGeom>
          <a:noFill/>
        </p:spPr>
        <p:txBody>
          <a:bodyPr wrap="square" rtlCol="0">
            <a:spAutoFit/>
          </a:bodyPr>
          <a:lstStyle/>
          <a:p>
            <a:r>
              <a:rPr lang="en-US" dirty="0"/>
              <a:t>Disrupted relationships</a:t>
            </a:r>
            <a:endParaRPr lang="en-US" dirty="0"/>
          </a:p>
        </p:txBody>
      </p:sp>
      <p:sp>
        <p:nvSpPr>
          <p:cNvPr id="2" name="Right Arrow 1"/>
          <p:cNvSpPr/>
          <p:nvPr/>
        </p:nvSpPr>
        <p:spPr>
          <a:xfrm>
            <a:off x="6705600" y="3117813"/>
            <a:ext cx="1847846" cy="996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57400" y="152401"/>
            <a:ext cx="6248400" cy="646331"/>
          </a:xfrm>
          <a:prstGeom prst="rect">
            <a:avLst/>
          </a:prstGeom>
          <a:noFill/>
        </p:spPr>
        <p:txBody>
          <a:bodyPr wrap="square" rtlCol="0">
            <a:spAutoFit/>
          </a:bodyPr>
          <a:lstStyle/>
          <a:p>
            <a:pPr algn="ctr"/>
            <a:r>
              <a:rPr lang="en-US" sz="3600" dirty="0"/>
              <a:t>Exposure Gaps</a:t>
            </a:r>
            <a:endParaRPr lang="en-US" sz="3600" dirty="0"/>
          </a:p>
        </p:txBody>
      </p:sp>
    </p:spTree>
    <p:extLst>
      <p:ext uri="{BB962C8B-B14F-4D97-AF65-F5344CB8AC3E}">
        <p14:creationId xmlns:p14="http://schemas.microsoft.com/office/powerpoint/2010/main" val="504044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2046288517"/>
              </p:ext>
            </p:extLst>
          </p:nvPr>
        </p:nvGraphicFramePr>
        <p:xfrm>
          <a:off x="2912013" y="1162050"/>
          <a:ext cx="6614445" cy="5120640"/>
        </p:xfrm>
        <a:graphic>
          <a:graphicData uri="http://schemas.openxmlformats.org/drawingml/2006/table">
            <a:tbl>
              <a:tblPr firstRow="1" bandRow="1">
                <a:tableStyleId>{2A488322-F2BA-4B5B-9748-0D474271808F}</a:tableStyleId>
              </a:tblPr>
              <a:tblGrid>
                <a:gridCol w="5480702">
                  <a:extLst>
                    <a:ext uri="{9D8B030D-6E8A-4147-A177-3AD203B41FA5}">
                      <a16:colId xmlns:a16="http://schemas.microsoft.com/office/drawing/2014/main" xmlns="" val="20000"/>
                    </a:ext>
                  </a:extLst>
                </a:gridCol>
                <a:gridCol w="1133743">
                  <a:extLst>
                    <a:ext uri="{9D8B030D-6E8A-4147-A177-3AD203B41FA5}">
                      <a16:colId xmlns:a16="http://schemas.microsoft.com/office/drawing/2014/main" xmlns="" val="20001"/>
                    </a:ext>
                  </a:extLst>
                </a:gridCol>
              </a:tblGrid>
              <a:tr h="335615">
                <a:tc>
                  <a:txBody>
                    <a:bodyPr/>
                    <a:lstStyle/>
                    <a:p>
                      <a:endParaRPr lang="en-US" dirty="0"/>
                    </a:p>
                  </a:txBody>
                  <a:tcPr marL="119613" marR="119613"/>
                </a:tc>
                <a:tc>
                  <a:txBody>
                    <a:bodyPr/>
                    <a:lstStyle/>
                    <a:p>
                      <a:pPr algn="r"/>
                      <a:r>
                        <a:rPr lang="en-US" sz="1200" dirty="0" smtClean="0"/>
                        <a:t>Percent</a:t>
                      </a:r>
                      <a:endParaRPr lang="en-US" sz="1200" dirty="0"/>
                    </a:p>
                  </a:txBody>
                  <a:tcPr marL="119613" marR="119613"/>
                </a:tc>
                <a:extLst>
                  <a:ext uri="{0D108BD9-81ED-4DB2-BD59-A6C34878D82A}">
                    <a16:rowId xmlns:a16="http://schemas.microsoft.com/office/drawing/2014/main" xmlns="" val="10000"/>
                  </a:ext>
                </a:extLst>
              </a:tr>
              <a:tr h="335615">
                <a:tc>
                  <a:txBody>
                    <a:bodyPr/>
                    <a:lstStyle/>
                    <a:p>
                      <a:r>
                        <a:rPr lang="en-US" dirty="0" smtClean="0"/>
                        <a:t>Active Biological Family Issues</a:t>
                      </a:r>
                      <a:endParaRPr lang="en-US" dirty="0"/>
                    </a:p>
                  </a:txBody>
                  <a:tcPr marL="119613" marR="119613"/>
                </a:tc>
                <a:tc>
                  <a:txBody>
                    <a:bodyPr/>
                    <a:lstStyle/>
                    <a:p>
                      <a:pPr algn="r"/>
                      <a:r>
                        <a:rPr lang="en-US" dirty="0" smtClean="0"/>
                        <a:t>33%</a:t>
                      </a:r>
                      <a:endParaRPr lang="en-US" dirty="0"/>
                    </a:p>
                  </a:txBody>
                  <a:tcPr marL="119613" marR="119613"/>
                </a:tc>
                <a:extLst>
                  <a:ext uri="{0D108BD9-81ED-4DB2-BD59-A6C34878D82A}">
                    <a16:rowId xmlns:a16="http://schemas.microsoft.com/office/drawing/2014/main" xmlns="" val="10001"/>
                  </a:ext>
                </a:extLst>
              </a:tr>
              <a:tr h="335615">
                <a:tc>
                  <a:txBody>
                    <a:bodyPr/>
                    <a:lstStyle/>
                    <a:p>
                      <a:r>
                        <a:rPr lang="en-US" dirty="0" smtClean="0"/>
                        <a:t>Depression or Anxiety</a:t>
                      </a:r>
                      <a:r>
                        <a:rPr lang="en-US" baseline="0" dirty="0" smtClean="0"/>
                        <a:t> Interfering with School</a:t>
                      </a:r>
                      <a:endParaRPr lang="en-US" dirty="0"/>
                    </a:p>
                  </a:txBody>
                  <a:tcPr marL="119613" marR="119613"/>
                </a:tc>
                <a:tc>
                  <a:txBody>
                    <a:bodyPr/>
                    <a:lstStyle/>
                    <a:p>
                      <a:pPr algn="r"/>
                      <a:r>
                        <a:rPr lang="en-US" dirty="0" smtClean="0"/>
                        <a:t>29%</a:t>
                      </a:r>
                      <a:endParaRPr lang="en-US" dirty="0"/>
                    </a:p>
                  </a:txBody>
                  <a:tcPr marL="119613" marR="119613"/>
                </a:tc>
                <a:extLst>
                  <a:ext uri="{0D108BD9-81ED-4DB2-BD59-A6C34878D82A}">
                    <a16:rowId xmlns:a16="http://schemas.microsoft.com/office/drawing/2014/main" xmlns="" val="10002"/>
                  </a:ext>
                </a:extLst>
              </a:tr>
              <a:tr h="0">
                <a:tc>
                  <a:txBody>
                    <a:bodyPr/>
                    <a:lstStyle/>
                    <a:p>
                      <a:r>
                        <a:rPr lang="en-US" dirty="0" smtClean="0"/>
                        <a:t>Academically Unprepared</a:t>
                      </a:r>
                      <a:endParaRPr lang="en-US" dirty="0"/>
                    </a:p>
                  </a:txBody>
                  <a:tcPr marL="119613" marR="119613"/>
                </a:tc>
                <a:tc>
                  <a:txBody>
                    <a:bodyPr/>
                    <a:lstStyle/>
                    <a:p>
                      <a:pPr algn="r"/>
                      <a:r>
                        <a:rPr lang="en-US" dirty="0" smtClean="0"/>
                        <a:t>27%</a:t>
                      </a:r>
                      <a:endParaRPr lang="en-US" dirty="0"/>
                    </a:p>
                  </a:txBody>
                  <a:tcPr marL="119613" marR="119613"/>
                </a:tc>
                <a:extLst>
                  <a:ext uri="{0D108BD9-81ED-4DB2-BD59-A6C34878D82A}">
                    <a16:rowId xmlns:a16="http://schemas.microsoft.com/office/drawing/2014/main" xmlns="" val="10003"/>
                  </a:ext>
                </a:extLst>
              </a:tr>
              <a:tr h="335615">
                <a:tc>
                  <a:txBody>
                    <a:bodyPr/>
                    <a:lstStyle/>
                    <a:p>
                      <a:r>
                        <a:rPr lang="en-US" dirty="0" smtClean="0"/>
                        <a:t>Concern</a:t>
                      </a:r>
                      <a:r>
                        <a:rPr lang="en-US" baseline="0" dirty="0" smtClean="0"/>
                        <a:t> for Siblings Adopted or in Foster Care</a:t>
                      </a:r>
                      <a:endParaRPr lang="en-US" dirty="0"/>
                    </a:p>
                  </a:txBody>
                  <a:tcPr marL="119613" marR="119613"/>
                </a:tc>
                <a:tc>
                  <a:txBody>
                    <a:bodyPr/>
                    <a:lstStyle/>
                    <a:p>
                      <a:pPr algn="r"/>
                      <a:r>
                        <a:rPr lang="en-US" dirty="0" smtClean="0"/>
                        <a:t>23%</a:t>
                      </a:r>
                      <a:endParaRPr lang="en-US" dirty="0"/>
                    </a:p>
                  </a:txBody>
                  <a:tcPr marL="119613" marR="119613"/>
                </a:tc>
                <a:extLst>
                  <a:ext uri="{0D108BD9-81ED-4DB2-BD59-A6C34878D82A}">
                    <a16:rowId xmlns:a16="http://schemas.microsoft.com/office/drawing/2014/main" xmlns="" val="10004"/>
                  </a:ext>
                </a:extLst>
              </a:tr>
              <a:tr h="335615">
                <a:tc>
                  <a:txBody>
                    <a:bodyPr/>
                    <a:lstStyle/>
                    <a:p>
                      <a:r>
                        <a:rPr lang="en-US" dirty="0" smtClean="0"/>
                        <a:t>Physical Health Problems</a:t>
                      </a:r>
                      <a:endParaRPr lang="en-US" dirty="0"/>
                    </a:p>
                  </a:txBody>
                  <a:tcPr marL="119613" marR="119613"/>
                </a:tc>
                <a:tc>
                  <a:txBody>
                    <a:bodyPr/>
                    <a:lstStyle/>
                    <a:p>
                      <a:pPr algn="r"/>
                      <a:r>
                        <a:rPr lang="en-US" dirty="0" smtClean="0"/>
                        <a:t>17%</a:t>
                      </a:r>
                      <a:endParaRPr lang="en-US" dirty="0"/>
                    </a:p>
                  </a:txBody>
                  <a:tcPr marL="119613" marR="119613"/>
                </a:tc>
                <a:extLst>
                  <a:ext uri="{0D108BD9-81ED-4DB2-BD59-A6C34878D82A}">
                    <a16:rowId xmlns:a16="http://schemas.microsoft.com/office/drawing/2014/main" xmlns="" val="10005"/>
                  </a:ext>
                </a:extLst>
              </a:tr>
              <a:tr h="335615">
                <a:tc>
                  <a:txBody>
                    <a:bodyPr/>
                    <a:lstStyle/>
                    <a:p>
                      <a:r>
                        <a:rPr lang="en-US" dirty="0" smtClean="0"/>
                        <a:t>Death or Violence of a Loved One</a:t>
                      </a:r>
                      <a:endParaRPr lang="en-US" dirty="0"/>
                    </a:p>
                  </a:txBody>
                  <a:tcPr marL="119613" marR="119613"/>
                </a:tc>
                <a:tc>
                  <a:txBody>
                    <a:bodyPr/>
                    <a:lstStyle/>
                    <a:p>
                      <a:pPr algn="r"/>
                      <a:r>
                        <a:rPr lang="en-US" dirty="0" smtClean="0"/>
                        <a:t>16%</a:t>
                      </a:r>
                      <a:endParaRPr lang="en-US" dirty="0"/>
                    </a:p>
                  </a:txBody>
                  <a:tcPr marL="119613" marR="119613"/>
                </a:tc>
                <a:extLst>
                  <a:ext uri="{0D108BD9-81ED-4DB2-BD59-A6C34878D82A}">
                    <a16:rowId xmlns:a16="http://schemas.microsoft.com/office/drawing/2014/main" xmlns="" val="10006"/>
                  </a:ext>
                </a:extLst>
              </a:tr>
              <a:tr h="335615">
                <a:tc>
                  <a:txBody>
                    <a:bodyPr/>
                    <a:lstStyle/>
                    <a:p>
                      <a:r>
                        <a:rPr lang="en-US" dirty="0" smtClean="0"/>
                        <a:t>Police</a:t>
                      </a:r>
                      <a:r>
                        <a:rPr lang="en-US" baseline="0" dirty="0" smtClean="0"/>
                        <a:t> Involvement</a:t>
                      </a:r>
                      <a:endParaRPr lang="en-US" dirty="0"/>
                    </a:p>
                  </a:txBody>
                  <a:tcPr marL="119613" marR="119613"/>
                </a:tc>
                <a:tc>
                  <a:txBody>
                    <a:bodyPr/>
                    <a:lstStyle/>
                    <a:p>
                      <a:pPr algn="r"/>
                      <a:r>
                        <a:rPr lang="en-US" dirty="0" smtClean="0"/>
                        <a:t>13%</a:t>
                      </a:r>
                      <a:endParaRPr lang="en-US" dirty="0"/>
                    </a:p>
                  </a:txBody>
                  <a:tcPr marL="119613" marR="119613"/>
                </a:tc>
                <a:extLst>
                  <a:ext uri="{0D108BD9-81ED-4DB2-BD59-A6C34878D82A}">
                    <a16:rowId xmlns:a16="http://schemas.microsoft.com/office/drawing/2014/main" xmlns="" val="10007"/>
                  </a:ext>
                </a:extLst>
              </a:tr>
              <a:tr h="335615">
                <a:tc>
                  <a:txBody>
                    <a:bodyPr/>
                    <a:lstStyle/>
                    <a:p>
                      <a:r>
                        <a:rPr lang="en-US" dirty="0" smtClean="0"/>
                        <a:t>Substance Abuse</a:t>
                      </a:r>
                      <a:endParaRPr lang="en-US" dirty="0"/>
                    </a:p>
                  </a:txBody>
                  <a:tcPr marL="119613" marR="119613"/>
                </a:tc>
                <a:tc>
                  <a:txBody>
                    <a:bodyPr/>
                    <a:lstStyle/>
                    <a:p>
                      <a:pPr algn="r"/>
                      <a:r>
                        <a:rPr lang="en-US" dirty="0" smtClean="0"/>
                        <a:t>13%</a:t>
                      </a:r>
                      <a:endParaRPr lang="en-US" dirty="0"/>
                    </a:p>
                  </a:txBody>
                  <a:tcPr marL="119613" marR="119613"/>
                </a:tc>
                <a:extLst>
                  <a:ext uri="{0D108BD9-81ED-4DB2-BD59-A6C34878D82A}">
                    <a16:rowId xmlns:a16="http://schemas.microsoft.com/office/drawing/2014/main" xmlns="" val="10008"/>
                  </a:ext>
                </a:extLst>
              </a:tr>
              <a:tr h="335615">
                <a:tc>
                  <a:txBody>
                    <a:bodyPr/>
                    <a:lstStyle/>
                    <a:p>
                      <a:r>
                        <a:rPr lang="en-US" dirty="0" smtClean="0"/>
                        <a:t>Domestic</a:t>
                      </a:r>
                      <a:r>
                        <a:rPr lang="en-US" baseline="0" dirty="0" smtClean="0"/>
                        <a:t> or Physical Violence involving Student</a:t>
                      </a:r>
                      <a:endParaRPr lang="en-US" dirty="0"/>
                    </a:p>
                  </a:txBody>
                  <a:tcPr marL="119613" marR="119613"/>
                </a:tc>
                <a:tc>
                  <a:txBody>
                    <a:bodyPr/>
                    <a:lstStyle/>
                    <a:p>
                      <a:pPr algn="r"/>
                      <a:r>
                        <a:rPr lang="en-US" dirty="0" smtClean="0"/>
                        <a:t>10%</a:t>
                      </a:r>
                      <a:endParaRPr lang="en-US" dirty="0"/>
                    </a:p>
                  </a:txBody>
                  <a:tcPr marL="119613" marR="119613"/>
                </a:tc>
                <a:extLst>
                  <a:ext uri="{0D108BD9-81ED-4DB2-BD59-A6C34878D82A}">
                    <a16:rowId xmlns:a16="http://schemas.microsoft.com/office/drawing/2014/main" xmlns="" val="10009"/>
                  </a:ext>
                </a:extLst>
              </a:tr>
              <a:tr h="335615">
                <a:tc>
                  <a:txBody>
                    <a:bodyPr/>
                    <a:lstStyle/>
                    <a:p>
                      <a:r>
                        <a:rPr lang="en-US" dirty="0" smtClean="0"/>
                        <a:t>Mental Health Diagnosis </a:t>
                      </a:r>
                      <a:endParaRPr lang="en-US" dirty="0"/>
                    </a:p>
                  </a:txBody>
                  <a:tcPr marL="119613" marR="119613"/>
                </a:tc>
                <a:tc>
                  <a:txBody>
                    <a:bodyPr/>
                    <a:lstStyle/>
                    <a:p>
                      <a:pPr algn="r"/>
                      <a:r>
                        <a:rPr lang="en-US" dirty="0" smtClean="0"/>
                        <a:t>9%</a:t>
                      </a:r>
                      <a:endParaRPr lang="en-US" dirty="0"/>
                    </a:p>
                  </a:txBody>
                  <a:tcPr marL="119613" marR="119613"/>
                </a:tc>
                <a:extLst>
                  <a:ext uri="{0D108BD9-81ED-4DB2-BD59-A6C34878D82A}">
                    <a16:rowId xmlns:a16="http://schemas.microsoft.com/office/drawing/2014/main" xmlns="" val="10010"/>
                  </a:ext>
                </a:extLst>
              </a:tr>
              <a:tr h="335615">
                <a:tc>
                  <a:txBody>
                    <a:bodyPr/>
                    <a:lstStyle/>
                    <a:p>
                      <a:r>
                        <a:rPr lang="en-US" dirty="0" smtClean="0"/>
                        <a:t>Pregnancy or Parenting</a:t>
                      </a:r>
                      <a:endParaRPr lang="en-US" dirty="0"/>
                    </a:p>
                  </a:txBody>
                  <a:tcPr marL="119613" marR="119613"/>
                </a:tc>
                <a:tc>
                  <a:txBody>
                    <a:bodyPr/>
                    <a:lstStyle/>
                    <a:p>
                      <a:pPr algn="r"/>
                      <a:r>
                        <a:rPr lang="en-US" dirty="0" smtClean="0"/>
                        <a:t>7%</a:t>
                      </a:r>
                      <a:endParaRPr lang="en-US" dirty="0"/>
                    </a:p>
                  </a:txBody>
                  <a:tcPr marL="119613" marR="119613"/>
                </a:tc>
                <a:extLst>
                  <a:ext uri="{0D108BD9-81ED-4DB2-BD59-A6C34878D82A}">
                    <a16:rowId xmlns:a16="http://schemas.microsoft.com/office/drawing/2014/main" xmlns="" val="10011"/>
                  </a:ext>
                </a:extLst>
              </a:tr>
              <a:tr h="335615">
                <a:tc>
                  <a:txBody>
                    <a:bodyPr/>
                    <a:lstStyle/>
                    <a:p>
                      <a:r>
                        <a:rPr lang="en-US" dirty="0" smtClean="0"/>
                        <a:t>Suicide Ideation or Attempt</a:t>
                      </a:r>
                      <a:endParaRPr lang="en-US" dirty="0"/>
                    </a:p>
                  </a:txBody>
                  <a:tcPr marL="119613" marR="119613"/>
                </a:tc>
                <a:tc>
                  <a:txBody>
                    <a:bodyPr/>
                    <a:lstStyle/>
                    <a:p>
                      <a:pPr algn="r"/>
                      <a:r>
                        <a:rPr lang="en-US" dirty="0" smtClean="0"/>
                        <a:t>6%</a:t>
                      </a:r>
                      <a:endParaRPr lang="en-US" dirty="0"/>
                    </a:p>
                  </a:txBody>
                  <a:tcPr marL="119613" marR="119613"/>
                </a:tc>
                <a:extLst>
                  <a:ext uri="{0D108BD9-81ED-4DB2-BD59-A6C34878D82A}">
                    <a16:rowId xmlns:a16="http://schemas.microsoft.com/office/drawing/2014/main" xmlns="" val="10012"/>
                  </a:ext>
                </a:extLst>
              </a:tr>
              <a:tr h="335615">
                <a:tc>
                  <a:txBody>
                    <a:bodyPr/>
                    <a:lstStyle/>
                    <a:p>
                      <a:r>
                        <a:rPr lang="en-US" dirty="0" smtClean="0"/>
                        <a:t>Documented</a:t>
                      </a:r>
                      <a:r>
                        <a:rPr lang="en-US" baseline="0" dirty="0" smtClean="0"/>
                        <a:t> Learning Disability</a:t>
                      </a:r>
                      <a:endParaRPr lang="en-US" dirty="0"/>
                    </a:p>
                  </a:txBody>
                  <a:tcPr marL="119613" marR="119613"/>
                </a:tc>
                <a:tc>
                  <a:txBody>
                    <a:bodyPr/>
                    <a:lstStyle/>
                    <a:p>
                      <a:pPr algn="r"/>
                      <a:r>
                        <a:rPr lang="en-US" dirty="0" smtClean="0"/>
                        <a:t>3%</a:t>
                      </a:r>
                      <a:endParaRPr lang="en-US" dirty="0"/>
                    </a:p>
                  </a:txBody>
                  <a:tcPr marL="119613" marR="119613"/>
                </a:tc>
                <a:extLst>
                  <a:ext uri="{0D108BD9-81ED-4DB2-BD59-A6C34878D82A}">
                    <a16:rowId xmlns:a16="http://schemas.microsoft.com/office/drawing/2014/main" xmlns="" val="10013"/>
                  </a:ext>
                </a:extLst>
              </a:tr>
            </a:tbl>
          </a:graphicData>
        </a:graphic>
      </p:graphicFrame>
      <p:sp>
        <p:nvSpPr>
          <p:cNvPr id="4" name="Title 3"/>
          <p:cNvSpPr>
            <a:spLocks noGrp="1"/>
          </p:cNvSpPr>
          <p:nvPr>
            <p:ph type="title" idx="4294967295"/>
          </p:nvPr>
        </p:nvSpPr>
        <p:spPr>
          <a:xfrm>
            <a:off x="2104435" y="-107559"/>
            <a:ext cx="8229600" cy="1143000"/>
          </a:xfrm>
        </p:spPr>
        <p:txBody>
          <a:bodyPr>
            <a:normAutofit/>
          </a:bodyPr>
          <a:lstStyle/>
          <a:p>
            <a:pPr algn="ctr"/>
            <a:r>
              <a:rPr lang="en-US" sz="3600" b="1" dirty="0"/>
              <a:t>Student Challenges Addressed </a:t>
            </a:r>
            <a:r>
              <a:rPr lang="en-US" sz="3600" b="1" dirty="0" smtClean="0"/>
              <a:t>with Coach</a:t>
            </a:r>
            <a:endParaRPr lang="en-US" sz="3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2713114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768" y="416562"/>
            <a:ext cx="10058400" cy="880532"/>
          </a:xfrm>
        </p:spPr>
        <p:txBody>
          <a:bodyPr/>
          <a:lstStyle/>
          <a:p>
            <a:r>
              <a:rPr lang="en-US" b="1" dirty="0" smtClean="0"/>
              <a:t>How is Coaching Different?</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smtClean="0"/>
              <a:t>Present and future focus</a:t>
            </a:r>
          </a:p>
          <a:p>
            <a:pPr>
              <a:buFont typeface="Wingdings" panose="05000000000000000000" pitchFamily="2" charset="2"/>
              <a:buChar char="Ø"/>
            </a:pPr>
            <a:r>
              <a:rPr lang="en-US" sz="3200" dirty="0" smtClean="0"/>
              <a:t>Priority on outcomes, goals and thriving</a:t>
            </a:r>
          </a:p>
          <a:p>
            <a:pPr>
              <a:buFont typeface="Wingdings" panose="05000000000000000000" pitchFamily="2" charset="2"/>
              <a:buChar char="Ø"/>
            </a:pPr>
            <a:r>
              <a:rPr lang="en-US" sz="3200" dirty="0" smtClean="0"/>
              <a:t>Focus on partnership and relationship</a:t>
            </a:r>
          </a:p>
          <a:p>
            <a:pPr>
              <a:buFont typeface="Wingdings" panose="05000000000000000000" pitchFamily="2" charset="2"/>
              <a:buChar char="Ø"/>
            </a:pPr>
            <a:r>
              <a:rPr lang="en-US" sz="3200" dirty="0" smtClean="0"/>
              <a:t>Promotes skill development and accountability</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4534384"/>
            <a:ext cx="11155680" cy="232361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384393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483237"/>
            <a:ext cx="10058400" cy="836082"/>
          </a:xfrm>
        </p:spPr>
        <p:txBody>
          <a:bodyPr>
            <a:normAutofit/>
          </a:bodyPr>
          <a:lstStyle/>
          <a:p>
            <a:r>
              <a:rPr lang="en-US" dirty="0" smtClean="0"/>
              <a:t>Student Success Addressed with Campus </a:t>
            </a:r>
            <a:endParaRPr lang="en-US" dirty="0"/>
          </a:p>
        </p:txBody>
      </p:sp>
      <p:sp>
        <p:nvSpPr>
          <p:cNvPr id="4" name="Content Placeholder 3"/>
          <p:cNvSpPr>
            <a:spLocks noGrp="1"/>
          </p:cNvSpPr>
          <p:nvPr>
            <p:ph idx="1"/>
          </p:nvPr>
        </p:nvSpPr>
        <p:spPr/>
        <p:txBody>
          <a:bodyPr>
            <a:normAutofit fontScale="92500" lnSpcReduction="20000"/>
          </a:bodyPr>
          <a:lstStyle/>
          <a:p>
            <a:pPr>
              <a:buFont typeface="Wingdings" panose="05000000000000000000" pitchFamily="2" charset="2"/>
              <a:buChar char="Ø"/>
            </a:pPr>
            <a:r>
              <a:rPr lang="en-US" sz="3200" dirty="0" smtClean="0"/>
              <a:t>Academic Success</a:t>
            </a:r>
          </a:p>
          <a:p>
            <a:pPr>
              <a:buFont typeface="Wingdings" panose="05000000000000000000" pitchFamily="2" charset="2"/>
              <a:buChar char="Ø"/>
            </a:pPr>
            <a:r>
              <a:rPr lang="en-US" sz="3200" dirty="0" smtClean="0"/>
              <a:t>Strong Desire to Give Back</a:t>
            </a:r>
          </a:p>
          <a:p>
            <a:pPr>
              <a:buFont typeface="Wingdings" panose="05000000000000000000" pitchFamily="2" charset="2"/>
              <a:buChar char="Ø"/>
            </a:pPr>
            <a:r>
              <a:rPr lang="en-US" sz="3200" dirty="0" smtClean="0"/>
              <a:t>Ease in Adapting to New Settings</a:t>
            </a:r>
          </a:p>
          <a:p>
            <a:pPr>
              <a:buFont typeface="Wingdings" panose="05000000000000000000" pitchFamily="2" charset="2"/>
              <a:buChar char="Ø"/>
            </a:pPr>
            <a:r>
              <a:rPr lang="en-US" sz="3200" dirty="0" smtClean="0"/>
              <a:t>Willingness to Create New </a:t>
            </a:r>
          </a:p>
          <a:p>
            <a:pPr marL="0" indent="0">
              <a:buNone/>
            </a:pPr>
            <a:r>
              <a:rPr lang="en-US" sz="3200" dirty="0"/>
              <a:t> </a:t>
            </a:r>
            <a:r>
              <a:rPr lang="en-US" sz="3200" dirty="0" smtClean="0"/>
              <a:t>  Community in College</a:t>
            </a:r>
          </a:p>
          <a:p>
            <a:pPr>
              <a:buFont typeface="Wingdings" panose="05000000000000000000" pitchFamily="2" charset="2"/>
              <a:buChar char="Ø"/>
            </a:pPr>
            <a:r>
              <a:rPr lang="en-US" sz="3200" dirty="0" smtClean="0"/>
              <a:t>Creating and Repairing Family </a:t>
            </a:r>
          </a:p>
          <a:p>
            <a:pPr marL="0" indent="0">
              <a:buNone/>
            </a:pPr>
            <a:r>
              <a:rPr lang="en-US" sz="3200" dirty="0"/>
              <a:t> </a:t>
            </a:r>
            <a:r>
              <a:rPr lang="en-US" sz="3200" dirty="0" smtClean="0"/>
              <a:t>   Relationships</a:t>
            </a:r>
          </a:p>
          <a:p>
            <a:pPr>
              <a:buFont typeface="Wingdings" panose="05000000000000000000" pitchFamily="2" charset="2"/>
              <a:buChar char="Ø"/>
            </a:pPr>
            <a:r>
              <a:rPr lang="en-US" sz="3200" dirty="0" smtClean="0"/>
              <a:t>Resilience and Determination</a:t>
            </a:r>
            <a:endParaRPr lang="en-US" sz="3200" dirty="0"/>
          </a:p>
        </p:txBody>
      </p:sp>
      <p:pic>
        <p:nvPicPr>
          <p:cNvPr id="3" name="Picture 2" descr="shutterstock_17207726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5417" y="2219303"/>
            <a:ext cx="4273630" cy="28490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8071" y="6263037"/>
            <a:ext cx="1659610" cy="580864"/>
          </a:xfrm>
          <a:prstGeom prst="rect">
            <a:avLst/>
          </a:prstGeom>
        </p:spPr>
      </p:pic>
    </p:spTree>
    <p:extLst>
      <p:ext uri="{BB962C8B-B14F-4D97-AF65-F5344CB8AC3E}">
        <p14:creationId xmlns:p14="http://schemas.microsoft.com/office/powerpoint/2010/main" val="2720069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TotalTime>
  <Words>4074</Words>
  <Application>Microsoft Office PowerPoint</Application>
  <PresentationFormat>Widescreen</PresentationFormat>
  <Paragraphs>284</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Garamond</vt:lpstr>
      <vt:lpstr>Wingdings</vt:lpstr>
      <vt:lpstr>Retrospect</vt:lpstr>
      <vt:lpstr>PowerPoint Presentation</vt:lpstr>
      <vt:lpstr>Fostering Success Coaching:   History </vt:lpstr>
      <vt:lpstr>Why Coaching? </vt:lpstr>
      <vt:lpstr>PowerPoint Presentation</vt:lpstr>
      <vt:lpstr>PowerPoint Presentation</vt:lpstr>
      <vt:lpstr>PowerPoint Presentation</vt:lpstr>
      <vt:lpstr>Student Challenges Addressed with Coach</vt:lpstr>
      <vt:lpstr>How is Coaching Different?</vt:lpstr>
      <vt:lpstr>Student Success Addressed with Campus </vt:lpstr>
      <vt:lpstr>Fostering Success Coach Model</vt:lpstr>
      <vt:lpstr>Coaching Core Elements</vt:lpstr>
      <vt:lpstr>Three Practice Steps The Coaching Interaction </vt:lpstr>
      <vt:lpstr>Assess:  Seven Life Domains</vt:lpstr>
      <vt:lpstr>   Prioritize: Student Needs Hierarchy</vt:lpstr>
      <vt:lpstr>Teach: Cycle of Teaching  &amp; Learning</vt:lpstr>
      <vt:lpstr>Fostering Success Coach Model</vt:lpstr>
      <vt:lpstr>PowerPoint Presentation</vt:lpstr>
      <vt:lpstr>Transfer of Coaching Skills</vt:lpstr>
      <vt:lpstr>Improving Educational Outcomes*</vt:lpstr>
      <vt:lpstr>PowerPoint Presentation</vt:lpstr>
      <vt:lpstr>Fostering Success Coach Training</vt:lpstr>
      <vt:lpstr>Fostering Success Coach:  Level I</vt:lpstr>
      <vt:lpstr>Fostering Success Coach: Level II </vt:lpstr>
      <vt:lpstr>Fostering Success Coach: Trainer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L Bennett</dc:creator>
  <cp:lastModifiedBy>Administrator</cp:lastModifiedBy>
  <cp:revision>10</cp:revision>
  <dcterms:created xsi:type="dcterms:W3CDTF">2016-06-07T02:06:32Z</dcterms:created>
  <dcterms:modified xsi:type="dcterms:W3CDTF">2016-06-07T16:03:55Z</dcterms:modified>
</cp:coreProperties>
</file>