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9"/>
  </p:notesMasterIdLst>
  <p:sldIdLst>
    <p:sldId id="256" r:id="rId5"/>
    <p:sldId id="257" r:id="rId6"/>
    <p:sldId id="271" r:id="rId7"/>
    <p:sldId id="270" r:id="rId8"/>
    <p:sldId id="288" r:id="rId9"/>
    <p:sldId id="274" r:id="rId10"/>
    <p:sldId id="284" r:id="rId11"/>
    <p:sldId id="285" r:id="rId12"/>
    <p:sldId id="265" r:id="rId13"/>
    <p:sldId id="292" r:id="rId14"/>
    <p:sldId id="266" r:id="rId15"/>
    <p:sldId id="294" r:id="rId16"/>
    <p:sldId id="293" r:id="rId17"/>
    <p:sldId id="295" r:id="rId18"/>
    <p:sldId id="291" r:id="rId19"/>
    <p:sldId id="276" r:id="rId20"/>
    <p:sldId id="282" r:id="rId21"/>
    <p:sldId id="301" r:id="rId22"/>
    <p:sldId id="299" r:id="rId23"/>
    <p:sldId id="286" r:id="rId24"/>
    <p:sldId id="297" r:id="rId25"/>
    <p:sldId id="298" r:id="rId26"/>
    <p:sldId id="275" r:id="rId27"/>
    <p:sldId id="300" r:id="rId28"/>
  </p:sldIdLst>
  <p:sldSz cx="18288000" cy="10287000"/>
  <p:notesSz cx="6858000" cy="9144000"/>
  <p:embeddedFontLst>
    <p:embeddedFont>
      <p:font typeface="Microsoft Sans Serif" panose="020B0604020202020204" pitchFamily="34" charset="0"/>
      <p:regular r:id="rId30"/>
    </p:embeddedFont>
    <p:embeddedFont>
      <p:font typeface="Mongolian Baiti" panose="03000500000000000000" pitchFamily="66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21E4A5-AD4B-476E-B6AA-719758B63CFC}" v="206" dt="2024-05-16T20:15:52.395"/>
    <p1510:client id="{BD24B742-F7E6-AE0E-6378-3885024ED705}" v="9" dt="2024-05-16T18:14:18.248"/>
    <p1510:client id="{C7D2C19E-B3A6-55F2-9D20-CFB039A16F3C}" v="28" dt="2024-05-16T20:02:41.4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178"/>
    <p:restoredTop sz="94737"/>
  </p:normalViewPr>
  <p:slideViewPr>
    <p:cSldViewPr snapToGrid="0">
      <p:cViewPr varScale="1">
        <p:scale>
          <a:sx n="67" d="100"/>
          <a:sy n="67" d="100"/>
        </p:scale>
        <p:origin x="184" y="6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800" baseline="0" dirty="0"/>
              <a:t>Fall to Fall Retention Rate for SEFC</a:t>
            </a:r>
          </a:p>
          <a:p>
            <a:pPr>
              <a:defRPr/>
            </a:pPr>
            <a:r>
              <a:rPr lang="en-US" sz="4800" baseline="0" dirty="0"/>
              <a:t>Traditional Cohort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2.0059638294161065E-2"/>
          <c:y val="0.21097394560356036"/>
          <c:w val="0.97073452128872018"/>
          <c:h val="0.6426017481669559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FY2014</c:v>
                </c:pt>
                <c:pt idx="1">
                  <c:v>FY2015</c:v>
                </c:pt>
                <c:pt idx="2">
                  <c:v>FY2016</c:v>
                </c:pt>
                <c:pt idx="3">
                  <c:v>FY2017</c:v>
                </c:pt>
                <c:pt idx="4">
                  <c:v>FY2018</c:v>
                </c:pt>
                <c:pt idx="5">
                  <c:v>FY2019</c:v>
                </c:pt>
                <c:pt idx="6">
                  <c:v>FY2021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50.7</c:v>
                </c:pt>
                <c:pt idx="1">
                  <c:v>51.3</c:v>
                </c:pt>
                <c:pt idx="2">
                  <c:v>47.3</c:v>
                </c:pt>
                <c:pt idx="3">
                  <c:v>50.9</c:v>
                </c:pt>
                <c:pt idx="4">
                  <c:v>52</c:v>
                </c:pt>
                <c:pt idx="5">
                  <c:v>53</c:v>
                </c:pt>
                <c:pt idx="6">
                  <c:v>48.4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F17-AB4C-A3DB-F231C25F55E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Four-Year</c:v>
                </c:pt>
              </c:strCache>
            </c:strRef>
          </c:tx>
          <c:spPr>
            <a:ln w="34925" cap="rnd">
              <a:solidFill>
                <a:schemeClr val="accent2"/>
              </a:solidFill>
              <a:prstDash val="dashDot"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FY2014</c:v>
                </c:pt>
                <c:pt idx="1">
                  <c:v>FY2015</c:v>
                </c:pt>
                <c:pt idx="2">
                  <c:v>FY2016</c:v>
                </c:pt>
                <c:pt idx="3">
                  <c:v>FY2017</c:v>
                </c:pt>
                <c:pt idx="4">
                  <c:v>FY2018</c:v>
                </c:pt>
                <c:pt idx="5">
                  <c:v>FY2019</c:v>
                </c:pt>
                <c:pt idx="6">
                  <c:v>FY2021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75.900000000000006</c:v>
                </c:pt>
                <c:pt idx="1">
                  <c:v>69.2</c:v>
                </c:pt>
                <c:pt idx="2">
                  <c:v>68.8</c:v>
                </c:pt>
                <c:pt idx="3">
                  <c:v>72.599999999999994</c:v>
                </c:pt>
                <c:pt idx="4">
                  <c:v>67</c:v>
                </c:pt>
                <c:pt idx="5">
                  <c:v>68.2</c:v>
                </c:pt>
                <c:pt idx="6">
                  <c:v>66.900000000000006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F17-AB4C-A3DB-F231C25F55E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Community College</c:v>
                </c:pt>
              </c:strCache>
            </c:strRef>
          </c:tx>
          <c:spPr>
            <a:ln w="34925" cap="rnd">
              <a:solidFill>
                <a:schemeClr val="accent3"/>
              </a:solidFill>
              <a:prstDash val="sysDash"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FY2014</c:v>
                </c:pt>
                <c:pt idx="1">
                  <c:v>FY2015</c:v>
                </c:pt>
                <c:pt idx="2">
                  <c:v>FY2016</c:v>
                </c:pt>
                <c:pt idx="3">
                  <c:v>FY2017</c:v>
                </c:pt>
                <c:pt idx="4">
                  <c:v>FY2018</c:v>
                </c:pt>
                <c:pt idx="5">
                  <c:v>FY2019</c:v>
                </c:pt>
                <c:pt idx="6">
                  <c:v>FY2021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  <c:pt idx="0">
                  <c:v>42</c:v>
                </c:pt>
                <c:pt idx="1">
                  <c:v>46.1</c:v>
                </c:pt>
                <c:pt idx="2">
                  <c:v>42.3</c:v>
                </c:pt>
                <c:pt idx="3">
                  <c:v>42.7</c:v>
                </c:pt>
                <c:pt idx="4">
                  <c:v>45</c:v>
                </c:pt>
                <c:pt idx="5">
                  <c:v>45.2</c:v>
                </c:pt>
                <c:pt idx="6">
                  <c:v>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F17-AB4C-A3DB-F231C25F55E8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613160143"/>
        <c:axId val="1613160623"/>
      </c:lineChart>
      <c:catAx>
        <c:axId val="16131601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13160623"/>
        <c:crosses val="autoZero"/>
        <c:auto val="1"/>
        <c:lblAlgn val="ctr"/>
        <c:lblOffset val="100"/>
        <c:noMultiLvlLbl val="0"/>
      </c:catAx>
      <c:valAx>
        <c:axId val="1613160623"/>
        <c:scaling>
          <c:orientation val="minMax"/>
          <c:max val="90"/>
          <c:min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13160143"/>
        <c:crosses val="autoZero"/>
        <c:crossBetween val="between"/>
        <c:minorUnit val="5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800" baseline="0" dirty="0"/>
              <a:t>Fall to Fall Retention Rate for SEFC</a:t>
            </a:r>
          </a:p>
          <a:p>
            <a:pPr>
              <a:defRPr/>
            </a:pPr>
            <a:r>
              <a:rPr lang="en-US" sz="4800" baseline="0" dirty="0"/>
              <a:t>Community Colleges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2.0059638294161065E-2"/>
          <c:y val="0.21097394560356036"/>
          <c:w val="0.97073452128872018"/>
          <c:h val="0.6426017481669559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SEFC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FY2014</c:v>
                </c:pt>
                <c:pt idx="1">
                  <c:v>FY2015</c:v>
                </c:pt>
                <c:pt idx="2">
                  <c:v>FY2016</c:v>
                </c:pt>
                <c:pt idx="3">
                  <c:v>FY2017</c:v>
                </c:pt>
                <c:pt idx="4">
                  <c:v>FY2018</c:v>
                </c:pt>
                <c:pt idx="5">
                  <c:v>FY2019</c:v>
                </c:pt>
                <c:pt idx="6">
                  <c:v>FY2021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42</c:v>
                </c:pt>
                <c:pt idx="1">
                  <c:v>46.1</c:v>
                </c:pt>
                <c:pt idx="2">
                  <c:v>42.3</c:v>
                </c:pt>
                <c:pt idx="3">
                  <c:v>42.7</c:v>
                </c:pt>
                <c:pt idx="4">
                  <c:v>45</c:v>
                </c:pt>
                <c:pt idx="5">
                  <c:v>45.2</c:v>
                </c:pt>
                <c:pt idx="6">
                  <c:v>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F17-AB4C-A3DB-F231C25F55E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National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FY2014</c:v>
                </c:pt>
                <c:pt idx="1">
                  <c:v>FY2015</c:v>
                </c:pt>
                <c:pt idx="2">
                  <c:v>FY2016</c:v>
                </c:pt>
                <c:pt idx="3">
                  <c:v>FY2017</c:v>
                </c:pt>
                <c:pt idx="4">
                  <c:v>FY2018</c:v>
                </c:pt>
                <c:pt idx="5">
                  <c:v>FY2019</c:v>
                </c:pt>
                <c:pt idx="6">
                  <c:v>FY2021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51.9</c:v>
                </c:pt>
                <c:pt idx="1">
                  <c:v>53.2</c:v>
                </c:pt>
                <c:pt idx="2">
                  <c:v>53.4</c:v>
                </c:pt>
                <c:pt idx="3">
                  <c:v>53.2</c:v>
                </c:pt>
                <c:pt idx="4">
                  <c:v>53.7</c:v>
                </c:pt>
                <c:pt idx="5">
                  <c:v>51.6</c:v>
                </c:pt>
                <c:pt idx="6">
                  <c:v>52.4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441-E842-A194-4747450E6430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613160143"/>
        <c:axId val="1613160623"/>
      </c:lineChart>
      <c:catAx>
        <c:axId val="16131601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13160623"/>
        <c:crosses val="autoZero"/>
        <c:auto val="1"/>
        <c:lblAlgn val="ctr"/>
        <c:lblOffset val="100"/>
        <c:noMultiLvlLbl val="0"/>
      </c:catAx>
      <c:valAx>
        <c:axId val="1613160623"/>
        <c:scaling>
          <c:orientation val="minMax"/>
          <c:max val="100"/>
          <c:min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13160143"/>
        <c:crosses val="autoZero"/>
        <c:crossBetween val="between"/>
        <c:minorUnit val="5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800" baseline="0" dirty="0"/>
              <a:t>Fall to Fall Retention Rate for SEFC</a:t>
            </a:r>
          </a:p>
          <a:p>
            <a:pPr>
              <a:defRPr/>
            </a:pPr>
            <a:r>
              <a:rPr lang="en-US" sz="4800" baseline="0" dirty="0"/>
              <a:t>Four-Year Universities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2.0059638294161065E-2"/>
          <c:y val="0.21097394560356036"/>
          <c:w val="0.97073452128872018"/>
          <c:h val="0.6426017481669559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SEFC 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FY2014</c:v>
                </c:pt>
                <c:pt idx="1">
                  <c:v>FY2015</c:v>
                </c:pt>
                <c:pt idx="2">
                  <c:v>FY2016</c:v>
                </c:pt>
                <c:pt idx="3">
                  <c:v>FY2017</c:v>
                </c:pt>
                <c:pt idx="4">
                  <c:v>FY2018</c:v>
                </c:pt>
                <c:pt idx="5">
                  <c:v>FY2019</c:v>
                </c:pt>
                <c:pt idx="6">
                  <c:v>FY2021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75.900000000000006</c:v>
                </c:pt>
                <c:pt idx="1">
                  <c:v>69.2</c:v>
                </c:pt>
                <c:pt idx="2">
                  <c:v>68.8</c:v>
                </c:pt>
                <c:pt idx="3">
                  <c:v>72.599999999999994</c:v>
                </c:pt>
                <c:pt idx="4">
                  <c:v>67</c:v>
                </c:pt>
                <c:pt idx="5">
                  <c:v>68.2</c:v>
                </c:pt>
                <c:pt idx="6">
                  <c:v>66.900000000000006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F17-AB4C-A3DB-F231C25F55E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National</c:v>
                </c:pt>
              </c:strCache>
            </c:strRef>
          </c:tx>
          <c:spPr>
            <a:ln w="34925" cap="rnd">
              <a:solidFill>
                <a:schemeClr val="accent2"/>
              </a:solidFill>
              <a:prstDash val="dashDot"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FY2014</c:v>
                </c:pt>
                <c:pt idx="1">
                  <c:v>FY2015</c:v>
                </c:pt>
                <c:pt idx="2">
                  <c:v>FY2016</c:v>
                </c:pt>
                <c:pt idx="3">
                  <c:v>FY2017</c:v>
                </c:pt>
                <c:pt idx="4">
                  <c:v>FY2018</c:v>
                </c:pt>
                <c:pt idx="5">
                  <c:v>FY2019</c:v>
                </c:pt>
                <c:pt idx="6">
                  <c:v>FY2021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74.2</c:v>
                </c:pt>
                <c:pt idx="1">
                  <c:v>75</c:v>
                </c:pt>
                <c:pt idx="2">
                  <c:v>75.3</c:v>
                </c:pt>
                <c:pt idx="3">
                  <c:v>75.3</c:v>
                </c:pt>
                <c:pt idx="4">
                  <c:v>75.599999999999994</c:v>
                </c:pt>
                <c:pt idx="5">
                  <c:v>76.3</c:v>
                </c:pt>
                <c:pt idx="6">
                  <c:v>74.400000000000006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F17-AB4C-A3DB-F231C25F55E8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613160143"/>
        <c:axId val="1613160623"/>
      </c:lineChart>
      <c:catAx>
        <c:axId val="16131601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13160623"/>
        <c:crosses val="autoZero"/>
        <c:auto val="1"/>
        <c:lblAlgn val="ctr"/>
        <c:lblOffset val="100"/>
        <c:noMultiLvlLbl val="0"/>
      </c:catAx>
      <c:valAx>
        <c:axId val="1613160623"/>
        <c:scaling>
          <c:orientation val="minMax"/>
          <c:max val="90"/>
          <c:min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13160143"/>
        <c:crosses val="autoZero"/>
        <c:crossBetween val="between"/>
        <c:minorUnit val="5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ADC8D3-5013-4274-ADDC-FC2D6621037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D11E183-B6DA-4128-AB73-7E2281471311}">
      <dgm:prSet/>
      <dgm:spPr/>
      <dgm:t>
        <a:bodyPr/>
        <a:lstStyle/>
        <a:p>
          <a:r>
            <a:rPr lang="en-US" dirty="0"/>
            <a:t>Funding from the Greater Texas Foundation</a:t>
          </a:r>
        </a:p>
      </dgm:t>
    </dgm:pt>
    <dgm:pt modelId="{63621482-68A2-4E92-83D1-F4E51764180A}" type="parTrans" cxnId="{8BC24B94-77A1-492D-B45B-DA28D9D912A3}">
      <dgm:prSet/>
      <dgm:spPr/>
      <dgm:t>
        <a:bodyPr/>
        <a:lstStyle/>
        <a:p>
          <a:endParaRPr lang="en-US"/>
        </a:p>
      </dgm:t>
    </dgm:pt>
    <dgm:pt modelId="{65ACC1C4-27F7-480F-8F0F-AA0CA4D06CFB}" type="sibTrans" cxnId="{8BC24B94-77A1-492D-B45B-DA28D9D912A3}">
      <dgm:prSet/>
      <dgm:spPr/>
      <dgm:t>
        <a:bodyPr/>
        <a:lstStyle/>
        <a:p>
          <a:endParaRPr lang="en-US"/>
        </a:p>
      </dgm:t>
    </dgm:pt>
    <dgm:pt modelId="{1A6BF324-E4E6-4B71-9105-B94CCF2183A8}">
      <dgm:prSet/>
      <dgm:spPr/>
      <dgm:t>
        <a:bodyPr/>
        <a:lstStyle/>
        <a:p>
          <a:r>
            <a:rPr lang="en-US" dirty="0"/>
            <a:t>Co-Authors: Sheila </a:t>
          </a:r>
          <a:r>
            <a:rPr lang="en-US" dirty="0" err="1"/>
            <a:t>Bustillos</a:t>
          </a:r>
          <a:r>
            <a:rPr lang="en-US" dirty="0"/>
            <a:t>, Kayli Lorde, Colin Pierson, Johanna Greeson, Toni Hail, Regina Gavin-Williams, &amp; Angela Hoffman-Cooper </a:t>
          </a:r>
        </a:p>
      </dgm:t>
    </dgm:pt>
    <dgm:pt modelId="{092EBA96-E9F5-4012-907C-33C91412CBB6}" type="parTrans" cxnId="{5F10B6FF-35DA-4888-954B-519E9CACD736}">
      <dgm:prSet/>
      <dgm:spPr/>
      <dgm:t>
        <a:bodyPr/>
        <a:lstStyle/>
        <a:p>
          <a:endParaRPr lang="en-US"/>
        </a:p>
      </dgm:t>
    </dgm:pt>
    <dgm:pt modelId="{8A083EC5-B2EB-4BB6-AE61-9C4B0C74D4DA}" type="sibTrans" cxnId="{5F10B6FF-35DA-4888-954B-519E9CACD736}">
      <dgm:prSet/>
      <dgm:spPr/>
      <dgm:t>
        <a:bodyPr/>
        <a:lstStyle/>
        <a:p>
          <a:endParaRPr lang="en-US"/>
        </a:p>
      </dgm:t>
    </dgm:pt>
    <dgm:pt modelId="{79C00080-F1C0-4300-AAAD-497AF308F1DC}">
      <dgm:prSet/>
      <dgm:spPr/>
      <dgm:t>
        <a:bodyPr/>
        <a:lstStyle/>
        <a:p>
          <a:r>
            <a:rPr lang="en-US"/>
            <a:t>Foster Scholar Consultants and Research Assistants: Amber Alston, MacKenzie Fierceton, Liz Medina-Madrigal, Elizette Medina-Madrigal</a:t>
          </a:r>
        </a:p>
      </dgm:t>
    </dgm:pt>
    <dgm:pt modelId="{5C81ACFB-CFB1-4928-8DCD-285752551311}" type="parTrans" cxnId="{F3579A9A-37FA-4A31-AAC1-FF2AD2B26989}">
      <dgm:prSet/>
      <dgm:spPr/>
      <dgm:t>
        <a:bodyPr/>
        <a:lstStyle/>
        <a:p>
          <a:endParaRPr lang="en-US"/>
        </a:p>
      </dgm:t>
    </dgm:pt>
    <dgm:pt modelId="{63AFC85D-96F3-4B51-9CD5-88CDEC8AA7DE}" type="sibTrans" cxnId="{F3579A9A-37FA-4A31-AAC1-FF2AD2B26989}">
      <dgm:prSet/>
      <dgm:spPr/>
      <dgm:t>
        <a:bodyPr/>
        <a:lstStyle/>
        <a:p>
          <a:endParaRPr lang="en-US"/>
        </a:p>
      </dgm:t>
    </dgm:pt>
    <dgm:pt modelId="{5CDCD64F-649A-4442-928D-395B2AA97A0D}">
      <dgm:prSet/>
      <dgm:spPr/>
      <dgm:t>
        <a:bodyPr/>
        <a:lstStyle/>
        <a:p>
          <a:r>
            <a:rPr lang="en-US" dirty="0"/>
            <a:t>Data provided by the Texas Higher Education Coordinating Board and the Texas Department of Family and Protective Services</a:t>
          </a:r>
        </a:p>
      </dgm:t>
    </dgm:pt>
    <dgm:pt modelId="{2254D13B-214E-2C4A-9347-12992BFD23E6}" type="parTrans" cxnId="{BD191F97-15FD-E648-8479-03E478247A63}">
      <dgm:prSet/>
      <dgm:spPr/>
      <dgm:t>
        <a:bodyPr/>
        <a:lstStyle/>
        <a:p>
          <a:endParaRPr lang="en-US"/>
        </a:p>
      </dgm:t>
    </dgm:pt>
    <dgm:pt modelId="{F40EB5F7-378B-C942-AAC1-97C66C50AA03}" type="sibTrans" cxnId="{BD191F97-15FD-E648-8479-03E478247A63}">
      <dgm:prSet/>
      <dgm:spPr/>
      <dgm:t>
        <a:bodyPr/>
        <a:lstStyle/>
        <a:p>
          <a:endParaRPr lang="en-US"/>
        </a:p>
      </dgm:t>
    </dgm:pt>
    <dgm:pt modelId="{2BFDAAFC-A1D5-3440-A10F-99402B0CB962}">
      <dgm:prSet/>
      <dgm:spPr/>
      <dgm:t>
        <a:bodyPr/>
        <a:lstStyle/>
        <a:p>
          <a:r>
            <a:rPr lang="en-US" dirty="0"/>
            <a:t>Webinar hosted by Education Reach for Texans </a:t>
          </a:r>
        </a:p>
      </dgm:t>
    </dgm:pt>
    <dgm:pt modelId="{CBA54C96-C39D-874C-A235-A293FD266655}" type="parTrans" cxnId="{5BBB2BAF-E116-124F-AF19-78F135D0D4EA}">
      <dgm:prSet/>
      <dgm:spPr/>
      <dgm:t>
        <a:bodyPr/>
        <a:lstStyle/>
        <a:p>
          <a:endParaRPr lang="en-US"/>
        </a:p>
      </dgm:t>
    </dgm:pt>
    <dgm:pt modelId="{99692CA5-6034-E144-A77E-E5F4CF555BA8}" type="sibTrans" cxnId="{5BBB2BAF-E116-124F-AF19-78F135D0D4EA}">
      <dgm:prSet/>
      <dgm:spPr/>
      <dgm:t>
        <a:bodyPr/>
        <a:lstStyle/>
        <a:p>
          <a:endParaRPr lang="en-US"/>
        </a:p>
      </dgm:t>
    </dgm:pt>
    <dgm:pt modelId="{AD0A37A8-EB8D-3F40-98B0-2A173F0DBEC2}" type="pres">
      <dgm:prSet presAssocID="{F1ADC8D3-5013-4274-ADDC-FC2D66210378}" presName="linear" presStyleCnt="0">
        <dgm:presLayoutVars>
          <dgm:animLvl val="lvl"/>
          <dgm:resizeHandles val="exact"/>
        </dgm:presLayoutVars>
      </dgm:prSet>
      <dgm:spPr/>
    </dgm:pt>
    <dgm:pt modelId="{D59E2CF1-9A51-A14E-95F3-E81BC853ECFD}" type="pres">
      <dgm:prSet presAssocID="{AD11E183-B6DA-4128-AB73-7E228147131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84C7E2B9-3601-0841-81EE-4398BFFDAB16}" type="pres">
      <dgm:prSet presAssocID="{65ACC1C4-27F7-480F-8F0F-AA0CA4D06CFB}" presName="spacer" presStyleCnt="0"/>
      <dgm:spPr/>
    </dgm:pt>
    <dgm:pt modelId="{2153025C-9C69-5B4D-9B52-2886F3A81B97}" type="pres">
      <dgm:prSet presAssocID="{2BFDAAFC-A1D5-3440-A10F-99402B0CB962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8708C350-EC22-5848-B5CD-2B3BCE6E57AF}" type="pres">
      <dgm:prSet presAssocID="{99692CA5-6034-E144-A77E-E5F4CF555BA8}" presName="spacer" presStyleCnt="0"/>
      <dgm:spPr/>
    </dgm:pt>
    <dgm:pt modelId="{EA32BA92-38FB-B347-8086-16185A1353E6}" type="pres">
      <dgm:prSet presAssocID="{5CDCD64F-649A-4442-928D-395B2AA97A0D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30841A14-CEA0-854F-8A3E-91B1FD5F7587}" type="pres">
      <dgm:prSet presAssocID="{F40EB5F7-378B-C942-AAC1-97C66C50AA03}" presName="spacer" presStyleCnt="0"/>
      <dgm:spPr/>
    </dgm:pt>
    <dgm:pt modelId="{D5CA1497-28E8-CA4F-B452-0D460F36408A}" type="pres">
      <dgm:prSet presAssocID="{1A6BF324-E4E6-4B71-9105-B94CCF2183A8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A0EBEB75-DDD9-B147-BA7C-092B532406CF}" type="pres">
      <dgm:prSet presAssocID="{8A083EC5-B2EB-4BB6-AE61-9C4B0C74D4DA}" presName="spacer" presStyleCnt="0"/>
      <dgm:spPr/>
    </dgm:pt>
    <dgm:pt modelId="{F8E90D41-883E-D947-BEF1-D23A84CCAD5B}" type="pres">
      <dgm:prSet presAssocID="{79C00080-F1C0-4300-AAAD-497AF308F1DC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AC805901-990B-EC41-8C28-2FE8BC76DD2E}" type="presOf" srcId="{F1ADC8D3-5013-4274-ADDC-FC2D66210378}" destId="{AD0A37A8-EB8D-3F40-98B0-2A173F0DBEC2}" srcOrd="0" destOrd="0" presId="urn:microsoft.com/office/officeart/2005/8/layout/vList2"/>
    <dgm:cxn modelId="{CAA3731D-48AE-5B44-96D1-562E75F837F3}" type="presOf" srcId="{2BFDAAFC-A1D5-3440-A10F-99402B0CB962}" destId="{2153025C-9C69-5B4D-9B52-2886F3A81B97}" srcOrd="0" destOrd="0" presId="urn:microsoft.com/office/officeart/2005/8/layout/vList2"/>
    <dgm:cxn modelId="{A7CE722C-E2A3-B347-9C30-A8C8DDC376B1}" type="presOf" srcId="{1A6BF324-E4E6-4B71-9105-B94CCF2183A8}" destId="{D5CA1497-28E8-CA4F-B452-0D460F36408A}" srcOrd="0" destOrd="0" presId="urn:microsoft.com/office/officeart/2005/8/layout/vList2"/>
    <dgm:cxn modelId="{83A4F156-2C83-3F4A-AE77-4291DDF8EDE2}" type="presOf" srcId="{79C00080-F1C0-4300-AAAD-497AF308F1DC}" destId="{F8E90D41-883E-D947-BEF1-D23A84CCAD5B}" srcOrd="0" destOrd="0" presId="urn:microsoft.com/office/officeart/2005/8/layout/vList2"/>
    <dgm:cxn modelId="{4E466B5A-4319-8C46-9503-200739545F6C}" type="presOf" srcId="{5CDCD64F-649A-4442-928D-395B2AA97A0D}" destId="{EA32BA92-38FB-B347-8086-16185A1353E6}" srcOrd="0" destOrd="0" presId="urn:microsoft.com/office/officeart/2005/8/layout/vList2"/>
    <dgm:cxn modelId="{C2BC8A6E-6399-3F4B-B01C-F2B1C5171B5A}" type="presOf" srcId="{AD11E183-B6DA-4128-AB73-7E2281471311}" destId="{D59E2CF1-9A51-A14E-95F3-E81BC853ECFD}" srcOrd="0" destOrd="0" presId="urn:microsoft.com/office/officeart/2005/8/layout/vList2"/>
    <dgm:cxn modelId="{8BC24B94-77A1-492D-B45B-DA28D9D912A3}" srcId="{F1ADC8D3-5013-4274-ADDC-FC2D66210378}" destId="{AD11E183-B6DA-4128-AB73-7E2281471311}" srcOrd="0" destOrd="0" parTransId="{63621482-68A2-4E92-83D1-F4E51764180A}" sibTransId="{65ACC1C4-27F7-480F-8F0F-AA0CA4D06CFB}"/>
    <dgm:cxn modelId="{BD191F97-15FD-E648-8479-03E478247A63}" srcId="{F1ADC8D3-5013-4274-ADDC-FC2D66210378}" destId="{5CDCD64F-649A-4442-928D-395B2AA97A0D}" srcOrd="2" destOrd="0" parTransId="{2254D13B-214E-2C4A-9347-12992BFD23E6}" sibTransId="{F40EB5F7-378B-C942-AAC1-97C66C50AA03}"/>
    <dgm:cxn modelId="{F3579A9A-37FA-4A31-AAC1-FF2AD2B26989}" srcId="{F1ADC8D3-5013-4274-ADDC-FC2D66210378}" destId="{79C00080-F1C0-4300-AAAD-497AF308F1DC}" srcOrd="4" destOrd="0" parTransId="{5C81ACFB-CFB1-4928-8DCD-285752551311}" sibTransId="{63AFC85D-96F3-4B51-9CD5-88CDEC8AA7DE}"/>
    <dgm:cxn modelId="{5BBB2BAF-E116-124F-AF19-78F135D0D4EA}" srcId="{F1ADC8D3-5013-4274-ADDC-FC2D66210378}" destId="{2BFDAAFC-A1D5-3440-A10F-99402B0CB962}" srcOrd="1" destOrd="0" parTransId="{CBA54C96-C39D-874C-A235-A293FD266655}" sibTransId="{99692CA5-6034-E144-A77E-E5F4CF555BA8}"/>
    <dgm:cxn modelId="{5F10B6FF-35DA-4888-954B-519E9CACD736}" srcId="{F1ADC8D3-5013-4274-ADDC-FC2D66210378}" destId="{1A6BF324-E4E6-4B71-9105-B94CCF2183A8}" srcOrd="3" destOrd="0" parTransId="{092EBA96-E9F5-4012-907C-33C91412CBB6}" sibTransId="{8A083EC5-B2EB-4BB6-AE61-9C4B0C74D4DA}"/>
    <dgm:cxn modelId="{A8245245-9D0C-A740-9424-D24FAD887FEC}" type="presParOf" srcId="{AD0A37A8-EB8D-3F40-98B0-2A173F0DBEC2}" destId="{D59E2CF1-9A51-A14E-95F3-E81BC853ECFD}" srcOrd="0" destOrd="0" presId="urn:microsoft.com/office/officeart/2005/8/layout/vList2"/>
    <dgm:cxn modelId="{DBBD3CF2-34FF-0F46-B52B-F5C8370F0DF6}" type="presParOf" srcId="{AD0A37A8-EB8D-3F40-98B0-2A173F0DBEC2}" destId="{84C7E2B9-3601-0841-81EE-4398BFFDAB16}" srcOrd="1" destOrd="0" presId="urn:microsoft.com/office/officeart/2005/8/layout/vList2"/>
    <dgm:cxn modelId="{92354A75-AE02-264B-96EE-AD8D1CBB189C}" type="presParOf" srcId="{AD0A37A8-EB8D-3F40-98B0-2A173F0DBEC2}" destId="{2153025C-9C69-5B4D-9B52-2886F3A81B97}" srcOrd="2" destOrd="0" presId="urn:microsoft.com/office/officeart/2005/8/layout/vList2"/>
    <dgm:cxn modelId="{0BA03400-0AF0-ED4C-8F8E-93FF2EA70DB7}" type="presParOf" srcId="{AD0A37A8-EB8D-3F40-98B0-2A173F0DBEC2}" destId="{8708C350-EC22-5848-B5CD-2B3BCE6E57AF}" srcOrd="3" destOrd="0" presId="urn:microsoft.com/office/officeart/2005/8/layout/vList2"/>
    <dgm:cxn modelId="{38F88BE3-614F-AD46-8FBA-71454B4EAF85}" type="presParOf" srcId="{AD0A37A8-EB8D-3F40-98B0-2A173F0DBEC2}" destId="{EA32BA92-38FB-B347-8086-16185A1353E6}" srcOrd="4" destOrd="0" presId="urn:microsoft.com/office/officeart/2005/8/layout/vList2"/>
    <dgm:cxn modelId="{E9257878-49FE-BE49-8A3A-DC05FA717948}" type="presParOf" srcId="{AD0A37A8-EB8D-3F40-98B0-2A173F0DBEC2}" destId="{30841A14-CEA0-854F-8A3E-91B1FD5F7587}" srcOrd="5" destOrd="0" presId="urn:microsoft.com/office/officeart/2005/8/layout/vList2"/>
    <dgm:cxn modelId="{0B8393C2-DAFD-0F4A-8A44-312C2229504A}" type="presParOf" srcId="{AD0A37A8-EB8D-3F40-98B0-2A173F0DBEC2}" destId="{D5CA1497-28E8-CA4F-B452-0D460F36408A}" srcOrd="6" destOrd="0" presId="urn:microsoft.com/office/officeart/2005/8/layout/vList2"/>
    <dgm:cxn modelId="{BC13502C-1E76-F54C-98EC-D52050B0203D}" type="presParOf" srcId="{AD0A37A8-EB8D-3F40-98B0-2A173F0DBEC2}" destId="{A0EBEB75-DDD9-B147-BA7C-092B532406CF}" srcOrd="7" destOrd="0" presId="urn:microsoft.com/office/officeart/2005/8/layout/vList2"/>
    <dgm:cxn modelId="{DEAA14DA-19B1-BE4A-AECB-1BCE694ADFB0}" type="presParOf" srcId="{AD0A37A8-EB8D-3F40-98B0-2A173F0DBEC2}" destId="{F8E90D41-883E-D947-BEF1-D23A84CCAD5B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BB1EB4-5BC7-4920-B709-FA2F49FAB587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7A9A62F-42D1-4899-AE7B-A7E90509AEEB}">
      <dgm:prSet/>
      <dgm:spPr/>
      <dgm:t>
        <a:bodyPr/>
        <a:lstStyle/>
        <a:p>
          <a:r>
            <a:rPr lang="en-US"/>
            <a:t>Trend analysis of DFPS and THECB Data</a:t>
          </a:r>
        </a:p>
      </dgm:t>
    </dgm:pt>
    <dgm:pt modelId="{6F28EBA4-2B1B-4670-BEC3-21388BA55D05}" type="parTrans" cxnId="{A3EEE345-0EC0-4135-A419-F277786857A3}">
      <dgm:prSet/>
      <dgm:spPr/>
      <dgm:t>
        <a:bodyPr/>
        <a:lstStyle/>
        <a:p>
          <a:endParaRPr lang="en-US"/>
        </a:p>
      </dgm:t>
    </dgm:pt>
    <dgm:pt modelId="{07964692-6FAA-451A-98BC-A080CAF9049D}" type="sibTrans" cxnId="{A3EEE345-0EC0-4135-A419-F277786857A3}">
      <dgm:prSet/>
      <dgm:spPr/>
      <dgm:t>
        <a:bodyPr/>
        <a:lstStyle/>
        <a:p>
          <a:endParaRPr lang="en-US"/>
        </a:p>
      </dgm:t>
    </dgm:pt>
    <dgm:pt modelId="{033ED301-66C9-46C8-9FFE-31C8C8AB6268}">
      <dgm:prSet/>
      <dgm:spPr/>
      <dgm:t>
        <a:bodyPr/>
        <a:lstStyle/>
        <a:p>
          <a:r>
            <a:rPr lang="en-US"/>
            <a:t>Legislative timing (2015 and 2019) </a:t>
          </a:r>
        </a:p>
      </dgm:t>
    </dgm:pt>
    <dgm:pt modelId="{461795D9-7C18-49F3-BDD8-6D60F8F51913}" type="parTrans" cxnId="{5D62CC0B-7061-433E-A173-7DE59999DBC8}">
      <dgm:prSet/>
      <dgm:spPr/>
      <dgm:t>
        <a:bodyPr/>
        <a:lstStyle/>
        <a:p>
          <a:endParaRPr lang="en-US"/>
        </a:p>
      </dgm:t>
    </dgm:pt>
    <dgm:pt modelId="{878133D2-FB31-4576-8ABC-19ABA5D8485F}" type="sibTrans" cxnId="{5D62CC0B-7061-433E-A173-7DE59999DBC8}">
      <dgm:prSet/>
      <dgm:spPr/>
      <dgm:t>
        <a:bodyPr/>
        <a:lstStyle/>
        <a:p>
          <a:endParaRPr lang="en-US"/>
        </a:p>
      </dgm:t>
    </dgm:pt>
    <dgm:pt modelId="{8F509055-5FF1-4FF2-804E-AB7BD25DAE90}">
      <dgm:prSet/>
      <dgm:spPr/>
      <dgm:t>
        <a:bodyPr/>
        <a:lstStyle/>
        <a:p>
          <a:r>
            <a:rPr lang="en-US" dirty="0"/>
            <a:t>Fall to Fall Retention (2012-2021)</a:t>
          </a:r>
        </a:p>
      </dgm:t>
    </dgm:pt>
    <dgm:pt modelId="{781D52E5-D7F4-419F-A94F-3CEC1C8009C7}" type="parTrans" cxnId="{7D72338E-7FF9-4197-8828-B26FC198FF4A}">
      <dgm:prSet/>
      <dgm:spPr/>
      <dgm:t>
        <a:bodyPr/>
        <a:lstStyle/>
        <a:p>
          <a:endParaRPr lang="en-US"/>
        </a:p>
      </dgm:t>
    </dgm:pt>
    <dgm:pt modelId="{21603F80-4FBB-4BD9-96C9-B0D586D039D5}" type="sibTrans" cxnId="{7D72338E-7FF9-4197-8828-B26FC198FF4A}">
      <dgm:prSet/>
      <dgm:spPr/>
      <dgm:t>
        <a:bodyPr/>
        <a:lstStyle/>
        <a:p>
          <a:endParaRPr lang="en-US"/>
        </a:p>
      </dgm:t>
    </dgm:pt>
    <dgm:pt modelId="{73D79A69-0DA0-4DCB-A2A6-6B54C47BE9A1}">
      <dgm:prSet/>
      <dgm:spPr/>
      <dgm:t>
        <a:bodyPr/>
        <a:lstStyle/>
        <a:p>
          <a:r>
            <a:rPr lang="en-US" dirty="0"/>
            <a:t>Students who turned 18 and enrolled next year</a:t>
          </a:r>
        </a:p>
      </dgm:t>
    </dgm:pt>
    <dgm:pt modelId="{6E735F7F-D899-442C-B1DA-31F2638F122B}" type="parTrans" cxnId="{6F13F2AB-C5B9-4B38-82F6-5A186B3CB410}">
      <dgm:prSet/>
      <dgm:spPr/>
      <dgm:t>
        <a:bodyPr/>
        <a:lstStyle/>
        <a:p>
          <a:endParaRPr lang="en-US"/>
        </a:p>
      </dgm:t>
    </dgm:pt>
    <dgm:pt modelId="{FCC34C56-0A74-4ABC-844E-BFB17EDD608C}" type="sibTrans" cxnId="{6F13F2AB-C5B9-4B38-82F6-5A186B3CB410}">
      <dgm:prSet/>
      <dgm:spPr/>
      <dgm:t>
        <a:bodyPr/>
        <a:lstStyle/>
        <a:p>
          <a:endParaRPr lang="en-US"/>
        </a:p>
      </dgm:t>
    </dgm:pt>
    <dgm:pt modelId="{8AD3C01D-D1FB-4E04-95C9-35986FF65C95}">
      <dgm:prSet/>
      <dgm:spPr/>
      <dgm:t>
        <a:bodyPr/>
        <a:lstStyle/>
        <a:p>
          <a:r>
            <a:rPr lang="en-US" dirty="0"/>
            <a:t>First-time students of any age</a:t>
          </a:r>
        </a:p>
      </dgm:t>
    </dgm:pt>
    <dgm:pt modelId="{29BF59AC-27FE-47FC-AD37-804AA34A0A8D}" type="parTrans" cxnId="{6E71603F-09AC-455A-A2D1-92FB6D655E5B}">
      <dgm:prSet/>
      <dgm:spPr/>
      <dgm:t>
        <a:bodyPr/>
        <a:lstStyle/>
        <a:p>
          <a:endParaRPr lang="en-US"/>
        </a:p>
      </dgm:t>
    </dgm:pt>
    <dgm:pt modelId="{BF046D27-5C5D-483A-B3DB-401BE96CA5DA}" type="sibTrans" cxnId="{6E71603F-09AC-455A-A2D1-92FB6D655E5B}">
      <dgm:prSet/>
      <dgm:spPr/>
      <dgm:t>
        <a:bodyPr/>
        <a:lstStyle/>
        <a:p>
          <a:endParaRPr lang="en-US"/>
        </a:p>
      </dgm:t>
    </dgm:pt>
    <dgm:pt modelId="{054CFC93-4D75-4503-875A-52F175BB9694}">
      <dgm:prSet/>
      <dgm:spPr/>
      <dgm:t>
        <a:bodyPr/>
        <a:lstStyle/>
        <a:p>
          <a:r>
            <a:rPr lang="en-US" dirty="0"/>
            <a:t>Any students</a:t>
          </a:r>
        </a:p>
      </dgm:t>
    </dgm:pt>
    <dgm:pt modelId="{C1E2A32A-D7CD-457C-84DB-03B260D7BCAF}" type="parTrans" cxnId="{3CF49027-5454-43D6-9841-5B3B503597B6}">
      <dgm:prSet/>
      <dgm:spPr/>
      <dgm:t>
        <a:bodyPr/>
        <a:lstStyle/>
        <a:p>
          <a:endParaRPr lang="en-US"/>
        </a:p>
      </dgm:t>
    </dgm:pt>
    <dgm:pt modelId="{1B03BA72-3306-4B2F-884F-E3388B7F736C}" type="sibTrans" cxnId="{3CF49027-5454-43D6-9841-5B3B503597B6}">
      <dgm:prSet/>
      <dgm:spPr/>
      <dgm:t>
        <a:bodyPr/>
        <a:lstStyle/>
        <a:p>
          <a:endParaRPr lang="en-US"/>
        </a:p>
      </dgm:t>
    </dgm:pt>
    <dgm:pt modelId="{75015946-A9F3-A74E-BB46-873F9E93B773}">
      <dgm:prSet/>
      <dgm:spPr/>
      <dgm:t>
        <a:bodyPr/>
        <a:lstStyle/>
        <a:p>
          <a:r>
            <a:rPr lang="en-US" dirty="0"/>
            <a:t>Traditional Cohort</a:t>
          </a:r>
        </a:p>
      </dgm:t>
    </dgm:pt>
    <dgm:pt modelId="{CC320C17-3EBA-4E4C-A538-8DFE59FB1E95}" type="parTrans" cxnId="{BDEB8FEA-6619-4549-B350-11B5647E10BB}">
      <dgm:prSet/>
      <dgm:spPr/>
    </dgm:pt>
    <dgm:pt modelId="{F2234DFA-7819-FB4E-BE2A-3389459C8889}" type="sibTrans" cxnId="{BDEB8FEA-6619-4549-B350-11B5647E10BB}">
      <dgm:prSet/>
      <dgm:spPr/>
    </dgm:pt>
    <dgm:pt modelId="{FC4B93B7-68D1-F442-9C14-0772A37CD7BE}" type="pres">
      <dgm:prSet presAssocID="{98BB1EB4-5BC7-4920-B709-FA2F49FAB587}" presName="linear" presStyleCnt="0">
        <dgm:presLayoutVars>
          <dgm:animLvl val="lvl"/>
          <dgm:resizeHandles val="exact"/>
        </dgm:presLayoutVars>
      </dgm:prSet>
      <dgm:spPr/>
    </dgm:pt>
    <dgm:pt modelId="{F66275C5-B9C4-9448-A885-71AD3C5FC8B4}" type="pres">
      <dgm:prSet presAssocID="{D7A9A62F-42D1-4899-AE7B-A7E90509AEE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44CC35A-72AB-764B-8B5B-548F999F2FB9}" type="pres">
      <dgm:prSet presAssocID="{07964692-6FAA-451A-98BC-A080CAF9049D}" presName="spacer" presStyleCnt="0"/>
      <dgm:spPr/>
    </dgm:pt>
    <dgm:pt modelId="{FF51A50B-169B-C14D-AA75-5A552A2A6CFA}" type="pres">
      <dgm:prSet presAssocID="{033ED301-66C9-46C8-9FFE-31C8C8AB626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C319E3C-2A95-ED47-9C88-4DD2C7B13AFD}" type="pres">
      <dgm:prSet presAssocID="{878133D2-FB31-4576-8ABC-19ABA5D8485F}" presName="spacer" presStyleCnt="0"/>
      <dgm:spPr/>
    </dgm:pt>
    <dgm:pt modelId="{B97B64CA-D3DC-6A40-A882-03A81D29CE27}" type="pres">
      <dgm:prSet presAssocID="{8F509055-5FF1-4FF2-804E-AB7BD25DAE90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FA4FA18-5534-2C42-9A13-72BAF5E6D5F8}" type="pres">
      <dgm:prSet presAssocID="{8F509055-5FF1-4FF2-804E-AB7BD25DAE90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5D62CC0B-7061-433E-A173-7DE59999DBC8}" srcId="{98BB1EB4-5BC7-4920-B709-FA2F49FAB587}" destId="{033ED301-66C9-46C8-9FFE-31C8C8AB6268}" srcOrd="1" destOrd="0" parTransId="{461795D9-7C18-49F3-BDD8-6D60F8F51913}" sibTransId="{878133D2-FB31-4576-8ABC-19ABA5D8485F}"/>
    <dgm:cxn modelId="{CFAA6420-8D35-C34A-87DF-E58372323B7B}" type="presOf" srcId="{8AD3C01D-D1FB-4E04-95C9-35986FF65C95}" destId="{EFA4FA18-5534-2C42-9A13-72BAF5E6D5F8}" srcOrd="0" destOrd="2" presId="urn:microsoft.com/office/officeart/2005/8/layout/vList2"/>
    <dgm:cxn modelId="{3CF49027-5454-43D6-9841-5B3B503597B6}" srcId="{8F509055-5FF1-4FF2-804E-AB7BD25DAE90}" destId="{054CFC93-4D75-4503-875A-52F175BB9694}" srcOrd="2" destOrd="0" parTransId="{C1E2A32A-D7CD-457C-84DB-03B260D7BCAF}" sibTransId="{1B03BA72-3306-4B2F-884F-E3388B7F736C}"/>
    <dgm:cxn modelId="{6E71603F-09AC-455A-A2D1-92FB6D655E5B}" srcId="{8F509055-5FF1-4FF2-804E-AB7BD25DAE90}" destId="{8AD3C01D-D1FB-4E04-95C9-35986FF65C95}" srcOrd="1" destOrd="0" parTransId="{29BF59AC-27FE-47FC-AD37-804AA34A0A8D}" sibTransId="{BF046D27-5C5D-483A-B3DB-401BE96CA5DA}"/>
    <dgm:cxn modelId="{78D7F040-C5E6-434B-A45B-1C47FC1524C7}" type="presOf" srcId="{054CFC93-4D75-4503-875A-52F175BB9694}" destId="{EFA4FA18-5534-2C42-9A13-72BAF5E6D5F8}" srcOrd="0" destOrd="3" presId="urn:microsoft.com/office/officeart/2005/8/layout/vList2"/>
    <dgm:cxn modelId="{A3EEE345-0EC0-4135-A419-F277786857A3}" srcId="{98BB1EB4-5BC7-4920-B709-FA2F49FAB587}" destId="{D7A9A62F-42D1-4899-AE7B-A7E90509AEEB}" srcOrd="0" destOrd="0" parTransId="{6F28EBA4-2B1B-4670-BEC3-21388BA55D05}" sibTransId="{07964692-6FAA-451A-98BC-A080CAF9049D}"/>
    <dgm:cxn modelId="{84A3F665-21BB-B04D-9D63-BE1FA942FC39}" type="presOf" srcId="{D7A9A62F-42D1-4899-AE7B-A7E90509AEEB}" destId="{F66275C5-B9C4-9448-A885-71AD3C5FC8B4}" srcOrd="0" destOrd="0" presId="urn:microsoft.com/office/officeart/2005/8/layout/vList2"/>
    <dgm:cxn modelId="{49E59D7A-E60B-2849-9BE9-CA01E72B80FB}" type="presOf" srcId="{75015946-A9F3-A74E-BB46-873F9E93B773}" destId="{EFA4FA18-5534-2C42-9A13-72BAF5E6D5F8}" srcOrd="0" destOrd="1" presId="urn:microsoft.com/office/officeart/2005/8/layout/vList2"/>
    <dgm:cxn modelId="{7D72338E-7FF9-4197-8828-B26FC198FF4A}" srcId="{98BB1EB4-5BC7-4920-B709-FA2F49FAB587}" destId="{8F509055-5FF1-4FF2-804E-AB7BD25DAE90}" srcOrd="2" destOrd="0" parTransId="{781D52E5-D7F4-419F-A94F-3CEC1C8009C7}" sibTransId="{21603F80-4FBB-4BD9-96C9-B0D586D039D5}"/>
    <dgm:cxn modelId="{E62882A4-7AE2-C44E-B20E-9B49FEE186F0}" type="presOf" srcId="{98BB1EB4-5BC7-4920-B709-FA2F49FAB587}" destId="{FC4B93B7-68D1-F442-9C14-0772A37CD7BE}" srcOrd="0" destOrd="0" presId="urn:microsoft.com/office/officeart/2005/8/layout/vList2"/>
    <dgm:cxn modelId="{5CE270AB-1223-0148-BF1D-1C3EA0F5EEDC}" type="presOf" srcId="{8F509055-5FF1-4FF2-804E-AB7BD25DAE90}" destId="{B97B64CA-D3DC-6A40-A882-03A81D29CE27}" srcOrd="0" destOrd="0" presId="urn:microsoft.com/office/officeart/2005/8/layout/vList2"/>
    <dgm:cxn modelId="{6F13F2AB-C5B9-4B38-82F6-5A186B3CB410}" srcId="{8F509055-5FF1-4FF2-804E-AB7BD25DAE90}" destId="{73D79A69-0DA0-4DCB-A2A6-6B54C47BE9A1}" srcOrd="0" destOrd="0" parTransId="{6E735F7F-D899-442C-B1DA-31F2638F122B}" sibTransId="{FCC34C56-0A74-4ABC-844E-BFB17EDD608C}"/>
    <dgm:cxn modelId="{38D0F7BC-7B62-4B49-814E-15FAA0DBA1C3}" type="presOf" srcId="{033ED301-66C9-46C8-9FFE-31C8C8AB6268}" destId="{FF51A50B-169B-C14D-AA75-5A552A2A6CFA}" srcOrd="0" destOrd="0" presId="urn:microsoft.com/office/officeart/2005/8/layout/vList2"/>
    <dgm:cxn modelId="{9723C5DB-56BF-9A45-A5AE-7E6C30476782}" type="presOf" srcId="{73D79A69-0DA0-4DCB-A2A6-6B54C47BE9A1}" destId="{EFA4FA18-5534-2C42-9A13-72BAF5E6D5F8}" srcOrd="0" destOrd="0" presId="urn:microsoft.com/office/officeart/2005/8/layout/vList2"/>
    <dgm:cxn modelId="{BDEB8FEA-6619-4549-B350-11B5647E10BB}" srcId="{73D79A69-0DA0-4DCB-A2A6-6B54C47BE9A1}" destId="{75015946-A9F3-A74E-BB46-873F9E93B773}" srcOrd="0" destOrd="0" parTransId="{CC320C17-3EBA-4E4C-A538-8DFE59FB1E95}" sibTransId="{F2234DFA-7819-FB4E-BE2A-3389459C8889}"/>
    <dgm:cxn modelId="{D6E1CF7E-5D4F-B245-A45C-53749761B1DF}" type="presParOf" srcId="{FC4B93B7-68D1-F442-9C14-0772A37CD7BE}" destId="{F66275C5-B9C4-9448-A885-71AD3C5FC8B4}" srcOrd="0" destOrd="0" presId="urn:microsoft.com/office/officeart/2005/8/layout/vList2"/>
    <dgm:cxn modelId="{D0961EC5-1574-A44E-91B9-FB05298CFA3A}" type="presParOf" srcId="{FC4B93B7-68D1-F442-9C14-0772A37CD7BE}" destId="{E44CC35A-72AB-764B-8B5B-548F999F2FB9}" srcOrd="1" destOrd="0" presId="urn:microsoft.com/office/officeart/2005/8/layout/vList2"/>
    <dgm:cxn modelId="{D7574C96-DC32-0943-8B09-FB6F092F0DAA}" type="presParOf" srcId="{FC4B93B7-68D1-F442-9C14-0772A37CD7BE}" destId="{FF51A50B-169B-C14D-AA75-5A552A2A6CFA}" srcOrd="2" destOrd="0" presId="urn:microsoft.com/office/officeart/2005/8/layout/vList2"/>
    <dgm:cxn modelId="{7F0BD40B-D18C-7E48-B448-316695EADEB5}" type="presParOf" srcId="{FC4B93B7-68D1-F442-9C14-0772A37CD7BE}" destId="{3C319E3C-2A95-ED47-9C88-4DD2C7B13AFD}" srcOrd="3" destOrd="0" presId="urn:microsoft.com/office/officeart/2005/8/layout/vList2"/>
    <dgm:cxn modelId="{3EB95DEC-254A-6448-A7DE-2A276C3E7886}" type="presParOf" srcId="{FC4B93B7-68D1-F442-9C14-0772A37CD7BE}" destId="{B97B64CA-D3DC-6A40-A882-03A81D29CE27}" srcOrd="4" destOrd="0" presId="urn:microsoft.com/office/officeart/2005/8/layout/vList2"/>
    <dgm:cxn modelId="{7C767137-5A58-034E-A5A6-86FCA11FD276}" type="presParOf" srcId="{FC4B93B7-68D1-F442-9C14-0772A37CD7BE}" destId="{EFA4FA18-5534-2C42-9A13-72BAF5E6D5F8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38CCFF2-F4A8-4C41-9030-CB947A56BAF1}" type="doc">
      <dgm:prSet loTypeId="urn:microsoft.com/office/officeart/2005/8/layout/hierarchy2" loCatId="hierarchy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016818B-2179-4CBD-BDA8-3DFE9436A612}">
      <dgm:prSet/>
      <dgm:spPr/>
      <dgm:t>
        <a:bodyPr/>
        <a:lstStyle/>
        <a:p>
          <a:r>
            <a:rPr lang="en-US" dirty="0"/>
            <a:t>Students First Enrolled </a:t>
          </a:r>
        </a:p>
        <a:p>
          <a:r>
            <a:rPr lang="en-US" dirty="0"/>
            <a:t>Four-Year Universities</a:t>
          </a:r>
        </a:p>
      </dgm:t>
    </dgm:pt>
    <dgm:pt modelId="{74B1A6EA-6EE1-4E6C-8208-75E35CF210F5}" type="parTrans" cxnId="{E84FAE21-A817-4D59-83C2-46E5F75CA1F4}">
      <dgm:prSet/>
      <dgm:spPr/>
      <dgm:t>
        <a:bodyPr/>
        <a:lstStyle/>
        <a:p>
          <a:endParaRPr lang="en-US"/>
        </a:p>
      </dgm:t>
    </dgm:pt>
    <dgm:pt modelId="{F55A75B7-3AFB-479E-9A50-138A4DC35013}" type="sibTrans" cxnId="{E84FAE21-A817-4D59-83C2-46E5F75CA1F4}">
      <dgm:prSet/>
      <dgm:spPr/>
      <dgm:t>
        <a:bodyPr/>
        <a:lstStyle/>
        <a:p>
          <a:endParaRPr lang="en-US"/>
        </a:p>
      </dgm:t>
    </dgm:pt>
    <dgm:pt modelId="{A58FDD75-5E01-4D09-AF14-10F31DDF7C71}">
      <dgm:prSet/>
      <dgm:spPr/>
      <dgm:t>
        <a:bodyPr/>
        <a:lstStyle/>
        <a:p>
          <a:r>
            <a:rPr lang="en-US" dirty="0"/>
            <a:t>SEFC-36% </a:t>
          </a:r>
        </a:p>
        <a:p>
          <a:r>
            <a:rPr lang="en-US" dirty="0"/>
            <a:t>Obtain a Bachelor’s Degree</a:t>
          </a:r>
        </a:p>
      </dgm:t>
    </dgm:pt>
    <dgm:pt modelId="{886408F3-6FFB-4238-9440-BD135DA1D88D}" type="parTrans" cxnId="{9EAB7B05-A841-4DDC-9EA8-0ECA28C4A5F6}">
      <dgm:prSet/>
      <dgm:spPr/>
      <dgm:t>
        <a:bodyPr/>
        <a:lstStyle/>
        <a:p>
          <a:endParaRPr lang="en-US"/>
        </a:p>
      </dgm:t>
    </dgm:pt>
    <dgm:pt modelId="{AE308FE2-C76C-41D2-8675-4A3DE82377E8}" type="sibTrans" cxnId="{9EAB7B05-A841-4DDC-9EA8-0ECA28C4A5F6}">
      <dgm:prSet/>
      <dgm:spPr/>
      <dgm:t>
        <a:bodyPr/>
        <a:lstStyle/>
        <a:p>
          <a:endParaRPr lang="en-US"/>
        </a:p>
      </dgm:t>
    </dgm:pt>
    <dgm:pt modelId="{ED8344E0-6F99-4157-B661-B704C81DDAB6}">
      <dgm:prSet/>
      <dgm:spPr/>
      <dgm:t>
        <a:bodyPr/>
        <a:lstStyle/>
        <a:p>
          <a:r>
            <a:rPr lang="en-US" dirty="0"/>
            <a:t>National-62%</a:t>
          </a:r>
        </a:p>
        <a:p>
          <a:r>
            <a:rPr lang="en-US" dirty="0"/>
            <a:t>Obtain a Bachelor’s Degree</a:t>
          </a:r>
        </a:p>
      </dgm:t>
    </dgm:pt>
    <dgm:pt modelId="{2B895F57-42C0-4FEC-9C37-C4B8B2574379}" type="parTrans" cxnId="{2DF4FF15-DD32-4645-90D2-4FD54352CA20}">
      <dgm:prSet/>
      <dgm:spPr/>
      <dgm:t>
        <a:bodyPr/>
        <a:lstStyle/>
        <a:p>
          <a:endParaRPr lang="en-US"/>
        </a:p>
      </dgm:t>
    </dgm:pt>
    <dgm:pt modelId="{5E7E7FE0-3B9F-45A4-98F0-17A5FE2A6CCD}" type="sibTrans" cxnId="{2DF4FF15-DD32-4645-90D2-4FD54352CA20}">
      <dgm:prSet/>
      <dgm:spPr/>
      <dgm:t>
        <a:bodyPr/>
        <a:lstStyle/>
        <a:p>
          <a:endParaRPr lang="en-US"/>
        </a:p>
      </dgm:t>
    </dgm:pt>
    <dgm:pt modelId="{ED10CAD6-E531-4BFC-9869-4904F135AABA}">
      <dgm:prSet/>
      <dgm:spPr/>
      <dgm:t>
        <a:bodyPr/>
        <a:lstStyle/>
        <a:p>
          <a:r>
            <a:rPr lang="en-US" dirty="0"/>
            <a:t>Students First Enrolled </a:t>
          </a:r>
        </a:p>
        <a:p>
          <a:r>
            <a:rPr lang="en-US" dirty="0"/>
            <a:t>Community Colleges </a:t>
          </a:r>
        </a:p>
      </dgm:t>
    </dgm:pt>
    <dgm:pt modelId="{9F13957A-740A-4938-AC6C-D96E8501B37D}" type="parTrans" cxnId="{9520AFF1-2079-48BF-9B42-B7BE300DB574}">
      <dgm:prSet/>
      <dgm:spPr/>
      <dgm:t>
        <a:bodyPr/>
        <a:lstStyle/>
        <a:p>
          <a:endParaRPr lang="en-US"/>
        </a:p>
      </dgm:t>
    </dgm:pt>
    <dgm:pt modelId="{112E8AC2-24ED-49A6-ADAF-A790EEB006D6}" type="sibTrans" cxnId="{9520AFF1-2079-48BF-9B42-B7BE300DB574}">
      <dgm:prSet/>
      <dgm:spPr/>
      <dgm:t>
        <a:bodyPr/>
        <a:lstStyle/>
        <a:p>
          <a:endParaRPr lang="en-US"/>
        </a:p>
      </dgm:t>
    </dgm:pt>
    <dgm:pt modelId="{DFBED971-91EB-43EA-B19E-C8479F951D21}">
      <dgm:prSet/>
      <dgm:spPr/>
      <dgm:t>
        <a:bodyPr/>
        <a:lstStyle/>
        <a:p>
          <a:r>
            <a:rPr lang="en-US" dirty="0"/>
            <a:t>SEFC-21%</a:t>
          </a:r>
        </a:p>
        <a:p>
          <a:r>
            <a:rPr lang="en-US" dirty="0"/>
            <a:t>Obtain Post-Secondary Degree</a:t>
          </a:r>
        </a:p>
      </dgm:t>
    </dgm:pt>
    <dgm:pt modelId="{5B284771-D4B2-48CE-A794-FB77AD582CCC}" type="parTrans" cxnId="{768362E5-0871-4F90-9E31-3030E2F6D0D7}">
      <dgm:prSet/>
      <dgm:spPr/>
      <dgm:t>
        <a:bodyPr/>
        <a:lstStyle/>
        <a:p>
          <a:endParaRPr lang="en-US"/>
        </a:p>
      </dgm:t>
    </dgm:pt>
    <dgm:pt modelId="{BECF9C46-FBCD-4832-9E3F-5972E74B3A52}" type="sibTrans" cxnId="{768362E5-0871-4F90-9E31-3030E2F6D0D7}">
      <dgm:prSet/>
      <dgm:spPr/>
      <dgm:t>
        <a:bodyPr/>
        <a:lstStyle/>
        <a:p>
          <a:endParaRPr lang="en-US"/>
        </a:p>
      </dgm:t>
    </dgm:pt>
    <dgm:pt modelId="{8CE37888-23E4-4A47-A5AF-37DA7F90A355}">
      <dgm:prSet/>
      <dgm:spPr/>
      <dgm:t>
        <a:bodyPr/>
        <a:lstStyle/>
        <a:p>
          <a:r>
            <a:rPr lang="en-US"/>
            <a:t>14% get a Bachelors</a:t>
          </a:r>
        </a:p>
      </dgm:t>
    </dgm:pt>
    <dgm:pt modelId="{636F271B-47ED-4FFC-80ED-0C110BBDF4F8}" type="parTrans" cxnId="{FEECD922-FA3A-4B52-B8C6-32486D86C530}">
      <dgm:prSet/>
      <dgm:spPr/>
      <dgm:t>
        <a:bodyPr/>
        <a:lstStyle/>
        <a:p>
          <a:endParaRPr lang="en-US"/>
        </a:p>
      </dgm:t>
    </dgm:pt>
    <dgm:pt modelId="{4A2B08A8-A55A-4090-BB23-E4CCD9FFE7B9}" type="sibTrans" cxnId="{FEECD922-FA3A-4B52-B8C6-32486D86C530}">
      <dgm:prSet/>
      <dgm:spPr/>
      <dgm:t>
        <a:bodyPr/>
        <a:lstStyle/>
        <a:p>
          <a:endParaRPr lang="en-US"/>
        </a:p>
      </dgm:t>
    </dgm:pt>
    <dgm:pt modelId="{05D570F7-6EC6-4719-A478-EC402BFDD567}">
      <dgm:prSet/>
      <dgm:spPr/>
      <dgm:t>
        <a:bodyPr/>
        <a:lstStyle/>
        <a:p>
          <a:r>
            <a:rPr lang="en-US"/>
            <a:t>7% get an Associates</a:t>
          </a:r>
        </a:p>
      </dgm:t>
    </dgm:pt>
    <dgm:pt modelId="{E22355FE-5EFE-4FD1-BFDB-377FF2D723E3}" type="parTrans" cxnId="{4603D980-D0D6-4AC1-B0AF-736FC3401D3B}">
      <dgm:prSet/>
      <dgm:spPr/>
      <dgm:t>
        <a:bodyPr/>
        <a:lstStyle/>
        <a:p>
          <a:endParaRPr lang="en-US"/>
        </a:p>
      </dgm:t>
    </dgm:pt>
    <dgm:pt modelId="{4F33AC8D-084E-4C4A-A165-8BC17D603210}" type="sibTrans" cxnId="{4603D980-D0D6-4AC1-B0AF-736FC3401D3B}">
      <dgm:prSet/>
      <dgm:spPr/>
      <dgm:t>
        <a:bodyPr/>
        <a:lstStyle/>
        <a:p>
          <a:endParaRPr lang="en-US"/>
        </a:p>
      </dgm:t>
    </dgm:pt>
    <dgm:pt modelId="{F1795EF9-6A84-4D9C-B9CA-301009C08A53}">
      <dgm:prSet/>
      <dgm:spPr/>
      <dgm:t>
        <a:bodyPr/>
        <a:lstStyle/>
        <a:p>
          <a:r>
            <a:rPr lang="en-US" dirty="0"/>
            <a:t>National-43%</a:t>
          </a:r>
        </a:p>
        <a:p>
          <a:r>
            <a:rPr lang="en-US" dirty="0"/>
            <a:t>Obtain Post-Secondary Degree</a:t>
          </a:r>
        </a:p>
      </dgm:t>
    </dgm:pt>
    <dgm:pt modelId="{D838DCCC-4929-4E99-AD65-C08CE101288F}" type="parTrans" cxnId="{03FB83F9-D7D3-43C9-B7E1-9539CEAB4BD5}">
      <dgm:prSet/>
      <dgm:spPr/>
      <dgm:t>
        <a:bodyPr/>
        <a:lstStyle/>
        <a:p>
          <a:endParaRPr lang="en-US"/>
        </a:p>
      </dgm:t>
    </dgm:pt>
    <dgm:pt modelId="{60A7D77D-3CDA-4278-A0D3-6F122A360243}" type="sibTrans" cxnId="{03FB83F9-D7D3-43C9-B7E1-9539CEAB4BD5}">
      <dgm:prSet/>
      <dgm:spPr/>
      <dgm:t>
        <a:bodyPr/>
        <a:lstStyle/>
        <a:p>
          <a:endParaRPr lang="en-US"/>
        </a:p>
      </dgm:t>
    </dgm:pt>
    <dgm:pt modelId="{03C2A1C1-FDA2-44C9-B32B-6EE873BF1DE6}">
      <dgm:prSet/>
      <dgm:spPr/>
      <dgm:t>
        <a:bodyPr/>
        <a:lstStyle/>
        <a:p>
          <a:r>
            <a:rPr lang="en-US"/>
            <a:t>15% get Bachelor’s</a:t>
          </a:r>
        </a:p>
      </dgm:t>
    </dgm:pt>
    <dgm:pt modelId="{C1A4DE27-9967-4443-A8C3-1B638CC8E4E1}" type="parTrans" cxnId="{E3D9D3E9-21BD-4984-B6A1-86A54FBA1DB2}">
      <dgm:prSet/>
      <dgm:spPr/>
      <dgm:t>
        <a:bodyPr/>
        <a:lstStyle/>
        <a:p>
          <a:endParaRPr lang="en-US"/>
        </a:p>
      </dgm:t>
    </dgm:pt>
    <dgm:pt modelId="{48AAB995-C027-485F-89F4-41A427F9C6BA}" type="sibTrans" cxnId="{E3D9D3E9-21BD-4984-B6A1-86A54FBA1DB2}">
      <dgm:prSet/>
      <dgm:spPr/>
      <dgm:t>
        <a:bodyPr/>
        <a:lstStyle/>
        <a:p>
          <a:endParaRPr lang="en-US"/>
        </a:p>
      </dgm:t>
    </dgm:pt>
    <dgm:pt modelId="{DFC87F63-43A9-4725-903C-4D8251C25FE8}">
      <dgm:prSet/>
      <dgm:spPr/>
      <dgm:t>
        <a:bodyPr/>
        <a:lstStyle/>
        <a:p>
          <a:r>
            <a:rPr lang="en-US"/>
            <a:t>28% get Associates</a:t>
          </a:r>
        </a:p>
      </dgm:t>
    </dgm:pt>
    <dgm:pt modelId="{6F9A749B-80AF-49DA-87B0-A0B83A43DB33}" type="parTrans" cxnId="{63A02DB6-4425-47F9-AAC5-5BCBE2BCEA6F}">
      <dgm:prSet/>
      <dgm:spPr/>
      <dgm:t>
        <a:bodyPr/>
        <a:lstStyle/>
        <a:p>
          <a:endParaRPr lang="en-US"/>
        </a:p>
      </dgm:t>
    </dgm:pt>
    <dgm:pt modelId="{2B4887BC-BA26-4EAF-85DE-F6D4D0494392}" type="sibTrans" cxnId="{63A02DB6-4425-47F9-AAC5-5BCBE2BCEA6F}">
      <dgm:prSet/>
      <dgm:spPr/>
      <dgm:t>
        <a:bodyPr/>
        <a:lstStyle/>
        <a:p>
          <a:endParaRPr lang="en-US"/>
        </a:p>
      </dgm:t>
    </dgm:pt>
    <dgm:pt modelId="{6C41D6A1-10C4-5F42-BFC9-82895B543260}" type="pres">
      <dgm:prSet presAssocID="{D38CCFF2-F4A8-4C41-9030-CB947A56BAF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E024AD5-42A5-874D-922A-5DA009940D86}" type="pres">
      <dgm:prSet presAssocID="{7016818B-2179-4CBD-BDA8-3DFE9436A612}" presName="root1" presStyleCnt="0"/>
      <dgm:spPr/>
    </dgm:pt>
    <dgm:pt modelId="{3175C4A8-37A5-F447-85D5-CEDB4CEF08D6}" type="pres">
      <dgm:prSet presAssocID="{7016818B-2179-4CBD-BDA8-3DFE9436A612}" presName="LevelOneTextNode" presStyleLbl="node0" presStyleIdx="0" presStyleCnt="2" custScaleX="93827" custScaleY="182230">
        <dgm:presLayoutVars>
          <dgm:chPref val="3"/>
        </dgm:presLayoutVars>
      </dgm:prSet>
      <dgm:spPr/>
    </dgm:pt>
    <dgm:pt modelId="{26C22099-4B54-5D42-8581-2613893FD6BD}" type="pres">
      <dgm:prSet presAssocID="{7016818B-2179-4CBD-BDA8-3DFE9436A612}" presName="level2hierChild" presStyleCnt="0"/>
      <dgm:spPr/>
    </dgm:pt>
    <dgm:pt modelId="{BFF43617-361F-B949-A464-324B500D9BDD}" type="pres">
      <dgm:prSet presAssocID="{886408F3-6FFB-4238-9440-BD135DA1D88D}" presName="conn2-1" presStyleLbl="parChTrans1D2" presStyleIdx="0" presStyleCnt="4"/>
      <dgm:spPr/>
    </dgm:pt>
    <dgm:pt modelId="{C6DF2B45-9FDE-5A4A-B870-5E2212A97ECA}" type="pres">
      <dgm:prSet presAssocID="{886408F3-6FFB-4238-9440-BD135DA1D88D}" presName="connTx" presStyleLbl="parChTrans1D2" presStyleIdx="0" presStyleCnt="4"/>
      <dgm:spPr/>
    </dgm:pt>
    <dgm:pt modelId="{D2C83F09-3EB3-254E-BAD4-38950CEB305B}" type="pres">
      <dgm:prSet presAssocID="{A58FDD75-5E01-4D09-AF14-10F31DDF7C71}" presName="root2" presStyleCnt="0"/>
      <dgm:spPr/>
    </dgm:pt>
    <dgm:pt modelId="{C5E8FC43-81ED-714D-9421-5870D5F0D138}" type="pres">
      <dgm:prSet presAssocID="{A58FDD75-5E01-4D09-AF14-10F31DDF7C71}" presName="LevelTwoTextNode" presStyleLbl="node2" presStyleIdx="0" presStyleCnt="4">
        <dgm:presLayoutVars>
          <dgm:chPref val="3"/>
        </dgm:presLayoutVars>
      </dgm:prSet>
      <dgm:spPr/>
    </dgm:pt>
    <dgm:pt modelId="{50F6893F-5D31-1F48-A1E5-D16A83071559}" type="pres">
      <dgm:prSet presAssocID="{A58FDD75-5E01-4D09-AF14-10F31DDF7C71}" presName="level3hierChild" presStyleCnt="0"/>
      <dgm:spPr/>
    </dgm:pt>
    <dgm:pt modelId="{7DD83FE7-A065-CD45-A4B2-818370063642}" type="pres">
      <dgm:prSet presAssocID="{2B895F57-42C0-4FEC-9C37-C4B8B2574379}" presName="conn2-1" presStyleLbl="parChTrans1D2" presStyleIdx="1" presStyleCnt="4"/>
      <dgm:spPr/>
    </dgm:pt>
    <dgm:pt modelId="{0BEE78C4-22C3-7146-A446-204908595855}" type="pres">
      <dgm:prSet presAssocID="{2B895F57-42C0-4FEC-9C37-C4B8B2574379}" presName="connTx" presStyleLbl="parChTrans1D2" presStyleIdx="1" presStyleCnt="4"/>
      <dgm:spPr/>
    </dgm:pt>
    <dgm:pt modelId="{5032ADE5-9462-D143-8FB6-5489DF2AE58B}" type="pres">
      <dgm:prSet presAssocID="{ED8344E0-6F99-4157-B661-B704C81DDAB6}" presName="root2" presStyleCnt="0"/>
      <dgm:spPr/>
    </dgm:pt>
    <dgm:pt modelId="{66C1C1F1-51EA-564C-94D3-9C383E94CF69}" type="pres">
      <dgm:prSet presAssocID="{ED8344E0-6F99-4157-B661-B704C81DDAB6}" presName="LevelTwoTextNode" presStyleLbl="node2" presStyleIdx="1" presStyleCnt="4">
        <dgm:presLayoutVars>
          <dgm:chPref val="3"/>
        </dgm:presLayoutVars>
      </dgm:prSet>
      <dgm:spPr/>
    </dgm:pt>
    <dgm:pt modelId="{35B54305-3298-614F-BA04-DE1BF8B088BC}" type="pres">
      <dgm:prSet presAssocID="{ED8344E0-6F99-4157-B661-B704C81DDAB6}" presName="level3hierChild" presStyleCnt="0"/>
      <dgm:spPr/>
    </dgm:pt>
    <dgm:pt modelId="{C6AA95DD-6718-7442-A26A-B5C3EAFED3BB}" type="pres">
      <dgm:prSet presAssocID="{ED10CAD6-E531-4BFC-9869-4904F135AABA}" presName="root1" presStyleCnt="0"/>
      <dgm:spPr/>
    </dgm:pt>
    <dgm:pt modelId="{8A172E29-5E48-3846-999B-3508CB3B7A45}" type="pres">
      <dgm:prSet presAssocID="{ED10CAD6-E531-4BFC-9869-4904F135AABA}" presName="LevelOneTextNode" presStyleLbl="node0" presStyleIdx="1" presStyleCnt="2" custScaleX="108107" custScaleY="183704">
        <dgm:presLayoutVars>
          <dgm:chPref val="3"/>
        </dgm:presLayoutVars>
      </dgm:prSet>
      <dgm:spPr/>
    </dgm:pt>
    <dgm:pt modelId="{DCCD83F7-4AC3-B844-A150-02877BE5804F}" type="pres">
      <dgm:prSet presAssocID="{ED10CAD6-E531-4BFC-9869-4904F135AABA}" presName="level2hierChild" presStyleCnt="0"/>
      <dgm:spPr/>
    </dgm:pt>
    <dgm:pt modelId="{9D2E3CD2-3737-AA4E-9544-BB1BF1B88D85}" type="pres">
      <dgm:prSet presAssocID="{5B284771-D4B2-48CE-A794-FB77AD582CCC}" presName="conn2-1" presStyleLbl="parChTrans1D2" presStyleIdx="2" presStyleCnt="4"/>
      <dgm:spPr/>
    </dgm:pt>
    <dgm:pt modelId="{42A3560E-3DC4-C54B-BE3D-58B3AEF569B5}" type="pres">
      <dgm:prSet presAssocID="{5B284771-D4B2-48CE-A794-FB77AD582CCC}" presName="connTx" presStyleLbl="parChTrans1D2" presStyleIdx="2" presStyleCnt="4"/>
      <dgm:spPr/>
    </dgm:pt>
    <dgm:pt modelId="{1EF01B21-2B22-784A-B3AB-7C4DD34EC2E5}" type="pres">
      <dgm:prSet presAssocID="{DFBED971-91EB-43EA-B19E-C8479F951D21}" presName="root2" presStyleCnt="0"/>
      <dgm:spPr/>
    </dgm:pt>
    <dgm:pt modelId="{F73B7DE1-1BCA-A54A-B7A1-877D9ADE0C61}" type="pres">
      <dgm:prSet presAssocID="{DFBED971-91EB-43EA-B19E-C8479F951D21}" presName="LevelTwoTextNode" presStyleLbl="node2" presStyleIdx="2" presStyleCnt="4">
        <dgm:presLayoutVars>
          <dgm:chPref val="3"/>
        </dgm:presLayoutVars>
      </dgm:prSet>
      <dgm:spPr/>
    </dgm:pt>
    <dgm:pt modelId="{150F87E1-2918-1542-9310-95809E54151F}" type="pres">
      <dgm:prSet presAssocID="{DFBED971-91EB-43EA-B19E-C8479F951D21}" presName="level3hierChild" presStyleCnt="0"/>
      <dgm:spPr/>
    </dgm:pt>
    <dgm:pt modelId="{11ED0181-D81A-A046-BEED-AC79DDBFC7E0}" type="pres">
      <dgm:prSet presAssocID="{636F271B-47ED-4FFC-80ED-0C110BBDF4F8}" presName="conn2-1" presStyleLbl="parChTrans1D3" presStyleIdx="0" presStyleCnt="4"/>
      <dgm:spPr/>
    </dgm:pt>
    <dgm:pt modelId="{93619FAA-F4F1-334E-9374-6C3C1B2C076D}" type="pres">
      <dgm:prSet presAssocID="{636F271B-47ED-4FFC-80ED-0C110BBDF4F8}" presName="connTx" presStyleLbl="parChTrans1D3" presStyleIdx="0" presStyleCnt="4"/>
      <dgm:spPr/>
    </dgm:pt>
    <dgm:pt modelId="{3F1D1B36-8CFF-0E44-AEB0-D80A2007DF91}" type="pres">
      <dgm:prSet presAssocID="{8CE37888-23E4-4A47-A5AF-37DA7F90A355}" presName="root2" presStyleCnt="0"/>
      <dgm:spPr/>
    </dgm:pt>
    <dgm:pt modelId="{A7D0F87E-36FF-9E46-937F-9445C642F904}" type="pres">
      <dgm:prSet presAssocID="{8CE37888-23E4-4A47-A5AF-37DA7F90A355}" presName="LevelTwoTextNode" presStyleLbl="node3" presStyleIdx="0" presStyleCnt="4">
        <dgm:presLayoutVars>
          <dgm:chPref val="3"/>
        </dgm:presLayoutVars>
      </dgm:prSet>
      <dgm:spPr/>
    </dgm:pt>
    <dgm:pt modelId="{75DAE2C7-6F17-B24E-B255-716B72475B06}" type="pres">
      <dgm:prSet presAssocID="{8CE37888-23E4-4A47-A5AF-37DA7F90A355}" presName="level3hierChild" presStyleCnt="0"/>
      <dgm:spPr/>
    </dgm:pt>
    <dgm:pt modelId="{70AFA3DD-50CF-FB4C-B004-B07C36B1B185}" type="pres">
      <dgm:prSet presAssocID="{E22355FE-5EFE-4FD1-BFDB-377FF2D723E3}" presName="conn2-1" presStyleLbl="parChTrans1D3" presStyleIdx="1" presStyleCnt="4"/>
      <dgm:spPr/>
    </dgm:pt>
    <dgm:pt modelId="{26F414A4-7CE4-9E42-BA74-246FA88812C4}" type="pres">
      <dgm:prSet presAssocID="{E22355FE-5EFE-4FD1-BFDB-377FF2D723E3}" presName="connTx" presStyleLbl="parChTrans1D3" presStyleIdx="1" presStyleCnt="4"/>
      <dgm:spPr/>
    </dgm:pt>
    <dgm:pt modelId="{63E1CBF4-5600-534F-910D-FB36F3460E69}" type="pres">
      <dgm:prSet presAssocID="{05D570F7-6EC6-4719-A478-EC402BFDD567}" presName="root2" presStyleCnt="0"/>
      <dgm:spPr/>
    </dgm:pt>
    <dgm:pt modelId="{90E8C061-9A7E-C141-9583-4D1B72428B93}" type="pres">
      <dgm:prSet presAssocID="{05D570F7-6EC6-4719-A478-EC402BFDD567}" presName="LevelTwoTextNode" presStyleLbl="node3" presStyleIdx="1" presStyleCnt="4">
        <dgm:presLayoutVars>
          <dgm:chPref val="3"/>
        </dgm:presLayoutVars>
      </dgm:prSet>
      <dgm:spPr/>
    </dgm:pt>
    <dgm:pt modelId="{E6B19660-E734-EB40-87F6-01944BB6505C}" type="pres">
      <dgm:prSet presAssocID="{05D570F7-6EC6-4719-A478-EC402BFDD567}" presName="level3hierChild" presStyleCnt="0"/>
      <dgm:spPr/>
    </dgm:pt>
    <dgm:pt modelId="{BEB36F63-7970-5E4F-83A6-58E29F775BCA}" type="pres">
      <dgm:prSet presAssocID="{D838DCCC-4929-4E99-AD65-C08CE101288F}" presName="conn2-1" presStyleLbl="parChTrans1D2" presStyleIdx="3" presStyleCnt="4"/>
      <dgm:spPr/>
    </dgm:pt>
    <dgm:pt modelId="{DE1E7787-E890-0248-8F52-66F3BB5B8663}" type="pres">
      <dgm:prSet presAssocID="{D838DCCC-4929-4E99-AD65-C08CE101288F}" presName="connTx" presStyleLbl="parChTrans1D2" presStyleIdx="3" presStyleCnt="4"/>
      <dgm:spPr/>
    </dgm:pt>
    <dgm:pt modelId="{2BA6E8E2-ADA0-8D4E-82BD-A3FDE234C32B}" type="pres">
      <dgm:prSet presAssocID="{F1795EF9-6A84-4D9C-B9CA-301009C08A53}" presName="root2" presStyleCnt="0"/>
      <dgm:spPr/>
    </dgm:pt>
    <dgm:pt modelId="{F9A8143B-E780-B04A-BE8C-7A78E3020FC6}" type="pres">
      <dgm:prSet presAssocID="{F1795EF9-6A84-4D9C-B9CA-301009C08A53}" presName="LevelTwoTextNode" presStyleLbl="node2" presStyleIdx="3" presStyleCnt="4">
        <dgm:presLayoutVars>
          <dgm:chPref val="3"/>
        </dgm:presLayoutVars>
      </dgm:prSet>
      <dgm:spPr/>
    </dgm:pt>
    <dgm:pt modelId="{53917E77-DB65-3441-94C1-31DFA096E169}" type="pres">
      <dgm:prSet presAssocID="{F1795EF9-6A84-4D9C-B9CA-301009C08A53}" presName="level3hierChild" presStyleCnt="0"/>
      <dgm:spPr/>
    </dgm:pt>
    <dgm:pt modelId="{8236C2AE-75C6-934D-8F97-F13CDAF26137}" type="pres">
      <dgm:prSet presAssocID="{C1A4DE27-9967-4443-A8C3-1B638CC8E4E1}" presName="conn2-1" presStyleLbl="parChTrans1D3" presStyleIdx="2" presStyleCnt="4"/>
      <dgm:spPr/>
    </dgm:pt>
    <dgm:pt modelId="{44DCFCDE-D894-B446-8DB2-407A5D54DE60}" type="pres">
      <dgm:prSet presAssocID="{C1A4DE27-9967-4443-A8C3-1B638CC8E4E1}" presName="connTx" presStyleLbl="parChTrans1D3" presStyleIdx="2" presStyleCnt="4"/>
      <dgm:spPr/>
    </dgm:pt>
    <dgm:pt modelId="{868A445F-8D50-6D4D-99D5-556628A9547D}" type="pres">
      <dgm:prSet presAssocID="{03C2A1C1-FDA2-44C9-B32B-6EE873BF1DE6}" presName="root2" presStyleCnt="0"/>
      <dgm:spPr/>
    </dgm:pt>
    <dgm:pt modelId="{216ADAA1-757B-4545-B21B-9D9FCB1B960F}" type="pres">
      <dgm:prSet presAssocID="{03C2A1C1-FDA2-44C9-B32B-6EE873BF1DE6}" presName="LevelTwoTextNode" presStyleLbl="node3" presStyleIdx="2" presStyleCnt="4">
        <dgm:presLayoutVars>
          <dgm:chPref val="3"/>
        </dgm:presLayoutVars>
      </dgm:prSet>
      <dgm:spPr/>
    </dgm:pt>
    <dgm:pt modelId="{97935C99-9B60-FA4E-9C78-F34B7AB028E0}" type="pres">
      <dgm:prSet presAssocID="{03C2A1C1-FDA2-44C9-B32B-6EE873BF1DE6}" presName="level3hierChild" presStyleCnt="0"/>
      <dgm:spPr/>
    </dgm:pt>
    <dgm:pt modelId="{777D8DD4-6F81-F645-AD66-40EF8FCEE974}" type="pres">
      <dgm:prSet presAssocID="{6F9A749B-80AF-49DA-87B0-A0B83A43DB33}" presName="conn2-1" presStyleLbl="parChTrans1D3" presStyleIdx="3" presStyleCnt="4"/>
      <dgm:spPr/>
    </dgm:pt>
    <dgm:pt modelId="{2E71E6AC-C8E7-8C4D-AAA1-D9DDB43C9B41}" type="pres">
      <dgm:prSet presAssocID="{6F9A749B-80AF-49DA-87B0-A0B83A43DB33}" presName="connTx" presStyleLbl="parChTrans1D3" presStyleIdx="3" presStyleCnt="4"/>
      <dgm:spPr/>
    </dgm:pt>
    <dgm:pt modelId="{F6375E14-D146-A94E-BA6E-85FCC8AB6046}" type="pres">
      <dgm:prSet presAssocID="{DFC87F63-43A9-4725-903C-4D8251C25FE8}" presName="root2" presStyleCnt="0"/>
      <dgm:spPr/>
    </dgm:pt>
    <dgm:pt modelId="{ABCF34C8-D266-EA4C-A7B7-61B8DE8C5969}" type="pres">
      <dgm:prSet presAssocID="{DFC87F63-43A9-4725-903C-4D8251C25FE8}" presName="LevelTwoTextNode" presStyleLbl="node3" presStyleIdx="3" presStyleCnt="4">
        <dgm:presLayoutVars>
          <dgm:chPref val="3"/>
        </dgm:presLayoutVars>
      </dgm:prSet>
      <dgm:spPr/>
    </dgm:pt>
    <dgm:pt modelId="{A4E8B037-333F-D746-9567-A4F5F4EF32B7}" type="pres">
      <dgm:prSet presAssocID="{DFC87F63-43A9-4725-903C-4D8251C25FE8}" presName="level3hierChild" presStyleCnt="0"/>
      <dgm:spPr/>
    </dgm:pt>
  </dgm:ptLst>
  <dgm:cxnLst>
    <dgm:cxn modelId="{9EAB7B05-A841-4DDC-9EA8-0ECA28C4A5F6}" srcId="{7016818B-2179-4CBD-BDA8-3DFE9436A612}" destId="{A58FDD75-5E01-4D09-AF14-10F31DDF7C71}" srcOrd="0" destOrd="0" parTransId="{886408F3-6FFB-4238-9440-BD135DA1D88D}" sibTransId="{AE308FE2-C76C-41D2-8675-4A3DE82377E8}"/>
    <dgm:cxn modelId="{1EF5A412-DB27-044F-B383-F9764ECD62DA}" type="presOf" srcId="{7016818B-2179-4CBD-BDA8-3DFE9436A612}" destId="{3175C4A8-37A5-F447-85D5-CEDB4CEF08D6}" srcOrd="0" destOrd="0" presId="urn:microsoft.com/office/officeart/2005/8/layout/hierarchy2"/>
    <dgm:cxn modelId="{2DF4FF15-DD32-4645-90D2-4FD54352CA20}" srcId="{7016818B-2179-4CBD-BDA8-3DFE9436A612}" destId="{ED8344E0-6F99-4157-B661-B704C81DDAB6}" srcOrd="1" destOrd="0" parTransId="{2B895F57-42C0-4FEC-9C37-C4B8B2574379}" sibTransId="{5E7E7FE0-3B9F-45A4-98F0-17A5FE2A6CCD}"/>
    <dgm:cxn modelId="{87C82018-5930-5349-A42E-A533DD13CCF9}" type="presOf" srcId="{6F9A749B-80AF-49DA-87B0-A0B83A43DB33}" destId="{2E71E6AC-C8E7-8C4D-AAA1-D9DDB43C9B41}" srcOrd="1" destOrd="0" presId="urn:microsoft.com/office/officeart/2005/8/layout/hierarchy2"/>
    <dgm:cxn modelId="{AB9BB320-3C58-DD47-814B-78A5887D61A7}" type="presOf" srcId="{5B284771-D4B2-48CE-A794-FB77AD582CCC}" destId="{42A3560E-3DC4-C54B-BE3D-58B3AEF569B5}" srcOrd="1" destOrd="0" presId="urn:microsoft.com/office/officeart/2005/8/layout/hierarchy2"/>
    <dgm:cxn modelId="{E84FAE21-A817-4D59-83C2-46E5F75CA1F4}" srcId="{D38CCFF2-F4A8-4C41-9030-CB947A56BAF1}" destId="{7016818B-2179-4CBD-BDA8-3DFE9436A612}" srcOrd="0" destOrd="0" parTransId="{74B1A6EA-6EE1-4E6C-8208-75E35CF210F5}" sibTransId="{F55A75B7-3AFB-479E-9A50-138A4DC35013}"/>
    <dgm:cxn modelId="{A2D3BA22-3A8A-5646-A296-90D32EF49C1E}" type="presOf" srcId="{C1A4DE27-9967-4443-A8C3-1B638CC8E4E1}" destId="{8236C2AE-75C6-934D-8F97-F13CDAF26137}" srcOrd="0" destOrd="0" presId="urn:microsoft.com/office/officeart/2005/8/layout/hierarchy2"/>
    <dgm:cxn modelId="{FEECD922-FA3A-4B52-B8C6-32486D86C530}" srcId="{DFBED971-91EB-43EA-B19E-C8479F951D21}" destId="{8CE37888-23E4-4A47-A5AF-37DA7F90A355}" srcOrd="0" destOrd="0" parTransId="{636F271B-47ED-4FFC-80ED-0C110BBDF4F8}" sibTransId="{4A2B08A8-A55A-4090-BB23-E4CCD9FFE7B9}"/>
    <dgm:cxn modelId="{54774226-511F-5F4B-9280-8BB2276364A4}" type="presOf" srcId="{D38CCFF2-F4A8-4C41-9030-CB947A56BAF1}" destId="{6C41D6A1-10C4-5F42-BFC9-82895B543260}" srcOrd="0" destOrd="0" presId="urn:microsoft.com/office/officeart/2005/8/layout/hierarchy2"/>
    <dgm:cxn modelId="{F6A8822F-5D55-1F40-BDE6-E979149C404C}" type="presOf" srcId="{05D570F7-6EC6-4719-A478-EC402BFDD567}" destId="{90E8C061-9A7E-C141-9583-4D1B72428B93}" srcOrd="0" destOrd="0" presId="urn:microsoft.com/office/officeart/2005/8/layout/hierarchy2"/>
    <dgm:cxn modelId="{834B0D33-DEC1-7946-A50D-15B1A7D16B0B}" type="presOf" srcId="{ED10CAD6-E531-4BFC-9869-4904F135AABA}" destId="{8A172E29-5E48-3846-999B-3508CB3B7A45}" srcOrd="0" destOrd="0" presId="urn:microsoft.com/office/officeart/2005/8/layout/hierarchy2"/>
    <dgm:cxn modelId="{DD70A333-6791-B84F-8742-4F9EB2CF8F0B}" type="presOf" srcId="{ED8344E0-6F99-4157-B661-B704C81DDAB6}" destId="{66C1C1F1-51EA-564C-94D3-9C383E94CF69}" srcOrd="0" destOrd="0" presId="urn:microsoft.com/office/officeart/2005/8/layout/hierarchy2"/>
    <dgm:cxn modelId="{DA585248-A6C8-1F4E-9D73-82A455BA7214}" type="presOf" srcId="{DFBED971-91EB-43EA-B19E-C8479F951D21}" destId="{F73B7DE1-1BCA-A54A-B7A1-877D9ADE0C61}" srcOrd="0" destOrd="0" presId="urn:microsoft.com/office/officeart/2005/8/layout/hierarchy2"/>
    <dgm:cxn modelId="{6E82AF57-0444-3F42-B1A2-EAF1656E8182}" type="presOf" srcId="{F1795EF9-6A84-4D9C-B9CA-301009C08A53}" destId="{F9A8143B-E780-B04A-BE8C-7A78E3020FC6}" srcOrd="0" destOrd="0" presId="urn:microsoft.com/office/officeart/2005/8/layout/hierarchy2"/>
    <dgm:cxn modelId="{2BDBD659-0DAD-F54C-8502-A2AC8F8C410A}" type="presOf" srcId="{E22355FE-5EFE-4FD1-BFDB-377FF2D723E3}" destId="{70AFA3DD-50CF-FB4C-B004-B07C36B1B185}" srcOrd="0" destOrd="0" presId="urn:microsoft.com/office/officeart/2005/8/layout/hierarchy2"/>
    <dgm:cxn modelId="{A8818361-453C-3748-A784-76A305ED53A9}" type="presOf" srcId="{886408F3-6FFB-4238-9440-BD135DA1D88D}" destId="{C6DF2B45-9FDE-5A4A-B870-5E2212A97ECA}" srcOrd="1" destOrd="0" presId="urn:microsoft.com/office/officeart/2005/8/layout/hierarchy2"/>
    <dgm:cxn modelId="{BAECBE68-F9FD-0E40-AD92-6CB0D5C92B02}" type="presOf" srcId="{D838DCCC-4929-4E99-AD65-C08CE101288F}" destId="{BEB36F63-7970-5E4F-83A6-58E29F775BCA}" srcOrd="0" destOrd="0" presId="urn:microsoft.com/office/officeart/2005/8/layout/hierarchy2"/>
    <dgm:cxn modelId="{BD537C69-C964-CD4D-A66D-CEBAF273BACF}" type="presOf" srcId="{E22355FE-5EFE-4FD1-BFDB-377FF2D723E3}" destId="{26F414A4-7CE4-9E42-BA74-246FA88812C4}" srcOrd="1" destOrd="0" presId="urn:microsoft.com/office/officeart/2005/8/layout/hierarchy2"/>
    <dgm:cxn modelId="{7E791471-D6AE-C148-B7BE-DE00CB2A62BC}" type="presOf" srcId="{03C2A1C1-FDA2-44C9-B32B-6EE873BF1DE6}" destId="{216ADAA1-757B-4545-B21B-9D9FCB1B960F}" srcOrd="0" destOrd="0" presId="urn:microsoft.com/office/officeart/2005/8/layout/hierarchy2"/>
    <dgm:cxn modelId="{0E76D27C-4B87-9B40-8D6B-1CAFEC7DEFAC}" type="presOf" srcId="{2B895F57-42C0-4FEC-9C37-C4B8B2574379}" destId="{7DD83FE7-A065-CD45-A4B2-818370063642}" srcOrd="0" destOrd="0" presId="urn:microsoft.com/office/officeart/2005/8/layout/hierarchy2"/>
    <dgm:cxn modelId="{B3EB7A7D-900C-224C-9D18-60598B30BF3A}" type="presOf" srcId="{2B895F57-42C0-4FEC-9C37-C4B8B2574379}" destId="{0BEE78C4-22C3-7146-A446-204908595855}" srcOrd="1" destOrd="0" presId="urn:microsoft.com/office/officeart/2005/8/layout/hierarchy2"/>
    <dgm:cxn modelId="{4603D980-D0D6-4AC1-B0AF-736FC3401D3B}" srcId="{DFBED971-91EB-43EA-B19E-C8479F951D21}" destId="{05D570F7-6EC6-4719-A478-EC402BFDD567}" srcOrd="1" destOrd="0" parTransId="{E22355FE-5EFE-4FD1-BFDB-377FF2D723E3}" sibTransId="{4F33AC8D-084E-4C4A-A165-8BC17D603210}"/>
    <dgm:cxn modelId="{5384E586-D337-E749-9DCE-020194308F48}" type="presOf" srcId="{886408F3-6FFB-4238-9440-BD135DA1D88D}" destId="{BFF43617-361F-B949-A464-324B500D9BDD}" srcOrd="0" destOrd="0" presId="urn:microsoft.com/office/officeart/2005/8/layout/hierarchy2"/>
    <dgm:cxn modelId="{5E83DC8C-7D59-DC42-BC81-C8CF522ADEC2}" type="presOf" srcId="{C1A4DE27-9967-4443-A8C3-1B638CC8E4E1}" destId="{44DCFCDE-D894-B446-8DB2-407A5D54DE60}" srcOrd="1" destOrd="0" presId="urn:microsoft.com/office/officeart/2005/8/layout/hierarchy2"/>
    <dgm:cxn modelId="{6E079092-EC51-B64D-BB9E-A8B8D54A7E07}" type="presOf" srcId="{D838DCCC-4929-4E99-AD65-C08CE101288F}" destId="{DE1E7787-E890-0248-8F52-66F3BB5B8663}" srcOrd="1" destOrd="0" presId="urn:microsoft.com/office/officeart/2005/8/layout/hierarchy2"/>
    <dgm:cxn modelId="{540A6A9F-5601-B341-B7F8-BA8E8B93181F}" type="presOf" srcId="{6F9A749B-80AF-49DA-87B0-A0B83A43DB33}" destId="{777D8DD4-6F81-F645-AD66-40EF8FCEE974}" srcOrd="0" destOrd="0" presId="urn:microsoft.com/office/officeart/2005/8/layout/hierarchy2"/>
    <dgm:cxn modelId="{99AEC6A3-AD8A-F649-9B09-98C0F4D0AA1C}" type="presOf" srcId="{8CE37888-23E4-4A47-A5AF-37DA7F90A355}" destId="{A7D0F87E-36FF-9E46-937F-9445C642F904}" srcOrd="0" destOrd="0" presId="urn:microsoft.com/office/officeart/2005/8/layout/hierarchy2"/>
    <dgm:cxn modelId="{152D3FAC-9AA4-A84F-8387-0FFCA9A44B76}" type="presOf" srcId="{636F271B-47ED-4FFC-80ED-0C110BBDF4F8}" destId="{11ED0181-D81A-A046-BEED-AC79DDBFC7E0}" srcOrd="0" destOrd="0" presId="urn:microsoft.com/office/officeart/2005/8/layout/hierarchy2"/>
    <dgm:cxn modelId="{8A718EB0-455F-C147-84B6-28B66F74E985}" type="presOf" srcId="{DFC87F63-43A9-4725-903C-4D8251C25FE8}" destId="{ABCF34C8-D266-EA4C-A7B7-61B8DE8C5969}" srcOrd="0" destOrd="0" presId="urn:microsoft.com/office/officeart/2005/8/layout/hierarchy2"/>
    <dgm:cxn modelId="{63A02DB6-4425-47F9-AAC5-5BCBE2BCEA6F}" srcId="{F1795EF9-6A84-4D9C-B9CA-301009C08A53}" destId="{DFC87F63-43A9-4725-903C-4D8251C25FE8}" srcOrd="1" destOrd="0" parTransId="{6F9A749B-80AF-49DA-87B0-A0B83A43DB33}" sibTransId="{2B4887BC-BA26-4EAF-85DE-F6D4D0494392}"/>
    <dgm:cxn modelId="{4344C8C0-19A0-614A-B0D0-CF849636A67B}" type="presOf" srcId="{636F271B-47ED-4FFC-80ED-0C110BBDF4F8}" destId="{93619FAA-F4F1-334E-9374-6C3C1B2C076D}" srcOrd="1" destOrd="0" presId="urn:microsoft.com/office/officeart/2005/8/layout/hierarchy2"/>
    <dgm:cxn modelId="{4FB071DF-D78E-6B44-AE2A-AEA776CFE699}" type="presOf" srcId="{A58FDD75-5E01-4D09-AF14-10F31DDF7C71}" destId="{C5E8FC43-81ED-714D-9421-5870D5F0D138}" srcOrd="0" destOrd="0" presId="urn:microsoft.com/office/officeart/2005/8/layout/hierarchy2"/>
    <dgm:cxn modelId="{768362E5-0871-4F90-9E31-3030E2F6D0D7}" srcId="{ED10CAD6-E531-4BFC-9869-4904F135AABA}" destId="{DFBED971-91EB-43EA-B19E-C8479F951D21}" srcOrd="0" destOrd="0" parTransId="{5B284771-D4B2-48CE-A794-FB77AD582CCC}" sibTransId="{BECF9C46-FBCD-4832-9E3F-5972E74B3A52}"/>
    <dgm:cxn modelId="{E3D9D3E9-21BD-4984-B6A1-86A54FBA1DB2}" srcId="{F1795EF9-6A84-4D9C-B9CA-301009C08A53}" destId="{03C2A1C1-FDA2-44C9-B32B-6EE873BF1DE6}" srcOrd="0" destOrd="0" parTransId="{C1A4DE27-9967-4443-A8C3-1B638CC8E4E1}" sibTransId="{48AAB995-C027-485F-89F4-41A427F9C6BA}"/>
    <dgm:cxn modelId="{9520AFF1-2079-48BF-9B42-B7BE300DB574}" srcId="{D38CCFF2-F4A8-4C41-9030-CB947A56BAF1}" destId="{ED10CAD6-E531-4BFC-9869-4904F135AABA}" srcOrd="1" destOrd="0" parTransId="{9F13957A-740A-4938-AC6C-D96E8501B37D}" sibTransId="{112E8AC2-24ED-49A6-ADAF-A790EEB006D6}"/>
    <dgm:cxn modelId="{EC1B97F8-8D2E-9D4A-81AD-AA8970709CA5}" type="presOf" srcId="{5B284771-D4B2-48CE-A794-FB77AD582CCC}" destId="{9D2E3CD2-3737-AA4E-9544-BB1BF1B88D85}" srcOrd="0" destOrd="0" presId="urn:microsoft.com/office/officeart/2005/8/layout/hierarchy2"/>
    <dgm:cxn modelId="{03FB83F9-D7D3-43C9-B7E1-9539CEAB4BD5}" srcId="{ED10CAD6-E531-4BFC-9869-4904F135AABA}" destId="{F1795EF9-6A84-4D9C-B9CA-301009C08A53}" srcOrd="1" destOrd="0" parTransId="{D838DCCC-4929-4E99-AD65-C08CE101288F}" sibTransId="{60A7D77D-3CDA-4278-A0D3-6F122A360243}"/>
    <dgm:cxn modelId="{DEA1F26C-818E-434D-9AFC-197F134C8F6A}" type="presParOf" srcId="{6C41D6A1-10C4-5F42-BFC9-82895B543260}" destId="{2E024AD5-42A5-874D-922A-5DA009940D86}" srcOrd="0" destOrd="0" presId="urn:microsoft.com/office/officeart/2005/8/layout/hierarchy2"/>
    <dgm:cxn modelId="{6FA2BE3C-6FA7-5E43-8FBD-FA2FFAA1627E}" type="presParOf" srcId="{2E024AD5-42A5-874D-922A-5DA009940D86}" destId="{3175C4A8-37A5-F447-85D5-CEDB4CEF08D6}" srcOrd="0" destOrd="0" presId="urn:microsoft.com/office/officeart/2005/8/layout/hierarchy2"/>
    <dgm:cxn modelId="{C140C65F-6C5D-344B-A4E4-543997AC552F}" type="presParOf" srcId="{2E024AD5-42A5-874D-922A-5DA009940D86}" destId="{26C22099-4B54-5D42-8581-2613893FD6BD}" srcOrd="1" destOrd="0" presId="urn:microsoft.com/office/officeart/2005/8/layout/hierarchy2"/>
    <dgm:cxn modelId="{650F842D-5D36-514A-BD0C-458D1AAC0405}" type="presParOf" srcId="{26C22099-4B54-5D42-8581-2613893FD6BD}" destId="{BFF43617-361F-B949-A464-324B500D9BDD}" srcOrd="0" destOrd="0" presId="urn:microsoft.com/office/officeart/2005/8/layout/hierarchy2"/>
    <dgm:cxn modelId="{A531A932-C9BE-404E-B89F-6E07C82F5A18}" type="presParOf" srcId="{BFF43617-361F-B949-A464-324B500D9BDD}" destId="{C6DF2B45-9FDE-5A4A-B870-5E2212A97ECA}" srcOrd="0" destOrd="0" presId="urn:microsoft.com/office/officeart/2005/8/layout/hierarchy2"/>
    <dgm:cxn modelId="{532AB38D-AD8A-2447-B23E-BC66822155ED}" type="presParOf" srcId="{26C22099-4B54-5D42-8581-2613893FD6BD}" destId="{D2C83F09-3EB3-254E-BAD4-38950CEB305B}" srcOrd="1" destOrd="0" presId="urn:microsoft.com/office/officeart/2005/8/layout/hierarchy2"/>
    <dgm:cxn modelId="{42988F84-C379-504B-97A3-B053908BFC6D}" type="presParOf" srcId="{D2C83F09-3EB3-254E-BAD4-38950CEB305B}" destId="{C5E8FC43-81ED-714D-9421-5870D5F0D138}" srcOrd="0" destOrd="0" presId="urn:microsoft.com/office/officeart/2005/8/layout/hierarchy2"/>
    <dgm:cxn modelId="{5D5D1189-D59D-5E45-84C5-BD81B7F7BFC1}" type="presParOf" srcId="{D2C83F09-3EB3-254E-BAD4-38950CEB305B}" destId="{50F6893F-5D31-1F48-A1E5-D16A83071559}" srcOrd="1" destOrd="0" presId="urn:microsoft.com/office/officeart/2005/8/layout/hierarchy2"/>
    <dgm:cxn modelId="{3D020072-6CA8-9340-9F4B-A446D463D122}" type="presParOf" srcId="{26C22099-4B54-5D42-8581-2613893FD6BD}" destId="{7DD83FE7-A065-CD45-A4B2-818370063642}" srcOrd="2" destOrd="0" presId="urn:microsoft.com/office/officeart/2005/8/layout/hierarchy2"/>
    <dgm:cxn modelId="{6B06147C-BE4E-214F-909C-E189BAC3EB32}" type="presParOf" srcId="{7DD83FE7-A065-CD45-A4B2-818370063642}" destId="{0BEE78C4-22C3-7146-A446-204908595855}" srcOrd="0" destOrd="0" presId="urn:microsoft.com/office/officeart/2005/8/layout/hierarchy2"/>
    <dgm:cxn modelId="{D8E5BD71-F1A6-9D4E-B199-E257EC374D0A}" type="presParOf" srcId="{26C22099-4B54-5D42-8581-2613893FD6BD}" destId="{5032ADE5-9462-D143-8FB6-5489DF2AE58B}" srcOrd="3" destOrd="0" presId="urn:microsoft.com/office/officeart/2005/8/layout/hierarchy2"/>
    <dgm:cxn modelId="{D77BED4D-14A5-BE4B-9773-20E6E02AC11B}" type="presParOf" srcId="{5032ADE5-9462-D143-8FB6-5489DF2AE58B}" destId="{66C1C1F1-51EA-564C-94D3-9C383E94CF69}" srcOrd="0" destOrd="0" presId="urn:microsoft.com/office/officeart/2005/8/layout/hierarchy2"/>
    <dgm:cxn modelId="{5A612E67-248A-5C40-81EE-7D8E1BD0A9F0}" type="presParOf" srcId="{5032ADE5-9462-D143-8FB6-5489DF2AE58B}" destId="{35B54305-3298-614F-BA04-DE1BF8B088BC}" srcOrd="1" destOrd="0" presId="urn:microsoft.com/office/officeart/2005/8/layout/hierarchy2"/>
    <dgm:cxn modelId="{3F92AEDE-E8D5-7B4A-83AF-16B02ACDFFBC}" type="presParOf" srcId="{6C41D6A1-10C4-5F42-BFC9-82895B543260}" destId="{C6AA95DD-6718-7442-A26A-B5C3EAFED3BB}" srcOrd="1" destOrd="0" presId="urn:microsoft.com/office/officeart/2005/8/layout/hierarchy2"/>
    <dgm:cxn modelId="{E61800FF-2D03-944F-B341-BEE338F2ECB4}" type="presParOf" srcId="{C6AA95DD-6718-7442-A26A-B5C3EAFED3BB}" destId="{8A172E29-5E48-3846-999B-3508CB3B7A45}" srcOrd="0" destOrd="0" presId="urn:microsoft.com/office/officeart/2005/8/layout/hierarchy2"/>
    <dgm:cxn modelId="{9B673DF3-F353-1346-A4DC-40C66061DC66}" type="presParOf" srcId="{C6AA95DD-6718-7442-A26A-B5C3EAFED3BB}" destId="{DCCD83F7-4AC3-B844-A150-02877BE5804F}" srcOrd="1" destOrd="0" presId="urn:microsoft.com/office/officeart/2005/8/layout/hierarchy2"/>
    <dgm:cxn modelId="{3CA561EB-9EDF-5741-8151-71E78DD4EA4B}" type="presParOf" srcId="{DCCD83F7-4AC3-B844-A150-02877BE5804F}" destId="{9D2E3CD2-3737-AA4E-9544-BB1BF1B88D85}" srcOrd="0" destOrd="0" presId="urn:microsoft.com/office/officeart/2005/8/layout/hierarchy2"/>
    <dgm:cxn modelId="{21F04FE0-5698-0244-B738-CB53C60AF494}" type="presParOf" srcId="{9D2E3CD2-3737-AA4E-9544-BB1BF1B88D85}" destId="{42A3560E-3DC4-C54B-BE3D-58B3AEF569B5}" srcOrd="0" destOrd="0" presId="urn:microsoft.com/office/officeart/2005/8/layout/hierarchy2"/>
    <dgm:cxn modelId="{45898638-14CA-284A-9F5C-EC4BB52B537D}" type="presParOf" srcId="{DCCD83F7-4AC3-B844-A150-02877BE5804F}" destId="{1EF01B21-2B22-784A-B3AB-7C4DD34EC2E5}" srcOrd="1" destOrd="0" presId="urn:microsoft.com/office/officeart/2005/8/layout/hierarchy2"/>
    <dgm:cxn modelId="{3E41941F-290B-0B43-AABF-357CF24DBDF7}" type="presParOf" srcId="{1EF01B21-2B22-784A-B3AB-7C4DD34EC2E5}" destId="{F73B7DE1-1BCA-A54A-B7A1-877D9ADE0C61}" srcOrd="0" destOrd="0" presId="urn:microsoft.com/office/officeart/2005/8/layout/hierarchy2"/>
    <dgm:cxn modelId="{B9F4BBE0-78E0-2B47-9DA8-C5C3AFF4B451}" type="presParOf" srcId="{1EF01B21-2B22-784A-B3AB-7C4DD34EC2E5}" destId="{150F87E1-2918-1542-9310-95809E54151F}" srcOrd="1" destOrd="0" presId="urn:microsoft.com/office/officeart/2005/8/layout/hierarchy2"/>
    <dgm:cxn modelId="{BA3CB1A5-C92B-B941-AE2B-65453C93CFC3}" type="presParOf" srcId="{150F87E1-2918-1542-9310-95809E54151F}" destId="{11ED0181-D81A-A046-BEED-AC79DDBFC7E0}" srcOrd="0" destOrd="0" presId="urn:microsoft.com/office/officeart/2005/8/layout/hierarchy2"/>
    <dgm:cxn modelId="{C61578EB-B9B8-FC42-A1AF-79A6D44386B1}" type="presParOf" srcId="{11ED0181-D81A-A046-BEED-AC79DDBFC7E0}" destId="{93619FAA-F4F1-334E-9374-6C3C1B2C076D}" srcOrd="0" destOrd="0" presId="urn:microsoft.com/office/officeart/2005/8/layout/hierarchy2"/>
    <dgm:cxn modelId="{3DA76490-EDF0-9647-A3C0-E2409BDBC913}" type="presParOf" srcId="{150F87E1-2918-1542-9310-95809E54151F}" destId="{3F1D1B36-8CFF-0E44-AEB0-D80A2007DF91}" srcOrd="1" destOrd="0" presId="urn:microsoft.com/office/officeart/2005/8/layout/hierarchy2"/>
    <dgm:cxn modelId="{A1DDAC5A-FEF5-E447-ABC4-018642729CB9}" type="presParOf" srcId="{3F1D1B36-8CFF-0E44-AEB0-D80A2007DF91}" destId="{A7D0F87E-36FF-9E46-937F-9445C642F904}" srcOrd="0" destOrd="0" presId="urn:microsoft.com/office/officeart/2005/8/layout/hierarchy2"/>
    <dgm:cxn modelId="{4F215E6C-9EF4-BA40-B843-A099851BF415}" type="presParOf" srcId="{3F1D1B36-8CFF-0E44-AEB0-D80A2007DF91}" destId="{75DAE2C7-6F17-B24E-B255-716B72475B06}" srcOrd="1" destOrd="0" presId="urn:microsoft.com/office/officeart/2005/8/layout/hierarchy2"/>
    <dgm:cxn modelId="{3717CD2A-8D45-FA4C-A100-1F77A7F79A7A}" type="presParOf" srcId="{150F87E1-2918-1542-9310-95809E54151F}" destId="{70AFA3DD-50CF-FB4C-B004-B07C36B1B185}" srcOrd="2" destOrd="0" presId="urn:microsoft.com/office/officeart/2005/8/layout/hierarchy2"/>
    <dgm:cxn modelId="{884DC630-93B6-CB4E-84C6-66362A86E7BB}" type="presParOf" srcId="{70AFA3DD-50CF-FB4C-B004-B07C36B1B185}" destId="{26F414A4-7CE4-9E42-BA74-246FA88812C4}" srcOrd="0" destOrd="0" presId="urn:microsoft.com/office/officeart/2005/8/layout/hierarchy2"/>
    <dgm:cxn modelId="{3393BF0B-D7C7-3E4E-8BAC-6B2633068B6C}" type="presParOf" srcId="{150F87E1-2918-1542-9310-95809E54151F}" destId="{63E1CBF4-5600-534F-910D-FB36F3460E69}" srcOrd="3" destOrd="0" presId="urn:microsoft.com/office/officeart/2005/8/layout/hierarchy2"/>
    <dgm:cxn modelId="{36743F5C-EA05-6246-9C61-D3A089731650}" type="presParOf" srcId="{63E1CBF4-5600-534F-910D-FB36F3460E69}" destId="{90E8C061-9A7E-C141-9583-4D1B72428B93}" srcOrd="0" destOrd="0" presId="urn:microsoft.com/office/officeart/2005/8/layout/hierarchy2"/>
    <dgm:cxn modelId="{D844E55C-C499-B34E-8D0D-37C6160F57B3}" type="presParOf" srcId="{63E1CBF4-5600-534F-910D-FB36F3460E69}" destId="{E6B19660-E734-EB40-87F6-01944BB6505C}" srcOrd="1" destOrd="0" presId="urn:microsoft.com/office/officeart/2005/8/layout/hierarchy2"/>
    <dgm:cxn modelId="{580E4212-2A75-8143-8EAE-1614FE75C48D}" type="presParOf" srcId="{DCCD83F7-4AC3-B844-A150-02877BE5804F}" destId="{BEB36F63-7970-5E4F-83A6-58E29F775BCA}" srcOrd="2" destOrd="0" presId="urn:microsoft.com/office/officeart/2005/8/layout/hierarchy2"/>
    <dgm:cxn modelId="{8F801959-E6CA-004A-A284-C75611EF2998}" type="presParOf" srcId="{BEB36F63-7970-5E4F-83A6-58E29F775BCA}" destId="{DE1E7787-E890-0248-8F52-66F3BB5B8663}" srcOrd="0" destOrd="0" presId="urn:microsoft.com/office/officeart/2005/8/layout/hierarchy2"/>
    <dgm:cxn modelId="{87F650B8-498A-9748-891A-88EFA5AD129A}" type="presParOf" srcId="{DCCD83F7-4AC3-B844-A150-02877BE5804F}" destId="{2BA6E8E2-ADA0-8D4E-82BD-A3FDE234C32B}" srcOrd="3" destOrd="0" presId="urn:microsoft.com/office/officeart/2005/8/layout/hierarchy2"/>
    <dgm:cxn modelId="{E047988F-564F-284C-AB7E-DF0808BB6193}" type="presParOf" srcId="{2BA6E8E2-ADA0-8D4E-82BD-A3FDE234C32B}" destId="{F9A8143B-E780-B04A-BE8C-7A78E3020FC6}" srcOrd="0" destOrd="0" presId="urn:microsoft.com/office/officeart/2005/8/layout/hierarchy2"/>
    <dgm:cxn modelId="{42CB10E2-568B-6F48-A2E2-73A9DE4590F0}" type="presParOf" srcId="{2BA6E8E2-ADA0-8D4E-82BD-A3FDE234C32B}" destId="{53917E77-DB65-3441-94C1-31DFA096E169}" srcOrd="1" destOrd="0" presId="urn:microsoft.com/office/officeart/2005/8/layout/hierarchy2"/>
    <dgm:cxn modelId="{F0A2D00B-967A-084C-B27F-6F0166153029}" type="presParOf" srcId="{53917E77-DB65-3441-94C1-31DFA096E169}" destId="{8236C2AE-75C6-934D-8F97-F13CDAF26137}" srcOrd="0" destOrd="0" presId="urn:microsoft.com/office/officeart/2005/8/layout/hierarchy2"/>
    <dgm:cxn modelId="{BD02E190-6422-284C-9017-FB3CA32619B2}" type="presParOf" srcId="{8236C2AE-75C6-934D-8F97-F13CDAF26137}" destId="{44DCFCDE-D894-B446-8DB2-407A5D54DE60}" srcOrd="0" destOrd="0" presId="urn:microsoft.com/office/officeart/2005/8/layout/hierarchy2"/>
    <dgm:cxn modelId="{33B9AEAF-653F-5B47-AB61-05406E2FBAFC}" type="presParOf" srcId="{53917E77-DB65-3441-94C1-31DFA096E169}" destId="{868A445F-8D50-6D4D-99D5-556628A9547D}" srcOrd="1" destOrd="0" presId="urn:microsoft.com/office/officeart/2005/8/layout/hierarchy2"/>
    <dgm:cxn modelId="{4A08A9F4-E69E-AD46-866B-91B5C46E5964}" type="presParOf" srcId="{868A445F-8D50-6D4D-99D5-556628A9547D}" destId="{216ADAA1-757B-4545-B21B-9D9FCB1B960F}" srcOrd="0" destOrd="0" presId="urn:microsoft.com/office/officeart/2005/8/layout/hierarchy2"/>
    <dgm:cxn modelId="{6F76CCE7-6F92-434B-93EF-E72E2C37495E}" type="presParOf" srcId="{868A445F-8D50-6D4D-99D5-556628A9547D}" destId="{97935C99-9B60-FA4E-9C78-F34B7AB028E0}" srcOrd="1" destOrd="0" presId="urn:microsoft.com/office/officeart/2005/8/layout/hierarchy2"/>
    <dgm:cxn modelId="{1201EFC4-7E1A-934C-AB40-0842D1549BB6}" type="presParOf" srcId="{53917E77-DB65-3441-94C1-31DFA096E169}" destId="{777D8DD4-6F81-F645-AD66-40EF8FCEE974}" srcOrd="2" destOrd="0" presId="urn:microsoft.com/office/officeart/2005/8/layout/hierarchy2"/>
    <dgm:cxn modelId="{A574B9E4-423B-2645-8681-AFEC0781D80B}" type="presParOf" srcId="{777D8DD4-6F81-F645-AD66-40EF8FCEE974}" destId="{2E71E6AC-C8E7-8C4D-AAA1-D9DDB43C9B41}" srcOrd="0" destOrd="0" presId="urn:microsoft.com/office/officeart/2005/8/layout/hierarchy2"/>
    <dgm:cxn modelId="{D748250A-DCBC-D049-A7A1-67AC657BC4A5}" type="presParOf" srcId="{53917E77-DB65-3441-94C1-31DFA096E169}" destId="{F6375E14-D146-A94E-BA6E-85FCC8AB6046}" srcOrd="3" destOrd="0" presId="urn:microsoft.com/office/officeart/2005/8/layout/hierarchy2"/>
    <dgm:cxn modelId="{3E04A5DD-4962-3E48-9AD8-5EA8E9512C98}" type="presParOf" srcId="{F6375E14-D146-A94E-BA6E-85FCC8AB6046}" destId="{ABCF34C8-D266-EA4C-A7B7-61B8DE8C5969}" srcOrd="0" destOrd="0" presId="urn:microsoft.com/office/officeart/2005/8/layout/hierarchy2"/>
    <dgm:cxn modelId="{887179D0-E2FB-D144-BA61-DF536388DC88}" type="presParOf" srcId="{F6375E14-D146-A94E-BA6E-85FCC8AB6046}" destId="{A4E8B037-333F-D746-9567-A4F5F4EF32B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D7CBB48-E734-4D0A-B5C2-A6244FB9EBC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3D4A8D2-EF6E-4858-969D-6B6299558071}">
      <dgm:prSet/>
      <dgm:spPr/>
      <dgm:t>
        <a:bodyPr/>
        <a:lstStyle/>
        <a:p>
          <a:r>
            <a:rPr lang="en-US"/>
            <a:t>Created measures of campus support from website analysis and liaison surveys</a:t>
          </a:r>
        </a:p>
      </dgm:t>
    </dgm:pt>
    <dgm:pt modelId="{282CF73A-3A97-4DD9-86C2-746A68AA174C}" type="parTrans" cxnId="{9FB72937-E9E7-4B02-9010-8082FB1220C4}">
      <dgm:prSet/>
      <dgm:spPr/>
      <dgm:t>
        <a:bodyPr/>
        <a:lstStyle/>
        <a:p>
          <a:endParaRPr lang="en-US"/>
        </a:p>
      </dgm:t>
    </dgm:pt>
    <dgm:pt modelId="{27E241E3-E1FC-45DE-A4FB-BD016506F809}" type="sibTrans" cxnId="{9FB72937-E9E7-4B02-9010-8082FB1220C4}">
      <dgm:prSet/>
      <dgm:spPr/>
      <dgm:t>
        <a:bodyPr/>
        <a:lstStyle/>
        <a:p>
          <a:endParaRPr lang="en-US"/>
        </a:p>
      </dgm:t>
    </dgm:pt>
    <dgm:pt modelId="{6551933B-86BE-4E5A-9506-7D84CE9C7140}">
      <dgm:prSet/>
      <dgm:spPr/>
      <dgm:t>
        <a:bodyPr/>
        <a:lstStyle/>
        <a:p>
          <a:r>
            <a:rPr lang="en-US"/>
            <a:t>Measures were yes/no for:</a:t>
          </a:r>
        </a:p>
      </dgm:t>
    </dgm:pt>
    <dgm:pt modelId="{D7744377-7CD2-4E15-A475-68838661FE28}" type="parTrans" cxnId="{93E80F81-2A05-4D6F-A53D-F164B519292B}">
      <dgm:prSet/>
      <dgm:spPr/>
      <dgm:t>
        <a:bodyPr/>
        <a:lstStyle/>
        <a:p>
          <a:endParaRPr lang="en-US"/>
        </a:p>
      </dgm:t>
    </dgm:pt>
    <dgm:pt modelId="{76F25EBD-C02B-4D73-A2A9-75CF47DE42EE}" type="sibTrans" cxnId="{93E80F81-2A05-4D6F-A53D-F164B519292B}">
      <dgm:prSet/>
      <dgm:spPr/>
      <dgm:t>
        <a:bodyPr/>
        <a:lstStyle/>
        <a:p>
          <a:endParaRPr lang="en-US"/>
        </a:p>
      </dgm:t>
    </dgm:pt>
    <dgm:pt modelId="{0BEC03C3-1841-47BA-A95F-AED64CBE133B}">
      <dgm:prSet/>
      <dgm:spPr/>
      <dgm:t>
        <a:bodyPr/>
        <a:lstStyle/>
        <a:p>
          <a:r>
            <a:rPr lang="en-US"/>
            <a:t>Has a campus support program</a:t>
          </a:r>
        </a:p>
      </dgm:t>
    </dgm:pt>
    <dgm:pt modelId="{679FBDB0-915E-4CB3-B6C8-5B1698AC64F3}" type="parTrans" cxnId="{E8D49D84-615A-418A-B185-D595DBC2B900}">
      <dgm:prSet/>
      <dgm:spPr/>
      <dgm:t>
        <a:bodyPr/>
        <a:lstStyle/>
        <a:p>
          <a:endParaRPr lang="en-US"/>
        </a:p>
      </dgm:t>
    </dgm:pt>
    <dgm:pt modelId="{6BA80C98-8CAC-4F18-910E-36C0CF44E7D6}" type="sibTrans" cxnId="{E8D49D84-615A-418A-B185-D595DBC2B900}">
      <dgm:prSet/>
      <dgm:spPr/>
      <dgm:t>
        <a:bodyPr/>
        <a:lstStyle/>
        <a:p>
          <a:endParaRPr lang="en-US"/>
        </a:p>
      </dgm:t>
    </dgm:pt>
    <dgm:pt modelId="{350F00E1-3E22-4ABA-A41B-92C4A58235DD}">
      <dgm:prSet/>
      <dgm:spPr/>
      <dgm:t>
        <a:bodyPr/>
        <a:lstStyle/>
        <a:p>
          <a:r>
            <a:rPr lang="en-US"/>
            <a:t>Offer direct support or help accessing:</a:t>
          </a:r>
        </a:p>
      </dgm:t>
    </dgm:pt>
    <dgm:pt modelId="{0B4820B5-713A-4D8E-9F7A-7C72CA5C750B}" type="parTrans" cxnId="{6000617D-B548-48E9-BED0-2869FCC4D4B7}">
      <dgm:prSet/>
      <dgm:spPr/>
      <dgm:t>
        <a:bodyPr/>
        <a:lstStyle/>
        <a:p>
          <a:endParaRPr lang="en-US"/>
        </a:p>
      </dgm:t>
    </dgm:pt>
    <dgm:pt modelId="{31FFE4A7-12B4-4214-9174-E2E92E954E11}" type="sibTrans" cxnId="{6000617D-B548-48E9-BED0-2869FCC4D4B7}">
      <dgm:prSet/>
      <dgm:spPr/>
      <dgm:t>
        <a:bodyPr/>
        <a:lstStyle/>
        <a:p>
          <a:endParaRPr lang="en-US"/>
        </a:p>
      </dgm:t>
    </dgm:pt>
    <dgm:pt modelId="{914727C8-11C5-4A15-BC13-3AC6113A95A0}">
      <dgm:prSet/>
      <dgm:spPr/>
      <dgm:t>
        <a:bodyPr/>
        <a:lstStyle/>
        <a:p>
          <a:r>
            <a:rPr lang="en-US"/>
            <a:t>Financial Resources</a:t>
          </a:r>
        </a:p>
      </dgm:t>
    </dgm:pt>
    <dgm:pt modelId="{7FBDB3B2-C2D8-4F56-A9E8-D2DF482F56FE}" type="parTrans" cxnId="{11012FD2-F6FC-40C9-89E4-408CC56B5FF4}">
      <dgm:prSet/>
      <dgm:spPr/>
      <dgm:t>
        <a:bodyPr/>
        <a:lstStyle/>
        <a:p>
          <a:endParaRPr lang="en-US"/>
        </a:p>
      </dgm:t>
    </dgm:pt>
    <dgm:pt modelId="{FD39E917-64C5-4C6D-B668-07B758DCFB9A}" type="sibTrans" cxnId="{11012FD2-F6FC-40C9-89E4-408CC56B5FF4}">
      <dgm:prSet/>
      <dgm:spPr/>
      <dgm:t>
        <a:bodyPr/>
        <a:lstStyle/>
        <a:p>
          <a:endParaRPr lang="en-US"/>
        </a:p>
      </dgm:t>
    </dgm:pt>
    <dgm:pt modelId="{F42CD312-C482-4B8C-A50D-FDC50877A1E1}">
      <dgm:prSet/>
      <dgm:spPr/>
      <dgm:t>
        <a:bodyPr/>
        <a:lstStyle/>
        <a:p>
          <a:r>
            <a:rPr lang="en-US"/>
            <a:t>Housing</a:t>
          </a:r>
        </a:p>
      </dgm:t>
    </dgm:pt>
    <dgm:pt modelId="{293AE7D7-F878-4051-9386-454AECCFDD89}" type="parTrans" cxnId="{083157F7-36DA-40FE-9253-84C6B6570B94}">
      <dgm:prSet/>
      <dgm:spPr/>
      <dgm:t>
        <a:bodyPr/>
        <a:lstStyle/>
        <a:p>
          <a:endParaRPr lang="en-US"/>
        </a:p>
      </dgm:t>
    </dgm:pt>
    <dgm:pt modelId="{397D8F0C-A7B6-4E99-BA0B-277B3043DE68}" type="sibTrans" cxnId="{083157F7-36DA-40FE-9253-84C6B6570B94}">
      <dgm:prSet/>
      <dgm:spPr/>
      <dgm:t>
        <a:bodyPr/>
        <a:lstStyle/>
        <a:p>
          <a:endParaRPr lang="en-US"/>
        </a:p>
      </dgm:t>
    </dgm:pt>
    <dgm:pt modelId="{AA9FC9C4-73A4-46C0-AE45-EF48E8511712}">
      <dgm:prSet/>
      <dgm:spPr/>
      <dgm:t>
        <a:bodyPr/>
        <a:lstStyle/>
        <a:p>
          <a:r>
            <a:rPr lang="en-US"/>
            <a:t>Academic Support</a:t>
          </a:r>
        </a:p>
      </dgm:t>
    </dgm:pt>
    <dgm:pt modelId="{5F5C1069-2484-4E0E-85B6-149D313F9770}" type="parTrans" cxnId="{CAF27AEE-87C2-49EE-8840-03C0144D6B8E}">
      <dgm:prSet/>
      <dgm:spPr/>
      <dgm:t>
        <a:bodyPr/>
        <a:lstStyle/>
        <a:p>
          <a:endParaRPr lang="en-US"/>
        </a:p>
      </dgm:t>
    </dgm:pt>
    <dgm:pt modelId="{897D0A13-3232-46B9-9CD6-7FB578C49948}" type="sibTrans" cxnId="{CAF27AEE-87C2-49EE-8840-03C0144D6B8E}">
      <dgm:prSet/>
      <dgm:spPr/>
      <dgm:t>
        <a:bodyPr/>
        <a:lstStyle/>
        <a:p>
          <a:endParaRPr lang="en-US"/>
        </a:p>
      </dgm:t>
    </dgm:pt>
    <dgm:pt modelId="{86F475CC-DAF8-4CC8-83D6-C34184D96B0B}">
      <dgm:prSet/>
      <dgm:spPr/>
      <dgm:t>
        <a:bodyPr/>
        <a:lstStyle/>
        <a:p>
          <a:r>
            <a:rPr lang="en-US"/>
            <a:t>Mental health services</a:t>
          </a:r>
        </a:p>
      </dgm:t>
    </dgm:pt>
    <dgm:pt modelId="{E38A8F5B-A818-411D-BCC1-088254EB71C3}" type="parTrans" cxnId="{905DFAC8-394B-451C-A7F2-5C73FA368EFB}">
      <dgm:prSet/>
      <dgm:spPr/>
      <dgm:t>
        <a:bodyPr/>
        <a:lstStyle/>
        <a:p>
          <a:endParaRPr lang="en-US"/>
        </a:p>
      </dgm:t>
    </dgm:pt>
    <dgm:pt modelId="{72FEA6D4-9F75-4626-827C-4EAB2D53B33F}" type="sibTrans" cxnId="{905DFAC8-394B-451C-A7F2-5C73FA368EFB}">
      <dgm:prSet/>
      <dgm:spPr/>
      <dgm:t>
        <a:bodyPr/>
        <a:lstStyle/>
        <a:p>
          <a:endParaRPr lang="en-US"/>
        </a:p>
      </dgm:t>
    </dgm:pt>
    <dgm:pt modelId="{31ECCC57-B6D2-482B-99A9-C9B8ADD7F486}">
      <dgm:prSet/>
      <dgm:spPr/>
      <dgm:t>
        <a:bodyPr/>
        <a:lstStyle/>
        <a:p>
          <a:r>
            <a:rPr lang="en-US"/>
            <a:t>Faculty/staff mentoring</a:t>
          </a:r>
        </a:p>
      </dgm:t>
    </dgm:pt>
    <dgm:pt modelId="{1C77C9FD-306C-4975-98E5-3C0FAEE208D4}" type="parTrans" cxnId="{E6B83935-8539-46D6-92DE-E66C0D57B6FD}">
      <dgm:prSet/>
      <dgm:spPr/>
      <dgm:t>
        <a:bodyPr/>
        <a:lstStyle/>
        <a:p>
          <a:endParaRPr lang="en-US"/>
        </a:p>
      </dgm:t>
    </dgm:pt>
    <dgm:pt modelId="{5F25E21D-93D4-48CC-B4D3-147C26A98D60}" type="sibTrans" cxnId="{E6B83935-8539-46D6-92DE-E66C0D57B6FD}">
      <dgm:prSet/>
      <dgm:spPr/>
      <dgm:t>
        <a:bodyPr/>
        <a:lstStyle/>
        <a:p>
          <a:endParaRPr lang="en-US"/>
        </a:p>
      </dgm:t>
    </dgm:pt>
    <dgm:pt modelId="{60511789-9809-43AF-9E64-6B26C2FF47B3}">
      <dgm:prSet/>
      <dgm:spPr/>
      <dgm:t>
        <a:bodyPr/>
        <a:lstStyle/>
        <a:p>
          <a:r>
            <a:rPr lang="en-US"/>
            <a:t>Peer mentoring</a:t>
          </a:r>
        </a:p>
      </dgm:t>
    </dgm:pt>
    <dgm:pt modelId="{AB474AB7-3BFE-469B-AF56-ECEF5BFC02BD}" type="parTrans" cxnId="{9CF344AB-5104-493F-9D57-D1A933245D75}">
      <dgm:prSet/>
      <dgm:spPr/>
      <dgm:t>
        <a:bodyPr/>
        <a:lstStyle/>
        <a:p>
          <a:endParaRPr lang="en-US"/>
        </a:p>
      </dgm:t>
    </dgm:pt>
    <dgm:pt modelId="{E0CED0CB-9E56-4EC6-B006-621E458F06CA}" type="sibTrans" cxnId="{9CF344AB-5104-493F-9D57-D1A933245D75}">
      <dgm:prSet/>
      <dgm:spPr/>
      <dgm:t>
        <a:bodyPr/>
        <a:lstStyle/>
        <a:p>
          <a:endParaRPr lang="en-US"/>
        </a:p>
      </dgm:t>
    </dgm:pt>
    <dgm:pt modelId="{260C9094-FF8A-4937-A112-1605BF7A8485}">
      <dgm:prSet/>
      <dgm:spPr/>
      <dgm:t>
        <a:bodyPr/>
        <a:lstStyle/>
        <a:p>
          <a:r>
            <a:rPr lang="en-US"/>
            <a:t>Social relationships</a:t>
          </a:r>
        </a:p>
      </dgm:t>
    </dgm:pt>
    <dgm:pt modelId="{99C25447-202E-413F-B320-F7CC524040AC}" type="parTrans" cxnId="{C86A00BD-3938-4997-9B88-A6F17F7BFC80}">
      <dgm:prSet/>
      <dgm:spPr/>
      <dgm:t>
        <a:bodyPr/>
        <a:lstStyle/>
        <a:p>
          <a:endParaRPr lang="en-US"/>
        </a:p>
      </dgm:t>
    </dgm:pt>
    <dgm:pt modelId="{EA14D898-5D0B-4006-B725-C9A494EF6523}" type="sibTrans" cxnId="{C86A00BD-3938-4997-9B88-A6F17F7BFC80}">
      <dgm:prSet/>
      <dgm:spPr/>
      <dgm:t>
        <a:bodyPr/>
        <a:lstStyle/>
        <a:p>
          <a:endParaRPr lang="en-US"/>
        </a:p>
      </dgm:t>
    </dgm:pt>
    <dgm:pt modelId="{A913F0D0-6843-4D75-A7F8-07FD8108B9FC}">
      <dgm:prSet/>
      <dgm:spPr/>
      <dgm:t>
        <a:bodyPr/>
        <a:lstStyle/>
        <a:p>
          <a:r>
            <a:rPr lang="en-US"/>
            <a:t>Student organization</a:t>
          </a:r>
        </a:p>
      </dgm:t>
    </dgm:pt>
    <dgm:pt modelId="{25BAA620-BA64-4638-A90D-518AB711CF38}" type="parTrans" cxnId="{59B6930B-F821-4504-8BD6-A6F134028634}">
      <dgm:prSet/>
      <dgm:spPr/>
      <dgm:t>
        <a:bodyPr/>
        <a:lstStyle/>
        <a:p>
          <a:endParaRPr lang="en-US"/>
        </a:p>
      </dgm:t>
    </dgm:pt>
    <dgm:pt modelId="{A5D78E84-65ED-4D62-886C-DE378D5FD1AD}" type="sibTrans" cxnId="{59B6930B-F821-4504-8BD6-A6F134028634}">
      <dgm:prSet/>
      <dgm:spPr/>
      <dgm:t>
        <a:bodyPr/>
        <a:lstStyle/>
        <a:p>
          <a:endParaRPr lang="en-US"/>
        </a:p>
      </dgm:t>
    </dgm:pt>
    <dgm:pt modelId="{B272123C-AD0F-5D43-9D52-B9CEA16215CA}" type="pres">
      <dgm:prSet presAssocID="{8D7CBB48-E734-4D0A-B5C2-A6244FB9EBC0}" presName="linear" presStyleCnt="0">
        <dgm:presLayoutVars>
          <dgm:animLvl val="lvl"/>
          <dgm:resizeHandles val="exact"/>
        </dgm:presLayoutVars>
      </dgm:prSet>
      <dgm:spPr/>
    </dgm:pt>
    <dgm:pt modelId="{9115F367-F784-9143-8851-0757EA1584B1}" type="pres">
      <dgm:prSet presAssocID="{93D4A8D2-EF6E-4858-969D-6B629955807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5F2FF0AF-E622-524A-A42B-43419C60D4F9}" type="pres">
      <dgm:prSet presAssocID="{27E241E3-E1FC-45DE-A4FB-BD016506F809}" presName="spacer" presStyleCnt="0"/>
      <dgm:spPr/>
    </dgm:pt>
    <dgm:pt modelId="{FB273FB5-DC40-4048-88A3-39924606D494}" type="pres">
      <dgm:prSet presAssocID="{6551933B-86BE-4E5A-9506-7D84CE9C7140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9DDA09A7-2B2E-B242-83A1-617D04518484}" type="pres">
      <dgm:prSet presAssocID="{6551933B-86BE-4E5A-9506-7D84CE9C7140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C5AA5D01-6F29-314C-8863-2D6A749F1A81}" type="presOf" srcId="{260C9094-FF8A-4937-A112-1605BF7A8485}" destId="{9DDA09A7-2B2E-B242-83A1-617D04518484}" srcOrd="0" destOrd="8" presId="urn:microsoft.com/office/officeart/2005/8/layout/vList2"/>
    <dgm:cxn modelId="{59B6930B-F821-4504-8BD6-A6F134028634}" srcId="{350F00E1-3E22-4ABA-A41B-92C4A58235DD}" destId="{A913F0D0-6843-4D75-A7F8-07FD8108B9FC}" srcOrd="7" destOrd="0" parTransId="{25BAA620-BA64-4638-A90D-518AB711CF38}" sibTransId="{A5D78E84-65ED-4D62-886C-DE378D5FD1AD}"/>
    <dgm:cxn modelId="{D61C6523-DED7-7D4D-9B6D-72C4E4A4BC8B}" type="presOf" srcId="{6551933B-86BE-4E5A-9506-7D84CE9C7140}" destId="{FB273FB5-DC40-4048-88A3-39924606D494}" srcOrd="0" destOrd="0" presId="urn:microsoft.com/office/officeart/2005/8/layout/vList2"/>
    <dgm:cxn modelId="{E6B83935-8539-46D6-92DE-E66C0D57B6FD}" srcId="{350F00E1-3E22-4ABA-A41B-92C4A58235DD}" destId="{31ECCC57-B6D2-482B-99A9-C9B8ADD7F486}" srcOrd="4" destOrd="0" parTransId="{1C77C9FD-306C-4975-98E5-3C0FAEE208D4}" sibTransId="{5F25E21D-93D4-48CC-B4D3-147C26A98D60}"/>
    <dgm:cxn modelId="{9FB72937-E9E7-4B02-9010-8082FB1220C4}" srcId="{8D7CBB48-E734-4D0A-B5C2-A6244FB9EBC0}" destId="{93D4A8D2-EF6E-4858-969D-6B6299558071}" srcOrd="0" destOrd="0" parTransId="{282CF73A-3A97-4DD9-86C2-746A68AA174C}" sibTransId="{27E241E3-E1FC-45DE-A4FB-BD016506F809}"/>
    <dgm:cxn modelId="{8F8EC13F-7FE7-ED43-9C78-814CE83E7F82}" type="presOf" srcId="{60511789-9809-43AF-9E64-6B26C2FF47B3}" destId="{9DDA09A7-2B2E-B242-83A1-617D04518484}" srcOrd="0" destOrd="7" presId="urn:microsoft.com/office/officeart/2005/8/layout/vList2"/>
    <dgm:cxn modelId="{97BDCC47-800B-0149-AD89-0EA07659F04D}" type="presOf" srcId="{914727C8-11C5-4A15-BC13-3AC6113A95A0}" destId="{9DDA09A7-2B2E-B242-83A1-617D04518484}" srcOrd="0" destOrd="2" presId="urn:microsoft.com/office/officeart/2005/8/layout/vList2"/>
    <dgm:cxn modelId="{A8EE4650-D86C-B944-91DE-AB5D66F40703}" type="presOf" srcId="{A913F0D0-6843-4D75-A7F8-07FD8108B9FC}" destId="{9DDA09A7-2B2E-B242-83A1-617D04518484}" srcOrd="0" destOrd="9" presId="urn:microsoft.com/office/officeart/2005/8/layout/vList2"/>
    <dgm:cxn modelId="{C3C54755-CA6C-B546-A1EF-D1B2FC7E13A4}" type="presOf" srcId="{F42CD312-C482-4B8C-A50D-FDC50877A1E1}" destId="{9DDA09A7-2B2E-B242-83A1-617D04518484}" srcOrd="0" destOrd="3" presId="urn:microsoft.com/office/officeart/2005/8/layout/vList2"/>
    <dgm:cxn modelId="{512B9E5B-647D-0E46-AD89-07058BBC0F46}" type="presOf" srcId="{8D7CBB48-E734-4D0A-B5C2-A6244FB9EBC0}" destId="{B272123C-AD0F-5D43-9D52-B9CEA16215CA}" srcOrd="0" destOrd="0" presId="urn:microsoft.com/office/officeart/2005/8/layout/vList2"/>
    <dgm:cxn modelId="{502A9160-34D0-634D-9C48-F47A58E62393}" type="presOf" srcId="{AA9FC9C4-73A4-46C0-AE45-EF48E8511712}" destId="{9DDA09A7-2B2E-B242-83A1-617D04518484}" srcOrd="0" destOrd="4" presId="urn:microsoft.com/office/officeart/2005/8/layout/vList2"/>
    <dgm:cxn modelId="{6000617D-B548-48E9-BED0-2869FCC4D4B7}" srcId="{6551933B-86BE-4E5A-9506-7D84CE9C7140}" destId="{350F00E1-3E22-4ABA-A41B-92C4A58235DD}" srcOrd="1" destOrd="0" parTransId="{0B4820B5-713A-4D8E-9F7A-7C72CA5C750B}" sibTransId="{31FFE4A7-12B4-4214-9174-E2E92E954E11}"/>
    <dgm:cxn modelId="{93E80F81-2A05-4D6F-A53D-F164B519292B}" srcId="{8D7CBB48-E734-4D0A-B5C2-A6244FB9EBC0}" destId="{6551933B-86BE-4E5A-9506-7D84CE9C7140}" srcOrd="1" destOrd="0" parTransId="{D7744377-7CD2-4E15-A475-68838661FE28}" sibTransId="{76F25EBD-C02B-4D73-A2A9-75CF47DE42EE}"/>
    <dgm:cxn modelId="{E8D49D84-615A-418A-B185-D595DBC2B900}" srcId="{6551933B-86BE-4E5A-9506-7D84CE9C7140}" destId="{0BEC03C3-1841-47BA-A95F-AED64CBE133B}" srcOrd="0" destOrd="0" parTransId="{679FBDB0-915E-4CB3-B6C8-5B1698AC64F3}" sibTransId="{6BA80C98-8CAC-4F18-910E-36C0CF44E7D6}"/>
    <dgm:cxn modelId="{9CF344AB-5104-493F-9D57-D1A933245D75}" srcId="{350F00E1-3E22-4ABA-A41B-92C4A58235DD}" destId="{60511789-9809-43AF-9E64-6B26C2FF47B3}" srcOrd="5" destOrd="0" parTransId="{AB474AB7-3BFE-469B-AF56-ECEF5BFC02BD}" sibTransId="{E0CED0CB-9E56-4EC6-B006-621E458F06CA}"/>
    <dgm:cxn modelId="{C86A00BD-3938-4997-9B88-A6F17F7BFC80}" srcId="{350F00E1-3E22-4ABA-A41B-92C4A58235DD}" destId="{260C9094-FF8A-4937-A112-1605BF7A8485}" srcOrd="6" destOrd="0" parTransId="{99C25447-202E-413F-B320-F7CC524040AC}" sibTransId="{EA14D898-5D0B-4006-B725-C9A494EF6523}"/>
    <dgm:cxn modelId="{905DFAC8-394B-451C-A7F2-5C73FA368EFB}" srcId="{350F00E1-3E22-4ABA-A41B-92C4A58235DD}" destId="{86F475CC-DAF8-4CC8-83D6-C34184D96B0B}" srcOrd="3" destOrd="0" parTransId="{E38A8F5B-A818-411D-BCC1-088254EB71C3}" sibTransId="{72FEA6D4-9F75-4626-827C-4EAB2D53B33F}"/>
    <dgm:cxn modelId="{11012FD2-F6FC-40C9-89E4-408CC56B5FF4}" srcId="{350F00E1-3E22-4ABA-A41B-92C4A58235DD}" destId="{914727C8-11C5-4A15-BC13-3AC6113A95A0}" srcOrd="0" destOrd="0" parTransId="{7FBDB3B2-C2D8-4F56-A9E8-D2DF482F56FE}" sibTransId="{FD39E917-64C5-4C6D-B668-07B758DCFB9A}"/>
    <dgm:cxn modelId="{57F419D3-24E9-D743-B093-3A63D237102B}" type="presOf" srcId="{93D4A8D2-EF6E-4858-969D-6B6299558071}" destId="{9115F367-F784-9143-8851-0757EA1584B1}" srcOrd="0" destOrd="0" presId="urn:microsoft.com/office/officeart/2005/8/layout/vList2"/>
    <dgm:cxn modelId="{A3B7B2DB-FE2E-B549-9CF6-03BD2723F2A0}" type="presOf" srcId="{350F00E1-3E22-4ABA-A41B-92C4A58235DD}" destId="{9DDA09A7-2B2E-B242-83A1-617D04518484}" srcOrd="0" destOrd="1" presId="urn:microsoft.com/office/officeart/2005/8/layout/vList2"/>
    <dgm:cxn modelId="{D8516BE4-2306-4146-83C3-2DA8D3C5761A}" type="presOf" srcId="{31ECCC57-B6D2-482B-99A9-C9B8ADD7F486}" destId="{9DDA09A7-2B2E-B242-83A1-617D04518484}" srcOrd="0" destOrd="6" presId="urn:microsoft.com/office/officeart/2005/8/layout/vList2"/>
    <dgm:cxn modelId="{CAF27AEE-87C2-49EE-8840-03C0144D6B8E}" srcId="{350F00E1-3E22-4ABA-A41B-92C4A58235DD}" destId="{AA9FC9C4-73A4-46C0-AE45-EF48E8511712}" srcOrd="2" destOrd="0" parTransId="{5F5C1069-2484-4E0E-85B6-149D313F9770}" sibTransId="{897D0A13-3232-46B9-9CD6-7FB578C49948}"/>
    <dgm:cxn modelId="{186A5DEF-B06F-A647-AC90-888C48FC14C5}" type="presOf" srcId="{86F475CC-DAF8-4CC8-83D6-C34184D96B0B}" destId="{9DDA09A7-2B2E-B242-83A1-617D04518484}" srcOrd="0" destOrd="5" presId="urn:microsoft.com/office/officeart/2005/8/layout/vList2"/>
    <dgm:cxn modelId="{FCF3BAF1-CEAD-8C4E-B2A9-E87C5D303C79}" type="presOf" srcId="{0BEC03C3-1841-47BA-A95F-AED64CBE133B}" destId="{9DDA09A7-2B2E-B242-83A1-617D04518484}" srcOrd="0" destOrd="0" presId="urn:microsoft.com/office/officeart/2005/8/layout/vList2"/>
    <dgm:cxn modelId="{083157F7-36DA-40FE-9253-84C6B6570B94}" srcId="{350F00E1-3E22-4ABA-A41B-92C4A58235DD}" destId="{F42CD312-C482-4B8C-A50D-FDC50877A1E1}" srcOrd="1" destOrd="0" parTransId="{293AE7D7-F878-4051-9386-454AECCFDD89}" sibTransId="{397D8F0C-A7B6-4E99-BA0B-277B3043DE68}"/>
    <dgm:cxn modelId="{C5925D51-209D-DE4C-8F5E-5F6BFF35703F}" type="presParOf" srcId="{B272123C-AD0F-5D43-9D52-B9CEA16215CA}" destId="{9115F367-F784-9143-8851-0757EA1584B1}" srcOrd="0" destOrd="0" presId="urn:microsoft.com/office/officeart/2005/8/layout/vList2"/>
    <dgm:cxn modelId="{F7FB3BE4-FD77-3A4D-A152-E8BCA7C227B4}" type="presParOf" srcId="{B272123C-AD0F-5D43-9D52-B9CEA16215CA}" destId="{5F2FF0AF-E622-524A-A42B-43419C60D4F9}" srcOrd="1" destOrd="0" presId="urn:microsoft.com/office/officeart/2005/8/layout/vList2"/>
    <dgm:cxn modelId="{240C22C4-D417-644F-B69C-21C8408D775B}" type="presParOf" srcId="{B272123C-AD0F-5D43-9D52-B9CEA16215CA}" destId="{FB273FB5-DC40-4048-88A3-39924606D494}" srcOrd="2" destOrd="0" presId="urn:microsoft.com/office/officeart/2005/8/layout/vList2"/>
    <dgm:cxn modelId="{E0BB9F2E-40A9-C542-8085-27F1B60AF12C}" type="presParOf" srcId="{B272123C-AD0F-5D43-9D52-B9CEA16215CA}" destId="{9DDA09A7-2B2E-B242-83A1-617D04518484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9E2CF1-9A51-A14E-95F3-E81BC853ECFD}">
      <dsp:nvSpPr>
        <dsp:cNvPr id="0" name=""/>
        <dsp:cNvSpPr/>
      </dsp:nvSpPr>
      <dsp:spPr>
        <a:xfrm>
          <a:off x="0" y="55514"/>
          <a:ext cx="12329321" cy="13109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Funding from the Greater Texas Foundation</a:t>
          </a:r>
        </a:p>
      </dsp:txBody>
      <dsp:txXfrm>
        <a:off x="63994" y="119508"/>
        <a:ext cx="12201333" cy="1182942"/>
      </dsp:txXfrm>
    </dsp:sp>
    <dsp:sp modelId="{2153025C-9C69-5B4D-9B52-2886F3A81B97}">
      <dsp:nvSpPr>
        <dsp:cNvPr id="0" name=""/>
        <dsp:cNvSpPr/>
      </dsp:nvSpPr>
      <dsp:spPr>
        <a:xfrm>
          <a:off x="0" y="1461484"/>
          <a:ext cx="12329321" cy="13109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Webinar hosted by Education Reach for Texans </a:t>
          </a:r>
        </a:p>
      </dsp:txBody>
      <dsp:txXfrm>
        <a:off x="63994" y="1525478"/>
        <a:ext cx="12201333" cy="1182942"/>
      </dsp:txXfrm>
    </dsp:sp>
    <dsp:sp modelId="{EA32BA92-38FB-B347-8086-16185A1353E6}">
      <dsp:nvSpPr>
        <dsp:cNvPr id="0" name=""/>
        <dsp:cNvSpPr/>
      </dsp:nvSpPr>
      <dsp:spPr>
        <a:xfrm>
          <a:off x="0" y="2867454"/>
          <a:ext cx="12329321" cy="13109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Data provided by the Texas Higher Education Coordinating Board and the Texas Department of Family and Protective Services</a:t>
          </a:r>
        </a:p>
      </dsp:txBody>
      <dsp:txXfrm>
        <a:off x="63994" y="2931448"/>
        <a:ext cx="12201333" cy="1182942"/>
      </dsp:txXfrm>
    </dsp:sp>
    <dsp:sp modelId="{D5CA1497-28E8-CA4F-B452-0D460F36408A}">
      <dsp:nvSpPr>
        <dsp:cNvPr id="0" name=""/>
        <dsp:cNvSpPr/>
      </dsp:nvSpPr>
      <dsp:spPr>
        <a:xfrm>
          <a:off x="0" y="4273425"/>
          <a:ext cx="12329321" cy="13109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Co-Authors: Sheila </a:t>
          </a:r>
          <a:r>
            <a:rPr lang="en-US" sz="3300" kern="1200" dirty="0" err="1"/>
            <a:t>Bustillos</a:t>
          </a:r>
          <a:r>
            <a:rPr lang="en-US" sz="3300" kern="1200" dirty="0"/>
            <a:t>, Kayli Lorde, Colin Pierson, Johanna Greeson, Toni Hail, Regina Gavin-Williams, &amp; Angela Hoffman-Cooper </a:t>
          </a:r>
        </a:p>
      </dsp:txBody>
      <dsp:txXfrm>
        <a:off x="63994" y="4337419"/>
        <a:ext cx="12201333" cy="1182942"/>
      </dsp:txXfrm>
    </dsp:sp>
    <dsp:sp modelId="{F8E90D41-883E-D947-BEF1-D23A84CCAD5B}">
      <dsp:nvSpPr>
        <dsp:cNvPr id="0" name=""/>
        <dsp:cNvSpPr/>
      </dsp:nvSpPr>
      <dsp:spPr>
        <a:xfrm>
          <a:off x="0" y="5679395"/>
          <a:ext cx="12329321" cy="13109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Foster Scholar Consultants and Research Assistants: Amber Alston, MacKenzie Fierceton, Liz Medina-Madrigal, Elizette Medina-Madrigal</a:t>
          </a:r>
        </a:p>
      </dsp:txBody>
      <dsp:txXfrm>
        <a:off x="63994" y="5743389"/>
        <a:ext cx="12201333" cy="11829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6275C5-B9C4-9448-A885-71AD3C5FC8B4}">
      <dsp:nvSpPr>
        <dsp:cNvPr id="0" name=""/>
        <dsp:cNvSpPr/>
      </dsp:nvSpPr>
      <dsp:spPr>
        <a:xfrm>
          <a:off x="0" y="999367"/>
          <a:ext cx="10000249" cy="112729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/>
            <a:t>Trend analysis of DFPS and THECB Data</a:t>
          </a:r>
        </a:p>
      </dsp:txBody>
      <dsp:txXfrm>
        <a:off x="55030" y="1054397"/>
        <a:ext cx="9890189" cy="1017235"/>
      </dsp:txXfrm>
    </dsp:sp>
    <dsp:sp modelId="{FF51A50B-169B-C14D-AA75-5A552A2A6CFA}">
      <dsp:nvSpPr>
        <dsp:cNvPr id="0" name=""/>
        <dsp:cNvSpPr/>
      </dsp:nvSpPr>
      <dsp:spPr>
        <a:xfrm>
          <a:off x="0" y="2262022"/>
          <a:ext cx="10000249" cy="1127295"/>
        </a:xfrm>
        <a:prstGeom prst="roundRect">
          <a:avLst/>
        </a:prstGeom>
        <a:gradFill rotWithShape="0">
          <a:gsLst>
            <a:gs pos="0">
              <a:schemeClr val="accent2">
                <a:hueOff val="2340760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60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60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/>
            <a:t>Legislative timing (2015 and 2019) </a:t>
          </a:r>
        </a:p>
      </dsp:txBody>
      <dsp:txXfrm>
        <a:off x="55030" y="2317052"/>
        <a:ext cx="9890189" cy="1017235"/>
      </dsp:txXfrm>
    </dsp:sp>
    <dsp:sp modelId="{B97B64CA-D3DC-6A40-A882-03A81D29CE27}">
      <dsp:nvSpPr>
        <dsp:cNvPr id="0" name=""/>
        <dsp:cNvSpPr/>
      </dsp:nvSpPr>
      <dsp:spPr>
        <a:xfrm>
          <a:off x="0" y="3524677"/>
          <a:ext cx="10000249" cy="1127295"/>
        </a:xfrm>
        <a:prstGeom prst="roundRect">
          <a:avLst/>
        </a:prstGeom>
        <a:gradFill rotWithShape="0">
          <a:gsLst>
            <a:gs pos="0">
              <a:schemeClr val="accent2">
                <a:hueOff val="4681520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20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20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 dirty="0"/>
            <a:t>Fall to Fall Retention (2012-2021)</a:t>
          </a:r>
        </a:p>
      </dsp:txBody>
      <dsp:txXfrm>
        <a:off x="55030" y="3579707"/>
        <a:ext cx="9890189" cy="1017235"/>
      </dsp:txXfrm>
    </dsp:sp>
    <dsp:sp modelId="{EFA4FA18-5534-2C42-9A13-72BAF5E6D5F8}">
      <dsp:nvSpPr>
        <dsp:cNvPr id="0" name=""/>
        <dsp:cNvSpPr/>
      </dsp:nvSpPr>
      <dsp:spPr>
        <a:xfrm>
          <a:off x="0" y="4651972"/>
          <a:ext cx="10000249" cy="25295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8" tIns="59690" rIns="334264" bIns="59690" numCol="1" spcCol="1270" anchor="t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700" kern="1200" dirty="0"/>
            <a:t>Students who turned 18 and enrolled next year</a:t>
          </a:r>
        </a:p>
        <a:p>
          <a:pPr marL="571500" lvl="2" indent="-285750" algn="l" defTabSz="1644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700" kern="1200" dirty="0"/>
            <a:t>Traditional Cohort</a:t>
          </a:r>
        </a:p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700" kern="1200" dirty="0"/>
            <a:t>First-time students of any age</a:t>
          </a:r>
        </a:p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700" kern="1200" dirty="0"/>
            <a:t>Any students</a:t>
          </a:r>
        </a:p>
      </dsp:txBody>
      <dsp:txXfrm>
        <a:off x="0" y="4651972"/>
        <a:ext cx="10000249" cy="25295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75C4A8-37A5-F447-85D5-CEDB4CEF08D6}">
      <dsp:nvSpPr>
        <dsp:cNvPr id="0" name=""/>
        <dsp:cNvSpPr/>
      </dsp:nvSpPr>
      <dsp:spPr>
        <a:xfrm>
          <a:off x="182879" y="249444"/>
          <a:ext cx="2779844" cy="26994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Students First Enrolled 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Four-Year Universities</a:t>
          </a:r>
        </a:p>
      </dsp:txBody>
      <dsp:txXfrm>
        <a:off x="261945" y="328510"/>
        <a:ext cx="2621712" cy="2541363"/>
      </dsp:txXfrm>
    </dsp:sp>
    <dsp:sp modelId="{BFF43617-361F-B949-A464-324B500D9BDD}">
      <dsp:nvSpPr>
        <dsp:cNvPr id="0" name=""/>
        <dsp:cNvSpPr/>
      </dsp:nvSpPr>
      <dsp:spPr>
        <a:xfrm rot="19457599">
          <a:off x="2825547" y="1159983"/>
          <a:ext cx="1459447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1459447" y="13315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518785" y="1136812"/>
        <a:ext cx="72972" cy="72972"/>
      </dsp:txXfrm>
    </dsp:sp>
    <dsp:sp modelId="{C5E8FC43-81ED-714D-9421-5870D5F0D138}">
      <dsp:nvSpPr>
        <dsp:cNvPr id="0" name=""/>
        <dsp:cNvSpPr/>
      </dsp:nvSpPr>
      <dsp:spPr>
        <a:xfrm>
          <a:off x="4147818" y="6722"/>
          <a:ext cx="2962734" cy="14813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SEFC-36% 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Obtain a Bachelor’s Degree</a:t>
          </a:r>
        </a:p>
      </dsp:txBody>
      <dsp:txXfrm>
        <a:off x="4191206" y="50110"/>
        <a:ext cx="2875958" cy="1394591"/>
      </dsp:txXfrm>
    </dsp:sp>
    <dsp:sp modelId="{7DD83FE7-A065-CD45-A4B2-818370063642}">
      <dsp:nvSpPr>
        <dsp:cNvPr id="0" name=""/>
        <dsp:cNvSpPr/>
      </dsp:nvSpPr>
      <dsp:spPr>
        <a:xfrm rot="2142401">
          <a:off x="2825547" y="2011769"/>
          <a:ext cx="1459447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1459447" y="13315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518785" y="1988599"/>
        <a:ext cx="72972" cy="72972"/>
      </dsp:txXfrm>
    </dsp:sp>
    <dsp:sp modelId="{66C1C1F1-51EA-564C-94D3-9C383E94CF69}">
      <dsp:nvSpPr>
        <dsp:cNvPr id="0" name=""/>
        <dsp:cNvSpPr/>
      </dsp:nvSpPr>
      <dsp:spPr>
        <a:xfrm>
          <a:off x="4147818" y="1710294"/>
          <a:ext cx="2962734" cy="14813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National-62%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Obtain a Bachelor’s Degree</a:t>
          </a:r>
        </a:p>
      </dsp:txBody>
      <dsp:txXfrm>
        <a:off x="4191206" y="1753682"/>
        <a:ext cx="2875958" cy="1394591"/>
      </dsp:txXfrm>
    </dsp:sp>
    <dsp:sp modelId="{8A172E29-5E48-3846-999B-3508CB3B7A45}">
      <dsp:nvSpPr>
        <dsp:cNvPr id="0" name=""/>
        <dsp:cNvSpPr/>
      </dsp:nvSpPr>
      <dsp:spPr>
        <a:xfrm>
          <a:off x="182879" y="5349243"/>
          <a:ext cx="3202923" cy="27213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Students First Enrolled 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Community Colleges </a:t>
          </a:r>
        </a:p>
      </dsp:txBody>
      <dsp:txXfrm>
        <a:off x="262584" y="5428948"/>
        <a:ext cx="3043513" cy="2561920"/>
      </dsp:txXfrm>
    </dsp:sp>
    <dsp:sp modelId="{9D2E3CD2-3737-AA4E-9544-BB1BF1B88D85}">
      <dsp:nvSpPr>
        <dsp:cNvPr id="0" name=""/>
        <dsp:cNvSpPr/>
      </dsp:nvSpPr>
      <dsp:spPr>
        <a:xfrm rot="18289469">
          <a:off x="2940732" y="5844807"/>
          <a:ext cx="2075236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2075236" y="13315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3926469" y="5806242"/>
        <a:ext cx="103761" cy="103761"/>
      </dsp:txXfrm>
    </dsp:sp>
    <dsp:sp modelId="{F73B7DE1-1BCA-A54A-B7A1-877D9ADE0C61}">
      <dsp:nvSpPr>
        <dsp:cNvPr id="0" name=""/>
        <dsp:cNvSpPr/>
      </dsp:nvSpPr>
      <dsp:spPr>
        <a:xfrm>
          <a:off x="4570897" y="4265653"/>
          <a:ext cx="2962734" cy="14813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SEFC-21%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Obtain Post-Secondary Degree</a:t>
          </a:r>
        </a:p>
      </dsp:txBody>
      <dsp:txXfrm>
        <a:off x="4614285" y="4309041"/>
        <a:ext cx="2875958" cy="1394591"/>
      </dsp:txXfrm>
    </dsp:sp>
    <dsp:sp modelId="{11ED0181-D81A-A046-BEED-AC79DDBFC7E0}">
      <dsp:nvSpPr>
        <dsp:cNvPr id="0" name=""/>
        <dsp:cNvSpPr/>
      </dsp:nvSpPr>
      <dsp:spPr>
        <a:xfrm rot="19457599">
          <a:off x="7396454" y="4567128"/>
          <a:ext cx="1459447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1459447" y="13315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089692" y="4543957"/>
        <a:ext cx="72972" cy="72972"/>
      </dsp:txXfrm>
    </dsp:sp>
    <dsp:sp modelId="{A7D0F87E-36FF-9E46-937F-9445C642F904}">
      <dsp:nvSpPr>
        <dsp:cNvPr id="0" name=""/>
        <dsp:cNvSpPr/>
      </dsp:nvSpPr>
      <dsp:spPr>
        <a:xfrm>
          <a:off x="8718725" y="3413867"/>
          <a:ext cx="2962734" cy="14813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14% get a Bachelors</a:t>
          </a:r>
        </a:p>
      </dsp:txBody>
      <dsp:txXfrm>
        <a:off x="8762113" y="3457255"/>
        <a:ext cx="2875958" cy="1394591"/>
      </dsp:txXfrm>
    </dsp:sp>
    <dsp:sp modelId="{70AFA3DD-50CF-FB4C-B004-B07C36B1B185}">
      <dsp:nvSpPr>
        <dsp:cNvPr id="0" name=""/>
        <dsp:cNvSpPr/>
      </dsp:nvSpPr>
      <dsp:spPr>
        <a:xfrm rot="2142401">
          <a:off x="7396454" y="5418914"/>
          <a:ext cx="1459447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1459447" y="13315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089692" y="5395743"/>
        <a:ext cx="72972" cy="72972"/>
      </dsp:txXfrm>
    </dsp:sp>
    <dsp:sp modelId="{90E8C061-9A7E-C141-9583-4D1B72428B93}">
      <dsp:nvSpPr>
        <dsp:cNvPr id="0" name=""/>
        <dsp:cNvSpPr/>
      </dsp:nvSpPr>
      <dsp:spPr>
        <a:xfrm>
          <a:off x="8718725" y="5117439"/>
          <a:ext cx="2962734" cy="14813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7% get an Associates</a:t>
          </a:r>
        </a:p>
      </dsp:txBody>
      <dsp:txXfrm>
        <a:off x="8762113" y="5160827"/>
        <a:ext cx="2875958" cy="1394591"/>
      </dsp:txXfrm>
    </dsp:sp>
    <dsp:sp modelId="{BEB36F63-7970-5E4F-83A6-58E29F775BCA}">
      <dsp:nvSpPr>
        <dsp:cNvPr id="0" name=""/>
        <dsp:cNvSpPr/>
      </dsp:nvSpPr>
      <dsp:spPr>
        <a:xfrm rot="3310531">
          <a:off x="2940732" y="7548380"/>
          <a:ext cx="2075236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2075236" y="13315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3926469" y="7509814"/>
        <a:ext cx="103761" cy="103761"/>
      </dsp:txXfrm>
    </dsp:sp>
    <dsp:sp modelId="{F9A8143B-E780-B04A-BE8C-7A78E3020FC6}">
      <dsp:nvSpPr>
        <dsp:cNvPr id="0" name=""/>
        <dsp:cNvSpPr/>
      </dsp:nvSpPr>
      <dsp:spPr>
        <a:xfrm>
          <a:off x="4570897" y="7672798"/>
          <a:ext cx="2962734" cy="14813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National-43%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Obtain Post-Secondary Degree</a:t>
          </a:r>
        </a:p>
      </dsp:txBody>
      <dsp:txXfrm>
        <a:off x="4614285" y="7716186"/>
        <a:ext cx="2875958" cy="1394591"/>
      </dsp:txXfrm>
    </dsp:sp>
    <dsp:sp modelId="{8236C2AE-75C6-934D-8F97-F13CDAF26137}">
      <dsp:nvSpPr>
        <dsp:cNvPr id="0" name=""/>
        <dsp:cNvSpPr/>
      </dsp:nvSpPr>
      <dsp:spPr>
        <a:xfrm rot="19457599">
          <a:off x="7396454" y="7974273"/>
          <a:ext cx="1459447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1459447" y="13315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089692" y="7951102"/>
        <a:ext cx="72972" cy="72972"/>
      </dsp:txXfrm>
    </dsp:sp>
    <dsp:sp modelId="{216ADAA1-757B-4545-B21B-9D9FCB1B960F}">
      <dsp:nvSpPr>
        <dsp:cNvPr id="0" name=""/>
        <dsp:cNvSpPr/>
      </dsp:nvSpPr>
      <dsp:spPr>
        <a:xfrm>
          <a:off x="8718725" y="6821011"/>
          <a:ext cx="2962734" cy="14813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15% get Bachelor’s</a:t>
          </a:r>
        </a:p>
      </dsp:txBody>
      <dsp:txXfrm>
        <a:off x="8762113" y="6864399"/>
        <a:ext cx="2875958" cy="1394591"/>
      </dsp:txXfrm>
    </dsp:sp>
    <dsp:sp modelId="{777D8DD4-6F81-F645-AD66-40EF8FCEE974}">
      <dsp:nvSpPr>
        <dsp:cNvPr id="0" name=""/>
        <dsp:cNvSpPr/>
      </dsp:nvSpPr>
      <dsp:spPr>
        <a:xfrm rot="2142401">
          <a:off x="7396454" y="8826059"/>
          <a:ext cx="1459447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1459447" y="13315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089692" y="8802888"/>
        <a:ext cx="72972" cy="72972"/>
      </dsp:txXfrm>
    </dsp:sp>
    <dsp:sp modelId="{ABCF34C8-D266-EA4C-A7B7-61B8DE8C5969}">
      <dsp:nvSpPr>
        <dsp:cNvPr id="0" name=""/>
        <dsp:cNvSpPr/>
      </dsp:nvSpPr>
      <dsp:spPr>
        <a:xfrm>
          <a:off x="8718725" y="8524584"/>
          <a:ext cx="2962734" cy="14813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28% get Associates</a:t>
          </a:r>
        </a:p>
      </dsp:txBody>
      <dsp:txXfrm>
        <a:off x="8762113" y="8567972"/>
        <a:ext cx="2875958" cy="139459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15F367-F784-9143-8851-0757EA1584B1}">
      <dsp:nvSpPr>
        <dsp:cNvPr id="0" name=""/>
        <dsp:cNvSpPr/>
      </dsp:nvSpPr>
      <dsp:spPr>
        <a:xfrm>
          <a:off x="0" y="662987"/>
          <a:ext cx="18288000" cy="10313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Created measures of campus support from website analysis and liaison surveys</a:t>
          </a:r>
        </a:p>
      </dsp:txBody>
      <dsp:txXfrm>
        <a:off x="50347" y="713334"/>
        <a:ext cx="18187306" cy="930660"/>
      </dsp:txXfrm>
    </dsp:sp>
    <dsp:sp modelId="{FB273FB5-DC40-4048-88A3-39924606D494}">
      <dsp:nvSpPr>
        <dsp:cNvPr id="0" name=""/>
        <dsp:cNvSpPr/>
      </dsp:nvSpPr>
      <dsp:spPr>
        <a:xfrm>
          <a:off x="0" y="1818182"/>
          <a:ext cx="18288000" cy="10313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Measures were yes/no for:</a:t>
          </a:r>
        </a:p>
      </dsp:txBody>
      <dsp:txXfrm>
        <a:off x="50347" y="1868529"/>
        <a:ext cx="18187306" cy="930660"/>
      </dsp:txXfrm>
    </dsp:sp>
    <dsp:sp modelId="{9DDA09A7-2B2E-B242-83A1-617D04518484}">
      <dsp:nvSpPr>
        <dsp:cNvPr id="0" name=""/>
        <dsp:cNvSpPr/>
      </dsp:nvSpPr>
      <dsp:spPr>
        <a:xfrm>
          <a:off x="0" y="2849537"/>
          <a:ext cx="18288000" cy="58746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0644" tIns="54610" rIns="305816" bIns="54610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400" kern="1200"/>
            <a:t>Has a campus support program</a:t>
          </a:r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400" kern="1200"/>
            <a:t>Offer direct support or help accessing:</a:t>
          </a:r>
        </a:p>
        <a:p>
          <a:pPr marL="571500" lvl="2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400" kern="1200"/>
            <a:t>Financial Resources</a:t>
          </a:r>
        </a:p>
        <a:p>
          <a:pPr marL="571500" lvl="2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400" kern="1200"/>
            <a:t>Housing</a:t>
          </a:r>
        </a:p>
        <a:p>
          <a:pPr marL="571500" lvl="2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400" kern="1200"/>
            <a:t>Academic Support</a:t>
          </a:r>
        </a:p>
        <a:p>
          <a:pPr marL="571500" lvl="2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400" kern="1200"/>
            <a:t>Mental health services</a:t>
          </a:r>
        </a:p>
        <a:p>
          <a:pPr marL="571500" lvl="2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400" kern="1200"/>
            <a:t>Faculty/staff mentoring</a:t>
          </a:r>
        </a:p>
        <a:p>
          <a:pPr marL="571500" lvl="2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400" kern="1200"/>
            <a:t>Peer mentoring</a:t>
          </a:r>
        </a:p>
        <a:p>
          <a:pPr marL="571500" lvl="2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400" kern="1200"/>
            <a:t>Social relationships</a:t>
          </a:r>
        </a:p>
        <a:p>
          <a:pPr marL="571500" lvl="2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400" kern="1200"/>
            <a:t>Student organization</a:t>
          </a:r>
        </a:p>
      </dsp:txBody>
      <dsp:txXfrm>
        <a:off x="0" y="2849537"/>
        <a:ext cx="18288000" cy="58746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0.23797</cdr:x>
      <cdr:y>0.22338</cdr:y>
    </cdr:from>
    <cdr:to>
      <cdr:x>0.23797</cdr:x>
      <cdr:y>0.85329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4081E79D-BE7B-37E7-F143-E4205D1B43DD}"/>
            </a:ext>
          </a:extLst>
        </cdr:cNvPr>
        <cdr:cNvCxnSpPr/>
      </cdr:nvCxnSpPr>
      <cdr:spPr>
        <a:xfrm xmlns:a="http://schemas.openxmlformats.org/drawingml/2006/main">
          <a:off x="3611262" y="2591132"/>
          <a:ext cx="0" cy="7306762"/>
        </a:xfrm>
        <a:prstGeom xmlns:a="http://schemas.openxmlformats.org/drawingml/2006/main" prst="line">
          <a:avLst/>
        </a:prstGeom>
        <a:ln xmlns:a="http://schemas.openxmlformats.org/drawingml/2006/main" w="76200"/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0.78742</cdr:x>
      <cdr:y>0.22375</cdr:y>
    </cdr:from>
    <cdr:to>
      <cdr:x>0.78742</cdr:x>
      <cdr:y>0.85751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E0A5437B-70F6-288A-E11D-5C46B9C7848D}"/>
            </a:ext>
          </a:extLst>
        </cdr:cNvPr>
        <cdr:cNvCxnSpPr/>
      </cdr:nvCxnSpPr>
      <cdr:spPr>
        <a:xfrm xmlns:a="http://schemas.openxmlformats.org/drawingml/2006/main">
          <a:off x="11949273" y="2595478"/>
          <a:ext cx="0" cy="7351422"/>
        </a:xfrm>
        <a:prstGeom xmlns:a="http://schemas.openxmlformats.org/drawingml/2006/main" prst="line">
          <a:avLst/>
        </a:prstGeom>
        <a:ln xmlns:a="http://schemas.openxmlformats.org/drawingml/2006/main" w="76200"/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0.23797</cdr:x>
      <cdr:y>0.22338</cdr:y>
    </cdr:from>
    <cdr:to>
      <cdr:x>0.23797</cdr:x>
      <cdr:y>0.85329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4081E79D-BE7B-37E7-F143-E4205D1B43DD}"/>
            </a:ext>
          </a:extLst>
        </cdr:cNvPr>
        <cdr:cNvCxnSpPr/>
      </cdr:nvCxnSpPr>
      <cdr:spPr>
        <a:xfrm xmlns:a="http://schemas.openxmlformats.org/drawingml/2006/main">
          <a:off x="3611262" y="2591132"/>
          <a:ext cx="0" cy="7306762"/>
        </a:xfrm>
        <a:prstGeom xmlns:a="http://schemas.openxmlformats.org/drawingml/2006/main" prst="line">
          <a:avLst/>
        </a:prstGeom>
        <a:ln xmlns:a="http://schemas.openxmlformats.org/drawingml/2006/main" w="76200"/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0.78742</cdr:x>
      <cdr:y>0.22375</cdr:y>
    </cdr:from>
    <cdr:to>
      <cdr:x>0.78742</cdr:x>
      <cdr:y>0.85751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E0A5437B-70F6-288A-E11D-5C46B9C7848D}"/>
            </a:ext>
          </a:extLst>
        </cdr:cNvPr>
        <cdr:cNvCxnSpPr/>
      </cdr:nvCxnSpPr>
      <cdr:spPr>
        <a:xfrm xmlns:a="http://schemas.openxmlformats.org/drawingml/2006/main">
          <a:off x="11949273" y="2595478"/>
          <a:ext cx="0" cy="7351422"/>
        </a:xfrm>
        <a:prstGeom xmlns:a="http://schemas.openxmlformats.org/drawingml/2006/main" prst="line">
          <a:avLst/>
        </a:prstGeom>
        <a:ln xmlns:a="http://schemas.openxmlformats.org/drawingml/2006/main" w="76200"/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0.23797</cdr:x>
      <cdr:y>0.22338</cdr:y>
    </cdr:from>
    <cdr:to>
      <cdr:x>0.23797</cdr:x>
      <cdr:y>0.85329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4081E79D-BE7B-37E7-F143-E4205D1B43DD}"/>
            </a:ext>
          </a:extLst>
        </cdr:cNvPr>
        <cdr:cNvCxnSpPr/>
      </cdr:nvCxnSpPr>
      <cdr:spPr>
        <a:xfrm xmlns:a="http://schemas.openxmlformats.org/drawingml/2006/main">
          <a:off x="3611262" y="2591132"/>
          <a:ext cx="0" cy="7306762"/>
        </a:xfrm>
        <a:prstGeom xmlns:a="http://schemas.openxmlformats.org/drawingml/2006/main" prst="line">
          <a:avLst/>
        </a:prstGeom>
        <a:ln xmlns:a="http://schemas.openxmlformats.org/drawingml/2006/main" w="76200"/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0.78742</cdr:x>
      <cdr:y>0.22375</cdr:y>
    </cdr:from>
    <cdr:to>
      <cdr:x>0.78742</cdr:x>
      <cdr:y>0.85751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E0A5437B-70F6-288A-E11D-5C46B9C7848D}"/>
            </a:ext>
          </a:extLst>
        </cdr:cNvPr>
        <cdr:cNvCxnSpPr/>
      </cdr:nvCxnSpPr>
      <cdr:spPr>
        <a:xfrm xmlns:a="http://schemas.openxmlformats.org/drawingml/2006/main">
          <a:off x="11949273" y="2595478"/>
          <a:ext cx="0" cy="7351422"/>
        </a:xfrm>
        <a:prstGeom xmlns:a="http://schemas.openxmlformats.org/drawingml/2006/main" prst="line">
          <a:avLst/>
        </a:prstGeom>
        <a:ln xmlns:a="http://schemas.openxmlformats.org/drawingml/2006/main" w="76200"/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3B0DE4-DB5C-694F-BB21-9E247F94279A}" type="datetimeFigureOut">
              <a:rPr lang="en-US" smtClean="0"/>
              <a:t>9/9/24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8412DE-80F2-4249-ACF0-29694C9085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152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412DE-80F2-4249-ACF0-29694C90856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793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412DE-80F2-4249-ACF0-29694C90856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283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88% wanted to be liaison; 7% had duties reduced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412DE-80F2-4249-ACF0-29694C90856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834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SEFC that turned 18 year before and enrolled following year (traditional cohort)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412DE-80F2-4249-ACF0-29694C90856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504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42009-120B-C372-4576-CB08B98B6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0C2950-F195-A745-B2AB-38F747461D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2A19B3-E52A-A003-2FEF-E5ABE1FF35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SEFC that turned 18 year before and enrolled following year (traditional cohort). National student clearinghouse research center national data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B8994B-D4A1-F9BD-DFAA-B9B8BFC751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412DE-80F2-4249-ACF0-29694C9085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902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A188F-F55F-E7C8-E27E-AF040F100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0F3E56-08E3-D2A0-76F3-4D3E5EF66C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B21B40-8A80-4612-881E-EE27651B0A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SEFC that turned 18 year before and enrolled following year (traditional cohort)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199526-C8DE-E558-9A2C-3724DBB3F2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412DE-80F2-4249-ACF0-29694C90856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8191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 year completion rates for bachelors and 4 year completion rates for associates. Compared to National Student Clearinghouse research center. 2015 for bachelors and 2017 for associates. First time student of any 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412DE-80F2-4249-ACF0-29694C90856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545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412DE-80F2-4249-ACF0-29694C90856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284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.xml"/><Relationship Id="rId4" Type="http://schemas.openxmlformats.org/officeDocument/2006/relationships/image" Target="../media/image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image" Target="../media/image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5.svg"/><Relationship Id="rId7" Type="http://schemas.openxmlformats.org/officeDocument/2006/relationships/diagramColors" Target="../diagrams/colors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.sv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6.pn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1111642">
            <a:off x="11120480" y="1055557"/>
            <a:ext cx="10443683" cy="8487866"/>
          </a:xfrm>
          <a:custGeom>
            <a:avLst/>
            <a:gdLst/>
            <a:ahLst/>
            <a:cxnLst/>
            <a:rect l="l" t="t" r="r" b="b"/>
            <a:pathLst>
              <a:path w="10443683" h="8487866">
                <a:moveTo>
                  <a:pt x="0" y="0"/>
                </a:moveTo>
                <a:lnTo>
                  <a:pt x="10443683" y="0"/>
                </a:lnTo>
                <a:lnTo>
                  <a:pt x="10443683" y="8487866"/>
                </a:lnTo>
                <a:lnTo>
                  <a:pt x="0" y="8487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9258300"/>
            <a:ext cx="9727319" cy="3106962"/>
          </a:xfrm>
          <a:custGeom>
            <a:avLst/>
            <a:gdLst/>
            <a:ahLst/>
            <a:cxnLst/>
            <a:rect l="l" t="t" r="r" b="b"/>
            <a:pathLst>
              <a:path w="9727319" h="3106962">
                <a:moveTo>
                  <a:pt x="0" y="0"/>
                </a:moveTo>
                <a:lnTo>
                  <a:pt x="9727318" y="0"/>
                </a:lnTo>
                <a:lnTo>
                  <a:pt x="9727318" y="3106962"/>
                </a:lnTo>
                <a:lnTo>
                  <a:pt x="0" y="31069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750979" y="3620244"/>
            <a:ext cx="14455302" cy="1943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98"/>
              </a:lnSpc>
            </a:pPr>
            <a:r>
              <a:rPr lang="en-US" sz="5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Higher Education Outcomes of Youth Formerly in Foster Care in Texas: Exploring the Impact of Liaison Legislation and Campus Support Programs</a:t>
            </a:r>
            <a:endParaRPr lang="en-US" sz="5400" dirty="0">
              <a:solidFill>
                <a:srgbClr val="004AAD"/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47F93A-4778-0DC7-64A0-97326D9F7773}"/>
              </a:ext>
            </a:extLst>
          </p:cNvPr>
          <p:cNvSpPr txBox="1"/>
          <p:nvPr/>
        </p:nvSpPr>
        <p:spPr>
          <a:xfrm>
            <a:off x="4980562" y="6848272"/>
            <a:ext cx="83544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80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Toni Watt, PhD</a:t>
            </a:r>
          </a:p>
          <a:p>
            <a:pPr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80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Texas State University</a:t>
            </a:r>
          </a:p>
          <a:p>
            <a:pPr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80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Department of Sociology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2F7123-E837-5E0B-8813-7BA07F830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2115126" y="2115123"/>
            <a:ext cx="10287000" cy="6056754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2115128" y="2130329"/>
            <a:ext cx="10286999" cy="605675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151885" y="5382128"/>
            <a:ext cx="3752969" cy="6056762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752605" y="1454577"/>
            <a:ext cx="5850535" cy="6268437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2115143" y="2115119"/>
            <a:ext cx="10287005" cy="6056753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9588CF56-1ADA-0441-C18C-091ABA898C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79717" y="2525634"/>
            <a:ext cx="4672897" cy="3594538"/>
          </a:xfrm>
          <a:prstGeom prst="rect">
            <a:avLst/>
          </a:prstGeom>
        </p:spPr>
        <p:txBody>
          <a:bodyPr lIns="0" tIns="0" rIns="0" bIns="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5100">
                <a:solidFill>
                  <a:srgbClr val="FFFFFF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Liaison Legislation: Examining Outcomes over Time</a:t>
            </a:r>
          </a:p>
          <a:p>
            <a:pPr algn="r">
              <a:lnSpc>
                <a:spcPct val="90000"/>
              </a:lnSpc>
            </a:pPr>
            <a:endParaRPr lang="en-US" sz="5100">
              <a:solidFill>
                <a:srgbClr val="FFFFFF"/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graphicFrame>
        <p:nvGraphicFramePr>
          <p:cNvPr id="11" name="Content Placeholder 8">
            <a:extLst>
              <a:ext uri="{FF2B5EF4-FFF2-40B4-BE49-F238E27FC236}">
                <a16:creationId xmlns:a16="http://schemas.microsoft.com/office/drawing/2014/main" id="{28C1D08E-DC99-286E-531D-39E437E350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5313856"/>
              </p:ext>
            </p:extLst>
          </p:nvPr>
        </p:nvGraphicFramePr>
        <p:xfrm>
          <a:off x="7357578" y="1125660"/>
          <a:ext cx="10000249" cy="8180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81000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8243363" flipH="1">
            <a:off x="-1894180" y="5788605"/>
            <a:ext cx="8063091" cy="6553094"/>
          </a:xfrm>
          <a:custGeom>
            <a:avLst/>
            <a:gdLst/>
            <a:ahLst/>
            <a:cxnLst/>
            <a:rect l="l" t="t" r="r" b="b"/>
            <a:pathLst>
              <a:path w="8063091" h="6553094">
                <a:moveTo>
                  <a:pt x="8063091" y="0"/>
                </a:moveTo>
                <a:lnTo>
                  <a:pt x="0" y="0"/>
                </a:lnTo>
                <a:lnTo>
                  <a:pt x="0" y="6553094"/>
                </a:lnTo>
                <a:lnTo>
                  <a:pt x="8063091" y="6553094"/>
                </a:lnTo>
                <a:lnTo>
                  <a:pt x="8063091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0BEC1E-6773-3CA7-C879-E88B8AC44080}"/>
              </a:ext>
            </a:extLst>
          </p:cNvPr>
          <p:cNvSpPr txBox="1"/>
          <p:nvPr/>
        </p:nvSpPr>
        <p:spPr>
          <a:xfrm>
            <a:off x="7217923" y="34825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37F30172-91DC-E3D2-27F8-613108FC18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2662957"/>
              </p:ext>
            </p:extLst>
          </p:nvPr>
        </p:nvGraphicFramePr>
        <p:xfrm>
          <a:off x="1595336" y="389107"/>
          <a:ext cx="15175149" cy="9897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0D8A7-B89C-1F90-7E93-EC941F6CD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49CCCABC-43C4-E280-93E4-E66C0B51E53A}"/>
              </a:ext>
            </a:extLst>
          </p:cNvPr>
          <p:cNvSpPr/>
          <p:nvPr/>
        </p:nvSpPr>
        <p:spPr>
          <a:xfrm rot="8243363" flipH="1">
            <a:off x="-1894180" y="5788605"/>
            <a:ext cx="8063091" cy="6553094"/>
          </a:xfrm>
          <a:custGeom>
            <a:avLst/>
            <a:gdLst/>
            <a:ahLst/>
            <a:cxnLst/>
            <a:rect l="l" t="t" r="r" b="b"/>
            <a:pathLst>
              <a:path w="8063091" h="6553094">
                <a:moveTo>
                  <a:pt x="8063091" y="0"/>
                </a:moveTo>
                <a:lnTo>
                  <a:pt x="0" y="0"/>
                </a:lnTo>
                <a:lnTo>
                  <a:pt x="0" y="6553094"/>
                </a:lnTo>
                <a:lnTo>
                  <a:pt x="8063091" y="6553094"/>
                </a:lnTo>
                <a:lnTo>
                  <a:pt x="8063091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F70176-6542-54E7-F169-733872A219A5}"/>
              </a:ext>
            </a:extLst>
          </p:cNvPr>
          <p:cNvSpPr txBox="1"/>
          <p:nvPr/>
        </p:nvSpPr>
        <p:spPr>
          <a:xfrm>
            <a:off x="7217923" y="34825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72E818B-E2C9-C958-902E-D894521640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4502041"/>
              </p:ext>
            </p:extLst>
          </p:nvPr>
        </p:nvGraphicFramePr>
        <p:xfrm>
          <a:off x="1595336" y="389107"/>
          <a:ext cx="15175149" cy="9897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932385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AD927-807B-3847-786D-1A2584A70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22E36789-EC40-CF68-74E1-273E55D92D54}"/>
              </a:ext>
            </a:extLst>
          </p:cNvPr>
          <p:cNvSpPr/>
          <p:nvPr/>
        </p:nvSpPr>
        <p:spPr>
          <a:xfrm rot="8243363" flipH="1">
            <a:off x="-1894180" y="5788605"/>
            <a:ext cx="8063091" cy="6553094"/>
          </a:xfrm>
          <a:custGeom>
            <a:avLst/>
            <a:gdLst/>
            <a:ahLst/>
            <a:cxnLst/>
            <a:rect l="l" t="t" r="r" b="b"/>
            <a:pathLst>
              <a:path w="8063091" h="6553094">
                <a:moveTo>
                  <a:pt x="8063091" y="0"/>
                </a:moveTo>
                <a:lnTo>
                  <a:pt x="0" y="0"/>
                </a:lnTo>
                <a:lnTo>
                  <a:pt x="0" y="6553094"/>
                </a:lnTo>
                <a:lnTo>
                  <a:pt x="8063091" y="6553094"/>
                </a:lnTo>
                <a:lnTo>
                  <a:pt x="8063091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6282B8-46A6-8718-DF57-A8E439460446}"/>
              </a:ext>
            </a:extLst>
          </p:cNvPr>
          <p:cNvSpPr txBox="1"/>
          <p:nvPr/>
        </p:nvSpPr>
        <p:spPr>
          <a:xfrm>
            <a:off x="7217923" y="34825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3261AE0E-E8F9-8A13-1296-D6EB2638C9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0333357"/>
              </p:ext>
            </p:extLst>
          </p:nvPr>
        </p:nvGraphicFramePr>
        <p:xfrm>
          <a:off x="1595336" y="389107"/>
          <a:ext cx="15175149" cy="9897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53619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2115126" y="2115123"/>
            <a:ext cx="10287000" cy="6056754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2115128" y="2130329"/>
            <a:ext cx="10286999" cy="605675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151885" y="5382128"/>
            <a:ext cx="3752969" cy="6056762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752605" y="1454577"/>
            <a:ext cx="5850535" cy="6268437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2115143" y="2115119"/>
            <a:ext cx="10287005" cy="6056753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0E96EE-E826-0517-C97F-818F1A55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25634"/>
            <a:ext cx="5851459" cy="5063886"/>
          </a:xfrm>
        </p:spPr>
        <p:txBody>
          <a:bodyPr anchor="b">
            <a:normAutofit/>
          </a:bodyPr>
          <a:lstStyle/>
          <a:p>
            <a:pPr algn="r"/>
            <a:r>
              <a:rPr lang="en-US" sz="4800" dirty="0">
                <a:solidFill>
                  <a:srgbClr val="FFFFFF"/>
                </a:solidFill>
              </a:rPr>
              <a:t>SEFC Graduation Rates: Far Below the National Averages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91BEA04-CAB2-5318-B31C-C6D8AA4562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3956934"/>
              </p:ext>
            </p:extLst>
          </p:nvPr>
        </p:nvGraphicFramePr>
        <p:xfrm>
          <a:off x="6217920" y="274320"/>
          <a:ext cx="11864340" cy="10012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351666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D775B9-F4BE-31E4-77EF-AAA3682B1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91F77BB-7F9C-5E2D-4EB8-BB4A1E4B5142}"/>
              </a:ext>
            </a:extLst>
          </p:cNvPr>
          <p:cNvSpPr/>
          <p:nvPr/>
        </p:nvSpPr>
        <p:spPr>
          <a:xfrm rot="-1625759">
            <a:off x="7818111" y="2022772"/>
            <a:ext cx="10884489" cy="8846121"/>
          </a:xfrm>
          <a:custGeom>
            <a:avLst/>
            <a:gdLst/>
            <a:ahLst/>
            <a:cxnLst/>
            <a:rect l="l" t="t" r="r" b="b"/>
            <a:pathLst>
              <a:path w="10884489" h="8846121">
                <a:moveTo>
                  <a:pt x="0" y="0"/>
                </a:moveTo>
                <a:lnTo>
                  <a:pt x="10884489" y="0"/>
                </a:lnTo>
                <a:lnTo>
                  <a:pt x="10884489" y="8846120"/>
                </a:lnTo>
                <a:lnTo>
                  <a:pt x="0" y="88461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F4066E4A-F96C-82B3-215B-E7FDE7E919CC}"/>
              </a:ext>
            </a:extLst>
          </p:cNvPr>
          <p:cNvSpPr txBox="1"/>
          <p:nvPr/>
        </p:nvSpPr>
        <p:spPr>
          <a:xfrm>
            <a:off x="0" y="252919"/>
            <a:ext cx="18197642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8000" dirty="0">
                <a:solidFill>
                  <a:srgbClr val="004AAD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Evaluating Campus Support Programs-2020</a:t>
            </a:r>
          </a:p>
        </p:txBody>
      </p:sp>
      <p:graphicFrame>
        <p:nvGraphicFramePr>
          <p:cNvPr id="6" name="TextBox 3">
            <a:extLst>
              <a:ext uri="{FF2B5EF4-FFF2-40B4-BE49-F238E27FC236}">
                <a16:creationId xmlns:a16="http://schemas.microsoft.com/office/drawing/2014/main" id="{CE6BB3A9-A4D8-1E4C-A1D9-7C705ABBDE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858795"/>
              </p:ext>
            </p:extLst>
          </p:nvPr>
        </p:nvGraphicFramePr>
        <p:xfrm>
          <a:off x="0" y="1348740"/>
          <a:ext cx="18288000" cy="9387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916189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1723A59-B5E2-DFFF-AE3D-E9D1C6CDB5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5123237"/>
              </p:ext>
            </p:extLst>
          </p:nvPr>
        </p:nvGraphicFramePr>
        <p:xfrm>
          <a:off x="274320" y="1500981"/>
          <a:ext cx="17221200" cy="85113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14496">
                  <a:extLst>
                    <a:ext uri="{9D8B030D-6E8A-4147-A177-3AD203B41FA5}">
                      <a16:colId xmlns:a16="http://schemas.microsoft.com/office/drawing/2014/main" val="2208733178"/>
                    </a:ext>
                  </a:extLst>
                </a:gridCol>
                <a:gridCol w="5427475">
                  <a:extLst>
                    <a:ext uri="{9D8B030D-6E8A-4147-A177-3AD203B41FA5}">
                      <a16:colId xmlns:a16="http://schemas.microsoft.com/office/drawing/2014/main" val="1784404429"/>
                    </a:ext>
                  </a:extLst>
                </a:gridCol>
                <a:gridCol w="5379229">
                  <a:extLst>
                    <a:ext uri="{9D8B030D-6E8A-4147-A177-3AD203B41FA5}">
                      <a16:colId xmlns:a16="http://schemas.microsoft.com/office/drawing/2014/main" val="801175241"/>
                    </a:ext>
                  </a:extLst>
                </a:gridCol>
              </a:tblGrid>
              <a:tr h="54959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 dirty="0">
                          <a:effectLst/>
                        </a:rPr>
                        <a:t> </a:t>
                      </a:r>
                      <a:endParaRPr lang="en-US" sz="2400" baseline="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>
                          <a:effectLst/>
                        </a:rPr>
                        <a:t>%</a:t>
                      </a:r>
                      <a:endParaRPr lang="en-US" sz="24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>
                          <a:effectLst/>
                        </a:rPr>
                        <a:t>n</a:t>
                      </a:r>
                      <a:endParaRPr lang="en-US" sz="24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50" marR="54750" marT="0" marB="0"/>
                </a:tc>
                <a:extLst>
                  <a:ext uri="{0D108BD9-81ED-4DB2-BD59-A6C34878D82A}">
                    <a16:rowId xmlns:a16="http://schemas.microsoft.com/office/drawing/2014/main" val="4019812390"/>
                  </a:ext>
                </a:extLst>
              </a:tr>
              <a:tr h="113739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 dirty="0">
                          <a:effectLst/>
                        </a:rPr>
                        <a:t>Community College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 dirty="0">
                          <a:effectLst/>
                        </a:rPr>
                        <a:t>     Yes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 dirty="0">
                          <a:effectLst/>
                        </a:rPr>
                        <a:t>     No</a:t>
                      </a:r>
                      <a:endParaRPr lang="en-US" sz="2400" baseline="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 dirty="0">
                          <a:effectLst/>
                        </a:rPr>
                        <a:t>68.1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 dirty="0">
                          <a:effectLst/>
                        </a:rPr>
                        <a:t>31.9</a:t>
                      </a:r>
                      <a:endParaRPr lang="en-US" sz="2400" baseline="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 dirty="0">
                          <a:effectLst/>
                        </a:rPr>
                        <a:t>3189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 dirty="0">
                          <a:effectLst/>
                        </a:rPr>
                        <a:t>1496</a:t>
                      </a:r>
                      <a:endParaRPr lang="en-US" sz="2400" baseline="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50" marR="54750" marT="0" marB="0"/>
                </a:tc>
                <a:extLst>
                  <a:ext uri="{0D108BD9-81ED-4DB2-BD59-A6C34878D82A}">
                    <a16:rowId xmlns:a16="http://schemas.microsoft.com/office/drawing/2014/main" val="3768502770"/>
                  </a:ext>
                </a:extLst>
              </a:tr>
              <a:tr h="113739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 dirty="0">
                          <a:effectLst/>
                        </a:rPr>
                        <a:t>Four-Year University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 dirty="0">
                          <a:effectLst/>
                        </a:rPr>
                        <a:t>     Yes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 dirty="0">
                          <a:effectLst/>
                        </a:rPr>
                        <a:t>     No</a:t>
                      </a:r>
                      <a:endParaRPr lang="en-US" sz="2400" baseline="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 dirty="0">
                          <a:effectLst/>
                        </a:rPr>
                        <a:t>35.4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 dirty="0">
                          <a:effectLst/>
                        </a:rPr>
                        <a:t>64.6</a:t>
                      </a:r>
                      <a:endParaRPr lang="en-US" sz="2400" baseline="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 dirty="0">
                          <a:effectLst/>
                        </a:rPr>
                        <a:t>1660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 dirty="0">
                          <a:effectLst/>
                        </a:rPr>
                        <a:t>3025</a:t>
                      </a:r>
                      <a:endParaRPr lang="en-US" sz="2400" baseline="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50" marR="54750" marT="0" marB="0"/>
                </a:tc>
                <a:extLst>
                  <a:ext uri="{0D108BD9-81ED-4DB2-BD59-A6C34878D82A}">
                    <a16:rowId xmlns:a16="http://schemas.microsoft.com/office/drawing/2014/main" val="523540975"/>
                  </a:ext>
                </a:extLst>
              </a:tr>
              <a:tr h="113739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>
                          <a:effectLst/>
                        </a:rPr>
                        <a:t>Campus Support Program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>
                          <a:effectLst/>
                        </a:rPr>
                        <a:t>     Yes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>
                          <a:effectLst/>
                        </a:rPr>
                        <a:t>     No</a:t>
                      </a:r>
                      <a:endParaRPr lang="en-US" sz="24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>
                          <a:effectLst/>
                        </a:rPr>
                        <a:t>58.8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>
                          <a:effectLst/>
                        </a:rPr>
                        <a:t>41.2</a:t>
                      </a:r>
                      <a:endParaRPr lang="en-US" sz="24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>
                          <a:effectLst/>
                        </a:rPr>
                        <a:t>2756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>
                          <a:effectLst/>
                        </a:rPr>
                        <a:t>1929</a:t>
                      </a:r>
                      <a:endParaRPr lang="en-US" sz="24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50" marR="54750" marT="0" marB="0"/>
                </a:tc>
                <a:extLst>
                  <a:ext uri="{0D108BD9-81ED-4DB2-BD59-A6C34878D82A}">
                    <a16:rowId xmlns:a16="http://schemas.microsoft.com/office/drawing/2014/main" val="549276168"/>
                  </a:ext>
                </a:extLst>
              </a:tr>
              <a:tr h="341219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 dirty="0">
                          <a:effectLst/>
                        </a:rPr>
                        <a:t>Campus Support Program Elements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 dirty="0">
                          <a:effectLst/>
                        </a:rPr>
                        <a:t>    Financial Assistance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 dirty="0">
                          <a:effectLst/>
                        </a:rPr>
                        <a:t>    Housing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 dirty="0">
                          <a:effectLst/>
                        </a:rPr>
                        <a:t>    Academics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 dirty="0">
                          <a:effectLst/>
                        </a:rPr>
                        <a:t>    Faculty/Staff Mentoring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 dirty="0">
                          <a:effectLst/>
                        </a:rPr>
                        <a:t>    Peer Mentoring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 dirty="0">
                          <a:effectLst/>
                        </a:rPr>
                        <a:t>    Mental Health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 dirty="0">
                          <a:effectLst/>
                        </a:rPr>
                        <a:t>    Social Relationships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 dirty="0">
                          <a:effectLst/>
                        </a:rPr>
                        <a:t>    SEFC Student Organization</a:t>
                      </a:r>
                      <a:endParaRPr lang="en-US" sz="2400" baseline="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>
                          <a:effectLst/>
                        </a:rPr>
                        <a:t>68.4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>
                          <a:effectLst/>
                        </a:rPr>
                        <a:t>36.1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>
                          <a:effectLst/>
                        </a:rPr>
                        <a:t>58.2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>
                          <a:effectLst/>
                        </a:rPr>
                        <a:t>25.4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>
                          <a:effectLst/>
                        </a:rPr>
                        <a:t>12.3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>
                          <a:effectLst/>
                        </a:rPr>
                        <a:t>49.5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>
                          <a:effectLst/>
                        </a:rPr>
                        <a:t>29.2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>
                          <a:effectLst/>
                        </a:rPr>
                        <a:t>20.4</a:t>
                      </a:r>
                      <a:endParaRPr lang="en-US" sz="24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>
                          <a:effectLst/>
                        </a:rPr>
                        <a:t>3205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>
                          <a:effectLst/>
                        </a:rPr>
                        <a:t>1689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>
                          <a:effectLst/>
                        </a:rPr>
                        <a:t>2725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>
                          <a:effectLst/>
                        </a:rPr>
                        <a:t>1188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>
                          <a:effectLst/>
                        </a:rPr>
                        <a:t>576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>
                          <a:effectLst/>
                        </a:rPr>
                        <a:t>2318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>
                          <a:effectLst/>
                        </a:rPr>
                        <a:t>1368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>
                          <a:effectLst/>
                        </a:rPr>
                        <a:t>956</a:t>
                      </a:r>
                      <a:endParaRPr lang="en-US" sz="24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50" marR="54750" marT="0" marB="0"/>
                </a:tc>
                <a:extLst>
                  <a:ext uri="{0D108BD9-81ED-4DB2-BD59-A6C34878D82A}">
                    <a16:rowId xmlns:a16="http://schemas.microsoft.com/office/drawing/2014/main" val="785408418"/>
                  </a:ext>
                </a:extLst>
              </a:tr>
              <a:tr h="113739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>
                          <a:effectLst/>
                        </a:rPr>
                        <a:t>SEFC Retention/Graduation 2020-2021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>
                          <a:effectLst/>
                        </a:rPr>
                        <a:t>      Yes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>
                          <a:effectLst/>
                        </a:rPr>
                        <a:t>      No</a:t>
                      </a:r>
                      <a:endParaRPr lang="en-US" sz="24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>
                          <a:effectLst/>
                        </a:rPr>
                        <a:t>55.2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>
                          <a:effectLst/>
                        </a:rPr>
                        <a:t>44.8</a:t>
                      </a:r>
                      <a:endParaRPr lang="en-US" sz="24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 dirty="0">
                          <a:effectLst/>
                        </a:rPr>
                        <a:t>2099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 dirty="0">
                          <a:effectLst/>
                        </a:rPr>
                        <a:t>2586</a:t>
                      </a:r>
                      <a:endParaRPr lang="en-US" sz="2400" baseline="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50" marR="54750" marT="0" marB="0"/>
                </a:tc>
                <a:extLst>
                  <a:ext uri="{0D108BD9-81ED-4DB2-BD59-A6C34878D82A}">
                    <a16:rowId xmlns:a16="http://schemas.microsoft.com/office/drawing/2014/main" val="2371135177"/>
                  </a:ext>
                </a:extLst>
              </a:tr>
            </a:tbl>
          </a:graphicData>
        </a:graphic>
      </p:graphicFrame>
      <p:sp>
        <p:nvSpPr>
          <p:cNvPr id="5" name="TextBox 3">
            <a:extLst>
              <a:ext uri="{FF2B5EF4-FFF2-40B4-BE49-F238E27FC236}">
                <a16:creationId xmlns:a16="http://schemas.microsoft.com/office/drawing/2014/main" id="{DB18FC10-E6F2-5A3F-BFB6-BF8EA9A2B0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4320" y="274636"/>
            <a:ext cx="1666494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6000" dirty="0">
                <a:solidFill>
                  <a:srgbClr val="004AAD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Campus Support and Retention Descriptives</a:t>
            </a:r>
          </a:p>
          <a:p>
            <a:pPr algn="l">
              <a:lnSpc>
                <a:spcPts val="9000"/>
              </a:lnSpc>
            </a:pPr>
            <a:endParaRPr lang="en-US" sz="8000" dirty="0">
              <a:solidFill>
                <a:srgbClr val="004AAD"/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391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2115126" y="2115123"/>
            <a:ext cx="10287000" cy="6056754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2115128" y="2130329"/>
            <a:ext cx="10286999" cy="605675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151885" y="5382128"/>
            <a:ext cx="3752969" cy="6056762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752605" y="1454577"/>
            <a:ext cx="5850535" cy="6268437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2115140" y="2099915"/>
            <a:ext cx="10287005" cy="6056753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61154C0B-DB90-59E0-EDE8-895B189441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0083" y="880282"/>
            <a:ext cx="4802049" cy="5081246"/>
          </a:xfrm>
          <a:prstGeom prst="rect">
            <a:avLst/>
          </a:prstGeom>
        </p:spPr>
        <p:txBody>
          <a:bodyPr lIns="0" tIns="0" rIns="0" bIns="0" rtlCol="0" anchor="b">
            <a:normAutofit/>
          </a:bodyPr>
          <a:lstStyle/>
          <a:p>
            <a:pPr algn="r"/>
            <a:r>
              <a:rPr lang="en-US" sz="6000">
                <a:solidFill>
                  <a:srgbClr val="FFFFFF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Is Retention Higher at Schools with CSPs?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D30563F-5236-38D2-CCD7-E1162047C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1542" y="411480"/>
            <a:ext cx="11302118" cy="989072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dirty="0"/>
              <a:t>Multivariate Regressions Predicting 2020-2021 Retention</a:t>
            </a:r>
          </a:p>
          <a:p>
            <a:pPr lvl="1">
              <a:lnSpc>
                <a:spcPct val="90000"/>
              </a:lnSpc>
            </a:pPr>
            <a:r>
              <a:rPr lang="en-US" sz="3600" dirty="0"/>
              <a:t>Examined effect of having a CSP (yes/no) and CSP components</a:t>
            </a:r>
          </a:p>
          <a:p>
            <a:pPr lvl="1">
              <a:lnSpc>
                <a:spcPct val="90000"/>
              </a:lnSpc>
            </a:pPr>
            <a:r>
              <a:rPr lang="en-US" sz="3600" dirty="0"/>
              <a:t>Control variables for age, gender, race/ethnicity, number of placements, % Pell grant recipients, mean spending on student services, and graduation rate</a:t>
            </a:r>
          </a:p>
          <a:p>
            <a:pPr lvl="1">
              <a:lnSpc>
                <a:spcPct val="90000"/>
              </a:lnSpc>
            </a:pPr>
            <a:r>
              <a:rPr lang="en-US" sz="3600" dirty="0"/>
              <a:t>Generalized Linear </a:t>
            </a:r>
            <a:r>
              <a:rPr lang="en-US" sz="3600"/>
              <a:t>Mixed Models </a:t>
            </a:r>
            <a:endParaRPr lang="en-US" sz="3600" dirty="0"/>
          </a:p>
          <a:p>
            <a:pPr lvl="2">
              <a:lnSpc>
                <a:spcPct val="90000"/>
              </a:lnSpc>
            </a:pPr>
            <a:r>
              <a:rPr lang="en-US" sz="3600" dirty="0"/>
              <a:t>-to account for nesting of students in schools</a:t>
            </a:r>
          </a:p>
          <a:p>
            <a:pPr>
              <a:lnSpc>
                <a:spcPct val="90000"/>
              </a:lnSpc>
            </a:pPr>
            <a:r>
              <a:rPr lang="en-US" sz="3600" dirty="0"/>
              <a:t>Key Findings</a:t>
            </a:r>
          </a:p>
          <a:p>
            <a:pPr lvl="1">
              <a:lnSpc>
                <a:spcPct val="90000"/>
              </a:lnSpc>
            </a:pPr>
            <a:r>
              <a:rPr lang="en-US" sz="3600" dirty="0"/>
              <a:t>Significant effect of CSPs at Four-Year Universities</a:t>
            </a:r>
          </a:p>
          <a:p>
            <a:pPr lvl="2">
              <a:lnSpc>
                <a:spcPct val="90000"/>
              </a:lnSpc>
            </a:pPr>
            <a:r>
              <a:rPr lang="en-US" sz="3600" dirty="0"/>
              <a:t>Students attending four-year universities with CSPs had 41% higher odds of retention. </a:t>
            </a:r>
          </a:p>
          <a:p>
            <a:pPr lvl="2">
              <a:lnSpc>
                <a:spcPct val="90000"/>
              </a:lnSpc>
            </a:pPr>
            <a:r>
              <a:rPr lang="en-US" sz="3600" dirty="0"/>
              <a:t>Mental health services was the only CSP component associated with improved outcomes</a:t>
            </a:r>
          </a:p>
          <a:p>
            <a:pPr lvl="1">
              <a:lnSpc>
                <a:spcPct val="90000"/>
              </a:lnSpc>
            </a:pPr>
            <a:r>
              <a:rPr lang="en-US" sz="3600" dirty="0"/>
              <a:t>No effect of CSPs on Retention for CC</a:t>
            </a:r>
          </a:p>
        </p:txBody>
      </p:sp>
    </p:spTree>
    <p:extLst>
      <p:ext uri="{BB962C8B-B14F-4D97-AF65-F5344CB8AC3E}">
        <p14:creationId xmlns:p14="http://schemas.microsoft.com/office/powerpoint/2010/main" val="169960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7E9D66-E539-84EB-3468-0121797FD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0F07163-4BA0-C9A5-5030-4E71625A5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2CA41AD-D375-5B60-9937-1F38F5E134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A7052D-8128-44BC-8B9D-7D1739088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2115126" y="2115123"/>
            <a:ext cx="10287000" cy="6056754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9B8B60-46C0-68B0-6633-484B9CC5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2115128" y="2130329"/>
            <a:ext cx="10286999" cy="605675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23918B6-B54E-D7F8-84C9-158D8472D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151885" y="5382128"/>
            <a:ext cx="3752969" cy="6056762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697376D-E7C7-25FF-BEFF-AC02885DD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752605" y="1454577"/>
            <a:ext cx="5850535" cy="6268437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77A1408-3628-B110-74EB-B1401841EA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2115140" y="2099915"/>
            <a:ext cx="10287005" cy="6056753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5A00CFF7-A647-C51D-1C79-02E920FB58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0083" y="880282"/>
            <a:ext cx="4802049" cy="5081246"/>
          </a:xfrm>
          <a:prstGeom prst="rect">
            <a:avLst/>
          </a:prstGeom>
        </p:spPr>
        <p:txBody>
          <a:bodyPr lIns="0" tIns="0" rIns="0" bIns="0" rtlCol="0" anchor="b">
            <a:normAutofit/>
          </a:bodyPr>
          <a:lstStyle/>
          <a:p>
            <a:pPr algn="r"/>
            <a:r>
              <a:rPr lang="en-US" sz="6000" dirty="0">
                <a:solidFill>
                  <a:srgbClr val="FFFFFF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A Brief Summary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6C22E47-76F9-2DF5-4D70-3E0848388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2215" y="974220"/>
            <a:ext cx="12081213" cy="831907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 dirty="0"/>
              <a:t>Liaison legislation did not increase retention rates for SEFC</a:t>
            </a:r>
          </a:p>
          <a:p>
            <a:pPr>
              <a:lnSpc>
                <a:spcPct val="90000"/>
              </a:lnSpc>
            </a:pPr>
            <a:r>
              <a:rPr lang="en-US" sz="3800" dirty="0"/>
              <a:t>Retention and graduation rates for SEFC remain low</a:t>
            </a:r>
          </a:p>
          <a:p>
            <a:pPr lvl="1">
              <a:lnSpc>
                <a:spcPct val="90000"/>
              </a:lnSpc>
            </a:pPr>
            <a:r>
              <a:rPr lang="en-US" sz="3800" dirty="0"/>
              <a:t>Particularly for those pursuing an Associate’s degree</a:t>
            </a:r>
          </a:p>
          <a:p>
            <a:pPr>
              <a:lnSpc>
                <a:spcPct val="90000"/>
              </a:lnSpc>
            </a:pPr>
            <a:r>
              <a:rPr lang="en-US" sz="3800" dirty="0"/>
              <a:t>CSPs increased retention by 41% at four-year institutions</a:t>
            </a:r>
          </a:p>
          <a:p>
            <a:pPr>
              <a:lnSpc>
                <a:spcPct val="90000"/>
              </a:lnSpc>
            </a:pPr>
            <a:r>
              <a:rPr lang="en-US" sz="3800" dirty="0"/>
              <a:t>CSPs did not increase retention at community colleges</a:t>
            </a:r>
          </a:p>
        </p:txBody>
      </p:sp>
    </p:spTree>
    <p:extLst>
      <p:ext uri="{BB962C8B-B14F-4D97-AF65-F5344CB8AC3E}">
        <p14:creationId xmlns:p14="http://schemas.microsoft.com/office/powerpoint/2010/main" val="14445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B0FE49-1C64-292C-ADB8-46C7863C4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8287996" cy="238611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4" y="0"/>
            <a:ext cx="12172958" cy="2386113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2172948" y="-1"/>
            <a:ext cx="6115047" cy="238611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9025" y="-1"/>
            <a:ext cx="17598969" cy="2396149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B5B18CFC-E8FA-2B3C-B371-C98A60D996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57398" y="441807"/>
            <a:ext cx="14843927" cy="1550503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/>
          <a:p>
            <a:r>
              <a:rPr lang="en-US" sz="6000" dirty="0">
                <a:solidFill>
                  <a:srgbClr val="FFFFFF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Limitations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760557D-7E9B-5693-3EE2-13B845DC8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460" y="2837955"/>
            <a:ext cx="18082260" cy="56888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dirty="0"/>
              <a:t>Data Considerations</a:t>
            </a:r>
          </a:p>
          <a:p>
            <a:pPr lvl="1">
              <a:lnSpc>
                <a:spcPct val="90000"/>
              </a:lnSpc>
            </a:pPr>
            <a:r>
              <a:rPr lang="en-US" sz="4000" dirty="0"/>
              <a:t>Texas has no state funding for liaisons or CSPs-limits generalizability to other states</a:t>
            </a:r>
          </a:p>
          <a:p>
            <a:pPr lvl="1">
              <a:lnSpc>
                <a:spcPct val="90000"/>
              </a:lnSpc>
            </a:pPr>
            <a:r>
              <a:rPr lang="en-US" sz="4000" dirty="0"/>
              <a:t>CSP measures are broad and self report</a:t>
            </a:r>
          </a:p>
          <a:p>
            <a:pPr lvl="1">
              <a:lnSpc>
                <a:spcPct val="90000"/>
              </a:lnSpc>
            </a:pPr>
            <a:r>
              <a:rPr lang="en-US" sz="4000"/>
              <a:t>Pandemic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0303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028700" y="1190625"/>
            <a:ext cx="1623060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9000" dirty="0">
                <a:solidFill>
                  <a:srgbClr val="004AAD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Acknowledgements-Many Thanks</a:t>
            </a:r>
          </a:p>
        </p:txBody>
      </p:sp>
      <p:sp>
        <p:nvSpPr>
          <p:cNvPr id="8" name="Freeform 8"/>
          <p:cNvSpPr/>
          <p:nvPr/>
        </p:nvSpPr>
        <p:spPr>
          <a:xfrm rot="-1625759">
            <a:off x="10817558" y="-4098625"/>
            <a:ext cx="9495369" cy="7717145"/>
          </a:xfrm>
          <a:custGeom>
            <a:avLst/>
            <a:gdLst/>
            <a:ahLst/>
            <a:cxnLst/>
            <a:rect l="l" t="t" r="r" b="b"/>
            <a:pathLst>
              <a:path w="9495369" h="7717145">
                <a:moveTo>
                  <a:pt x="0" y="0"/>
                </a:moveTo>
                <a:lnTo>
                  <a:pt x="9495369" y="0"/>
                </a:lnTo>
                <a:lnTo>
                  <a:pt x="9495369" y="7717145"/>
                </a:lnTo>
                <a:lnTo>
                  <a:pt x="0" y="77171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D6C491-88FC-C484-7387-9210BD758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1600" y="3456911"/>
            <a:ext cx="5486400" cy="4844374"/>
          </a:xfrm>
          <a:prstGeom prst="rect">
            <a:avLst/>
          </a:prstGeom>
        </p:spPr>
      </p:pic>
      <p:graphicFrame>
        <p:nvGraphicFramePr>
          <p:cNvPr id="10" name="TextBox 5">
            <a:extLst>
              <a:ext uri="{FF2B5EF4-FFF2-40B4-BE49-F238E27FC236}">
                <a16:creationId xmlns:a16="http://schemas.microsoft.com/office/drawing/2014/main" id="{DAAA47C6-D23D-4D2D-DE92-7AEAF29F96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2020588"/>
              </p:ext>
            </p:extLst>
          </p:nvPr>
        </p:nvGraphicFramePr>
        <p:xfrm>
          <a:off x="175099" y="2845561"/>
          <a:ext cx="12329321" cy="7045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" y="0"/>
            <a:ext cx="18283428" cy="1028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3113131"/>
            <a:ext cx="18073095" cy="6139960"/>
            <a:chOff x="1" y="2075420"/>
            <a:chExt cx="12048729" cy="4093306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5657219" y="1563908"/>
            <a:ext cx="4194692" cy="1066878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889308" y="-1280992"/>
            <a:ext cx="822960" cy="549007"/>
            <a:chOff x="7029447" y="3514725"/>
            <a:chExt cx="1285875" cy="54900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52BFCE7E-CF81-84AA-D450-36BA1B61E2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4" r="-1" b="-1"/>
          <a:stretch/>
        </p:blipFill>
        <p:spPr bwMode="auto">
          <a:xfrm>
            <a:off x="939885" y="476367"/>
            <a:ext cx="16276666" cy="526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787488" y="907599"/>
            <a:ext cx="304800" cy="644652"/>
            <a:chOff x="215328" y="-46937"/>
            <a:chExt cx="304800" cy="2773841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9211177"/>
            <a:ext cx="9143995" cy="1066878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2819134" y="9048092"/>
            <a:ext cx="1928813" cy="549007"/>
            <a:chOff x="7029447" y="3514725"/>
            <a:chExt cx="1285875" cy="54900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3">
            <a:extLst>
              <a:ext uri="{FF2B5EF4-FFF2-40B4-BE49-F238E27FC236}">
                <a16:creationId xmlns:a16="http://schemas.microsoft.com/office/drawing/2014/main" id="{61154C0B-DB90-59E0-EDE8-895B189441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6404" y="6027205"/>
            <a:ext cx="5938715" cy="3194379"/>
          </a:xfrm>
          <a:prstGeom prst="rect">
            <a:avLst/>
          </a:prstGeom>
          <a:noFill/>
        </p:spPr>
        <p:txBody>
          <a:bodyPr lIns="0" tIns="0" rIns="0" bIns="0" rtlCol="0" anchor="t">
            <a:normAutofit/>
          </a:bodyPr>
          <a:lstStyle/>
          <a:p>
            <a:pPr algn="l"/>
            <a:r>
              <a:rPr lang="en-US" sz="7200" dirty="0">
                <a:solidFill>
                  <a:schemeClr val="bg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Conclusions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D30563F-5236-38D2-CCD7-E1162047C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6616" y="6027214"/>
            <a:ext cx="12056807" cy="4118267"/>
          </a:xfrm>
          <a:noFill/>
        </p:spPr>
        <p:txBody>
          <a:bodyPr anchor="t"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With support, SEFC </a:t>
            </a:r>
            <a:r>
              <a:rPr lang="en-US" sz="3600" i="1" dirty="0">
                <a:solidFill>
                  <a:schemeClr val="bg1"/>
                </a:solidFill>
              </a:rPr>
              <a:t>can</a:t>
            </a:r>
            <a:r>
              <a:rPr lang="en-US" sz="3600" dirty="0">
                <a:solidFill>
                  <a:schemeClr val="bg1"/>
                </a:solidFill>
              </a:rPr>
              <a:t> achieve their higher education goals</a:t>
            </a:r>
          </a:p>
          <a:p>
            <a:r>
              <a:rPr lang="en-US" sz="3600" dirty="0">
                <a:solidFill>
                  <a:schemeClr val="bg1"/>
                </a:solidFill>
              </a:rPr>
              <a:t>However, to be successful, programs and policies require: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Funding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Staff training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Evaluation</a:t>
            </a:r>
          </a:p>
          <a:p>
            <a:pPr marL="457200" lvl="1" indent="0">
              <a:buNone/>
            </a:pPr>
            <a:endParaRPr lang="en-US" sz="36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49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6CA482-00D9-643F-74A2-FF3920E1C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05844077-61D9-ACBC-4038-449F08208C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43300" y="274638"/>
            <a:ext cx="11544300" cy="1055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6000" dirty="0">
                <a:solidFill>
                  <a:schemeClr val="bg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Future Research-Need to Drill Down</a:t>
            </a:r>
          </a:p>
        </p:txBody>
      </p:sp>
      <p:sp>
        <p:nvSpPr>
          <p:cNvPr id="2" name="Merge 1">
            <a:extLst>
              <a:ext uri="{FF2B5EF4-FFF2-40B4-BE49-F238E27FC236}">
                <a16:creationId xmlns:a16="http://schemas.microsoft.com/office/drawing/2014/main" id="{97D014E7-32AD-8B7E-AF7A-F306480E7653}"/>
              </a:ext>
            </a:extLst>
          </p:cNvPr>
          <p:cNvSpPr/>
          <p:nvPr/>
        </p:nvSpPr>
        <p:spPr>
          <a:xfrm>
            <a:off x="685800" y="1691640"/>
            <a:ext cx="16116300" cy="6149340"/>
          </a:xfrm>
          <a:prstGeom prst="flowChartMerg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00" dirty="0"/>
          </a:p>
          <a:p>
            <a:pPr algn="ctr"/>
            <a:endParaRPr lang="en-US" sz="4600" dirty="0"/>
          </a:p>
          <a:p>
            <a:pPr algn="ctr"/>
            <a:endParaRPr lang="en-US" sz="4600" dirty="0"/>
          </a:p>
          <a:p>
            <a:pPr algn="ctr"/>
            <a:r>
              <a:rPr lang="en-US" sz="4600" dirty="0"/>
              <a:t>Identify SEFC</a:t>
            </a:r>
          </a:p>
          <a:p>
            <a:pPr algn="ctr"/>
            <a:r>
              <a:rPr lang="en-US" sz="4600" dirty="0"/>
              <a:t>|</a:t>
            </a:r>
          </a:p>
          <a:p>
            <a:pPr algn="ctr"/>
            <a:r>
              <a:rPr lang="en-US" sz="4600" dirty="0"/>
              <a:t>|</a:t>
            </a:r>
          </a:p>
          <a:p>
            <a:pPr algn="ctr"/>
            <a:r>
              <a:rPr lang="en-US" sz="4600" dirty="0"/>
              <a:t>Engage SEFC</a:t>
            </a:r>
          </a:p>
          <a:p>
            <a:pPr algn="ctr"/>
            <a:r>
              <a:rPr lang="en-US" sz="4600" dirty="0"/>
              <a:t>|</a:t>
            </a:r>
          </a:p>
          <a:p>
            <a:pPr algn="ctr"/>
            <a:r>
              <a:rPr lang="en-US" sz="4600" dirty="0"/>
              <a:t>|</a:t>
            </a:r>
          </a:p>
          <a:p>
            <a:pPr algn="ctr"/>
            <a:r>
              <a:rPr lang="en-US" sz="4600" dirty="0"/>
              <a:t>Impact SEFC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D7CCEE-5BEB-8D11-B7D4-29DEDF71F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5080" y="7840980"/>
            <a:ext cx="4779898" cy="244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184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0CFAAF-531C-6B62-3D8B-ED2C10348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7A203437-703A-4E00-A8C0-91D328D6C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349"/>
            <a:ext cx="18288000" cy="10286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2FFD6687-B2CC-5A43-E04C-0DD08BD3AA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3513" y="753600"/>
            <a:ext cx="5050757" cy="2727096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/>
          <a:p>
            <a:r>
              <a:rPr lang="en-US" sz="4200">
                <a:latin typeface="Mongolian Baiti" panose="03000500000000000000" pitchFamily="66" charset="0"/>
                <a:cs typeface="Mongolian Baiti" panose="03000500000000000000" pitchFamily="66" charset="0"/>
              </a:rPr>
              <a:t>Future Research</a:t>
            </a:r>
          </a:p>
        </p:txBody>
      </p:sp>
      <p:pic>
        <p:nvPicPr>
          <p:cNvPr id="9" name="Picture 8" descr="A group of women smiling&#10;&#10;Description automatically generated">
            <a:extLst>
              <a:ext uri="{FF2B5EF4-FFF2-40B4-BE49-F238E27FC236}">
                <a16:creationId xmlns:a16="http://schemas.microsoft.com/office/drawing/2014/main" id="{104993D6-B18E-CA99-0890-021274FE0F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405" b="18405"/>
          <a:stretch/>
        </p:blipFill>
        <p:spPr>
          <a:xfrm>
            <a:off x="6832854" y="9"/>
            <a:ext cx="11455144" cy="414408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44093"/>
            <a:ext cx="18288000" cy="9601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7" name="Picture 6" descr="A blue icon of a person walking towards a building&#10;&#10;Description automatically generated">
            <a:extLst>
              <a:ext uri="{FF2B5EF4-FFF2-40B4-BE49-F238E27FC236}">
                <a16:creationId xmlns:a16="http://schemas.microsoft.com/office/drawing/2014/main" id="{AD1034E9-CDE9-C646-8041-C9B2844033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423" r="2" b="5286"/>
          <a:stretch/>
        </p:blipFill>
        <p:spPr>
          <a:xfrm>
            <a:off x="-1" y="4240105"/>
            <a:ext cx="6848668" cy="6046895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145E303-2657-DCC0-F401-A1A85BD4F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7251" y="4690872"/>
            <a:ext cx="10266429" cy="5230368"/>
          </a:xfrm>
        </p:spPr>
        <p:txBody>
          <a:bodyPr anchor="ctr">
            <a:normAutofit fontScale="70000" lnSpcReduction="20000"/>
          </a:bodyPr>
          <a:lstStyle/>
          <a:p>
            <a:pPr>
              <a:lnSpc>
                <a:spcPct val="90000"/>
              </a:lnSpc>
            </a:pPr>
            <a:r>
              <a:rPr lang="en-US" sz="6400" dirty="0"/>
              <a:t>Future Research</a:t>
            </a:r>
          </a:p>
          <a:p>
            <a:pPr lvl="1">
              <a:lnSpc>
                <a:spcPct val="90000"/>
              </a:lnSpc>
            </a:pPr>
            <a:r>
              <a:rPr lang="en-US" sz="6400" dirty="0"/>
              <a:t>Florida liaison evaluation (OPPAGA)</a:t>
            </a:r>
          </a:p>
          <a:p>
            <a:pPr lvl="1">
              <a:lnSpc>
                <a:spcPct val="90000"/>
              </a:lnSpc>
            </a:pPr>
            <a:r>
              <a:rPr lang="en-US" sz="6400" dirty="0"/>
              <a:t>Moody Foundation Grant-</a:t>
            </a:r>
          </a:p>
          <a:p>
            <a:pPr lvl="2">
              <a:lnSpc>
                <a:spcPct val="90000"/>
              </a:lnSpc>
            </a:pPr>
            <a:r>
              <a:rPr lang="en-US" sz="6000" dirty="0"/>
              <a:t>Peer Support Pilot</a:t>
            </a:r>
          </a:p>
          <a:p>
            <a:pPr lvl="2">
              <a:lnSpc>
                <a:spcPct val="90000"/>
              </a:lnSpc>
            </a:pPr>
            <a:r>
              <a:rPr lang="en-US" sz="6000" dirty="0"/>
              <a:t>Reach and UNT-</a:t>
            </a:r>
            <a:r>
              <a:rPr lang="en-US" sz="6400" dirty="0"/>
              <a:t>Dr. Sheila </a:t>
            </a:r>
            <a:r>
              <a:rPr lang="en-US" sz="6400" dirty="0" err="1"/>
              <a:t>Bustillos</a:t>
            </a:r>
            <a:r>
              <a:rPr lang="en-US" sz="6400" dirty="0"/>
              <a:t> (PI)</a:t>
            </a:r>
          </a:p>
          <a:p>
            <a:pPr lvl="1">
              <a:lnSpc>
                <a:spcPct val="90000"/>
              </a:lnSpc>
            </a:pPr>
            <a:r>
              <a:rPr lang="en-US" sz="6400" dirty="0"/>
              <a:t>Bexar County Evaluation</a:t>
            </a:r>
          </a:p>
          <a:p>
            <a:pPr lvl="2">
              <a:lnSpc>
                <a:spcPct val="90000"/>
              </a:lnSpc>
            </a:pPr>
            <a:r>
              <a:rPr lang="en-US" sz="6400" dirty="0"/>
              <a:t>BCFES Program-Dr. Megan </a:t>
            </a:r>
            <a:r>
              <a:rPr lang="en-US" sz="6400" dirty="0" err="1"/>
              <a:t>Piel</a:t>
            </a:r>
            <a:r>
              <a:rPr lang="en-US" sz="6400" dirty="0"/>
              <a:t> (PI)</a:t>
            </a:r>
          </a:p>
          <a:p>
            <a:pPr lvl="1">
              <a:lnSpc>
                <a:spcPct val="90000"/>
              </a:lnSpc>
            </a:pPr>
            <a:r>
              <a:rPr lang="en-US" sz="6400" dirty="0"/>
              <a:t>Hopefully, many other evaluations</a:t>
            </a:r>
          </a:p>
          <a:p>
            <a:pPr marL="0" indent="0">
              <a:lnSpc>
                <a:spcPct val="90000"/>
              </a:lnSpc>
              <a:buNone/>
            </a:pPr>
            <a:endParaRPr lang="en-US" sz="280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F96EE13-2C4D-4262-812E-DDE5FC35F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737359" y="5095493"/>
            <a:ext cx="10287003" cy="9601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48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C51826-E1BB-7BB4-A056-CBF2223E38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360" y="685800"/>
            <a:ext cx="7863840" cy="1463040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/>
              <a:t>References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E887398-DD67-92A0-DA22-D80E07F184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0101" y="2400300"/>
            <a:ext cx="14958708" cy="7703820"/>
          </a:xfrm>
        </p:spPr>
        <p:txBody>
          <a:bodyPr>
            <a:normAutofit fontScale="25000" lnSpcReduction="20000"/>
          </a:bodyPr>
          <a:lstStyle/>
          <a:p>
            <a:pPr algn="l"/>
            <a:endParaRPr lang="en-US" sz="3200" dirty="0">
              <a:solidFill>
                <a:srgbClr val="2E2E2E"/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algn="l"/>
            <a:endParaRPr lang="en-US" sz="2600" dirty="0">
              <a:solidFill>
                <a:srgbClr val="2E2E2E"/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marL="514350" indent="-514350" algn="l">
              <a:buAutoNum type="arabicPeriod"/>
            </a:pPr>
            <a:r>
              <a:rPr lang="en-US" sz="11100" dirty="0">
                <a:solidFill>
                  <a:srgbClr val="2E2E2E"/>
                </a:solidFill>
                <a:latin typeface="Calibri" panose="020F0502020204030204" pitchFamily="34" charset="0"/>
                <a:cs typeface="Mongolian Baiti" panose="03000500000000000000" pitchFamily="66" charset="0"/>
              </a:rPr>
              <a:t>Watt, T., Faulkner, M., </a:t>
            </a:r>
            <a:r>
              <a:rPr lang="en-US" sz="11100" dirty="0" err="1">
                <a:solidFill>
                  <a:srgbClr val="2E2E2E"/>
                </a:solidFill>
                <a:latin typeface="Calibri" panose="020F0502020204030204" pitchFamily="34" charset="0"/>
                <a:cs typeface="Mongolian Baiti" panose="03000500000000000000" pitchFamily="66" charset="0"/>
              </a:rPr>
              <a:t>Bustillos</a:t>
            </a:r>
            <a:r>
              <a:rPr lang="en-US" sz="11100" dirty="0">
                <a:solidFill>
                  <a:srgbClr val="2E2E2E"/>
                </a:solidFill>
                <a:latin typeface="Calibri" panose="020F0502020204030204" pitchFamily="34" charset="0"/>
                <a:cs typeface="Mongolian Baiti" panose="03000500000000000000" pitchFamily="66" charset="0"/>
              </a:rPr>
              <a:t>, S., Madden, E. (2018). Foster Care Alumni and Higher Education: A Descriptive Study of Post-Secondary Achievements of Foster Youth in Texas. Journal of Child and Adolescent Social Work, 36(4); 399-408. </a:t>
            </a:r>
          </a:p>
          <a:p>
            <a:pPr marL="514350" indent="-514350" algn="l">
              <a:buAutoNum type="arabicPeriod"/>
            </a:pPr>
            <a:r>
              <a:rPr lang="en-US" sz="11100" dirty="0">
                <a:solidFill>
                  <a:schemeClr val="tx1"/>
                </a:solidFill>
                <a:latin typeface="Calibri" panose="020F0502020204030204" pitchFamily="34" charset="0"/>
              </a:rPr>
              <a:t>Watt, T., &amp; Faulkner, M. (2020). The Texas tuition and fee waiver program for youth who have experienced foster care: An assessment of waiver utilization and impact. </a:t>
            </a:r>
            <a:r>
              <a:rPr lang="en-US" sz="11100" i="1" dirty="0">
                <a:solidFill>
                  <a:schemeClr val="tx1"/>
                </a:solidFill>
                <a:latin typeface="Calibri" panose="020F0502020204030204" pitchFamily="34" charset="0"/>
              </a:rPr>
              <a:t>Children and Youth Services Review</a:t>
            </a:r>
            <a:r>
              <a:rPr lang="en-US" sz="11100" dirty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en-US" sz="11100" i="1" dirty="0">
                <a:solidFill>
                  <a:schemeClr val="tx1"/>
                </a:solidFill>
                <a:latin typeface="Calibri" panose="020F0502020204030204" pitchFamily="34" charset="0"/>
              </a:rPr>
              <a:t>117</a:t>
            </a:r>
            <a:r>
              <a:rPr lang="en-US" sz="11100" dirty="0">
                <a:solidFill>
                  <a:schemeClr val="tx1"/>
                </a:solidFill>
                <a:latin typeface="Calibri" panose="020F0502020204030204" pitchFamily="34" charset="0"/>
              </a:rPr>
              <a:t>, 105285.</a:t>
            </a:r>
            <a:endParaRPr lang="en-US" sz="11100" dirty="0">
              <a:solidFill>
                <a:srgbClr val="2E2E2E"/>
              </a:solidFill>
              <a:latin typeface="Calibri" panose="020F0502020204030204" pitchFamily="34" charset="0"/>
              <a:cs typeface="Mongolian Baiti" panose="03000500000000000000" pitchFamily="66" charset="0"/>
            </a:endParaRPr>
          </a:p>
          <a:p>
            <a:pPr marL="457200" indent="-457200" algn="l">
              <a:buAutoNum type="arabicPeriod"/>
            </a:pPr>
            <a:r>
              <a:rPr lang="en-US" sz="11100" dirty="0" err="1">
                <a:solidFill>
                  <a:schemeClr val="tx1"/>
                </a:solidFill>
                <a:latin typeface="Calibri" panose="020F0502020204030204" pitchFamily="34" charset="0"/>
              </a:rPr>
              <a:t>Okpych</a:t>
            </a:r>
            <a:r>
              <a:rPr lang="en-US" sz="11100" dirty="0">
                <a:solidFill>
                  <a:schemeClr val="tx1"/>
                </a:solidFill>
                <a:latin typeface="Calibri" panose="020F0502020204030204" pitchFamily="34" charset="0"/>
              </a:rPr>
              <a:t>, N. J., &amp; Courtney, M. E. (2020). The relationship between extended foster care and college outcomes for foster care alumni. </a:t>
            </a:r>
            <a:r>
              <a:rPr lang="en-US" sz="11100" i="1" dirty="0">
                <a:solidFill>
                  <a:schemeClr val="tx1"/>
                </a:solidFill>
                <a:latin typeface="Calibri" panose="020F0502020204030204" pitchFamily="34" charset="0"/>
              </a:rPr>
              <a:t>Journal of public child welfare</a:t>
            </a:r>
            <a:r>
              <a:rPr lang="en-US" sz="11100" dirty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en-US" sz="11100" i="1" dirty="0">
                <a:solidFill>
                  <a:schemeClr val="tx1"/>
                </a:solidFill>
                <a:latin typeface="Calibri" panose="020F0502020204030204" pitchFamily="34" charset="0"/>
              </a:rPr>
              <a:t>14</a:t>
            </a:r>
            <a:r>
              <a:rPr lang="en-US" sz="11100" dirty="0">
                <a:solidFill>
                  <a:schemeClr val="tx1"/>
                </a:solidFill>
                <a:latin typeface="Calibri" panose="020F0502020204030204" pitchFamily="34" charset="0"/>
              </a:rPr>
              <a:t>(2), 254-276.</a:t>
            </a:r>
          </a:p>
          <a:p>
            <a:pPr marL="457200" indent="-457200" algn="l">
              <a:buAutoNum type="arabicPeriod"/>
            </a:pPr>
            <a:r>
              <a:rPr lang="en-US" sz="1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Office of Program Policy Analysis and Government Accountability. 2022. OPPAGA Report. Homeless and Foster Youth Services. Report 22-08. Tallahassee, FL. December, p. 1-49</a:t>
            </a:r>
            <a:r>
              <a:rPr lang="en-US" sz="11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l">
              <a:buAutoNum type="arabicPeriod"/>
            </a:pPr>
            <a:r>
              <a:rPr lang="en-US" sz="11100" dirty="0">
                <a:solidFill>
                  <a:schemeClr val="tx1"/>
                </a:solidFill>
                <a:latin typeface="Calibri" panose="020F0502020204030204" pitchFamily="34" charset="0"/>
              </a:rPr>
              <a:t>Watt, T., Lord, K., </a:t>
            </a:r>
            <a:r>
              <a:rPr lang="en-US" sz="11100" dirty="0" err="1">
                <a:solidFill>
                  <a:schemeClr val="tx1"/>
                </a:solidFill>
                <a:latin typeface="Calibri" panose="020F0502020204030204" pitchFamily="34" charset="0"/>
              </a:rPr>
              <a:t>Bustillos</a:t>
            </a:r>
            <a:r>
              <a:rPr lang="en-US" sz="11100" dirty="0">
                <a:solidFill>
                  <a:schemeClr val="tx1"/>
                </a:solidFill>
                <a:latin typeface="Calibri" panose="020F0502020204030204" pitchFamily="34" charset="0"/>
              </a:rPr>
              <a:t>, S., Gavin-Williams, R., Greeson, J., Hail, T., &amp; Hoffman-Cooper, A. (2023). Campus liaisons for students who have experienced foster care: Lessons learned from Texas legislation. </a:t>
            </a:r>
            <a:r>
              <a:rPr lang="en-US" sz="11100" i="1" dirty="0">
                <a:solidFill>
                  <a:schemeClr val="tx1"/>
                </a:solidFill>
                <a:latin typeface="Calibri" panose="020F0502020204030204" pitchFamily="34" charset="0"/>
              </a:rPr>
              <a:t>Children and Youth Services Review</a:t>
            </a:r>
            <a:r>
              <a:rPr lang="en-US" sz="11100" dirty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en-US" sz="11100" i="1" dirty="0">
                <a:solidFill>
                  <a:schemeClr val="tx1"/>
                </a:solidFill>
                <a:latin typeface="Calibri" panose="020F0502020204030204" pitchFamily="34" charset="0"/>
              </a:rPr>
              <a:t>153</a:t>
            </a:r>
            <a:r>
              <a:rPr lang="en-US" sz="11100" dirty="0">
                <a:solidFill>
                  <a:schemeClr val="tx1"/>
                </a:solidFill>
                <a:latin typeface="Calibri" panose="020F0502020204030204" pitchFamily="34" charset="0"/>
              </a:rPr>
              <a:t>, 107094.</a:t>
            </a:r>
          </a:p>
          <a:p>
            <a:pPr marL="457200" indent="-457200" algn="l">
              <a:buFont typeface="Arial" pitchFamily="34" charset="0"/>
              <a:buAutoNum type="arabicPeriod"/>
            </a:pPr>
            <a:r>
              <a:rPr lang="en-US" sz="11100" dirty="0" err="1">
                <a:solidFill>
                  <a:schemeClr val="tx1"/>
                </a:solidFill>
                <a:latin typeface="Calibri" panose="020F0502020204030204" pitchFamily="34" charset="0"/>
              </a:rPr>
              <a:t>Okpych</a:t>
            </a:r>
            <a:r>
              <a:rPr lang="en-US" sz="11100" dirty="0">
                <a:solidFill>
                  <a:schemeClr val="tx1"/>
                </a:solidFill>
                <a:latin typeface="Calibri" panose="020F0502020204030204" pitchFamily="34" charset="0"/>
              </a:rPr>
              <a:t>, N. J., Park, S. E., Sayed, S., &amp; Courtney, M. E. (2020). The roles of Campus-Support Programs (CSPs) and Education and Training Vouchers (ETVs) on college persistence for youth with foster care histories. </a:t>
            </a:r>
            <a:r>
              <a:rPr lang="en-US" sz="11100" i="1" dirty="0">
                <a:solidFill>
                  <a:schemeClr val="tx1"/>
                </a:solidFill>
                <a:latin typeface="Calibri" panose="020F0502020204030204" pitchFamily="34" charset="0"/>
              </a:rPr>
              <a:t>Children and Youth Services Review</a:t>
            </a:r>
            <a:r>
              <a:rPr lang="en-US" sz="11100" dirty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en-US" sz="11100" i="1" dirty="0">
                <a:solidFill>
                  <a:schemeClr val="tx1"/>
                </a:solidFill>
                <a:latin typeface="Calibri" panose="020F0502020204030204" pitchFamily="34" charset="0"/>
              </a:rPr>
              <a:t>111</a:t>
            </a:r>
            <a:r>
              <a:rPr lang="en-US" sz="11100" dirty="0">
                <a:solidFill>
                  <a:schemeClr val="tx1"/>
                </a:solidFill>
                <a:latin typeface="Calibri" panose="020F0502020204030204" pitchFamily="34" charset="0"/>
              </a:rPr>
              <a:t>, 104891.</a:t>
            </a:r>
          </a:p>
          <a:p>
            <a:pPr marL="457200" indent="-457200" algn="l">
              <a:buAutoNum type="arabicPeriod"/>
            </a:pPr>
            <a:endParaRPr lang="en-US" sz="7400" dirty="0"/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endParaRPr lang="en-US" sz="74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7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1541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DBD7E3-E454-57A3-036C-E05A8190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" y="2523744"/>
            <a:ext cx="7082028" cy="4133087"/>
          </a:xfrm>
        </p:spPr>
        <p:txBody>
          <a:bodyPr anchor="b">
            <a:normAutofit/>
          </a:bodyPr>
          <a:lstStyle/>
          <a:p>
            <a:r>
              <a:rPr lang="en-US" sz="6500" dirty="0"/>
              <a:t>Toni Watt</a:t>
            </a:r>
            <a:br>
              <a:rPr lang="en-US" sz="6500" dirty="0"/>
            </a:br>
            <a:r>
              <a:rPr lang="en-US" sz="6500" dirty="0"/>
              <a:t>tw15@txstate.edu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120" y="3880491"/>
            <a:ext cx="5212080" cy="27432"/>
          </a:xfrm>
          <a:custGeom>
            <a:avLst/>
            <a:gdLst>
              <a:gd name="connsiteX0" fmla="*/ 0 w 5212080"/>
              <a:gd name="connsiteY0" fmla="*/ 0 h 27432"/>
              <a:gd name="connsiteX1" fmla="*/ 599389 w 5212080"/>
              <a:gd name="connsiteY1" fmla="*/ 0 h 27432"/>
              <a:gd name="connsiteX2" fmla="*/ 1198778 w 5212080"/>
              <a:gd name="connsiteY2" fmla="*/ 0 h 27432"/>
              <a:gd name="connsiteX3" fmla="*/ 1954530 w 5212080"/>
              <a:gd name="connsiteY3" fmla="*/ 0 h 27432"/>
              <a:gd name="connsiteX4" fmla="*/ 2501798 w 5212080"/>
              <a:gd name="connsiteY4" fmla="*/ 0 h 27432"/>
              <a:gd name="connsiteX5" fmla="*/ 3049067 w 5212080"/>
              <a:gd name="connsiteY5" fmla="*/ 0 h 27432"/>
              <a:gd name="connsiteX6" fmla="*/ 3700577 w 5212080"/>
              <a:gd name="connsiteY6" fmla="*/ 0 h 27432"/>
              <a:gd name="connsiteX7" fmla="*/ 4247845 w 5212080"/>
              <a:gd name="connsiteY7" fmla="*/ 0 h 27432"/>
              <a:gd name="connsiteX8" fmla="*/ 5212080 w 5212080"/>
              <a:gd name="connsiteY8" fmla="*/ 0 h 27432"/>
              <a:gd name="connsiteX9" fmla="*/ 5212080 w 5212080"/>
              <a:gd name="connsiteY9" fmla="*/ 27432 h 27432"/>
              <a:gd name="connsiteX10" fmla="*/ 4664812 w 5212080"/>
              <a:gd name="connsiteY10" fmla="*/ 27432 h 27432"/>
              <a:gd name="connsiteX11" fmla="*/ 4117543 w 5212080"/>
              <a:gd name="connsiteY11" fmla="*/ 27432 h 27432"/>
              <a:gd name="connsiteX12" fmla="*/ 3466033 w 5212080"/>
              <a:gd name="connsiteY12" fmla="*/ 27432 h 27432"/>
              <a:gd name="connsiteX13" fmla="*/ 2918765 w 5212080"/>
              <a:gd name="connsiteY13" fmla="*/ 27432 h 27432"/>
              <a:gd name="connsiteX14" fmla="*/ 2423617 w 5212080"/>
              <a:gd name="connsiteY14" fmla="*/ 27432 h 27432"/>
              <a:gd name="connsiteX15" fmla="*/ 1772107 w 5212080"/>
              <a:gd name="connsiteY15" fmla="*/ 27432 h 27432"/>
              <a:gd name="connsiteX16" fmla="*/ 1120597 w 5212080"/>
              <a:gd name="connsiteY16" fmla="*/ 27432 h 27432"/>
              <a:gd name="connsiteX17" fmla="*/ 0 w 5212080"/>
              <a:gd name="connsiteY17" fmla="*/ 27432 h 27432"/>
              <a:gd name="connsiteX18" fmla="*/ 0 w 5212080"/>
              <a:gd name="connsiteY18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212080" h="27432" fill="none" extrusionOk="0">
                <a:moveTo>
                  <a:pt x="0" y="0"/>
                </a:moveTo>
                <a:cubicBezTo>
                  <a:pt x="128838" y="-11329"/>
                  <a:pt x="306779" y="5198"/>
                  <a:pt x="599389" y="0"/>
                </a:cubicBezTo>
                <a:cubicBezTo>
                  <a:pt x="891999" y="-5198"/>
                  <a:pt x="916635" y="-24425"/>
                  <a:pt x="1198778" y="0"/>
                </a:cubicBezTo>
                <a:cubicBezTo>
                  <a:pt x="1480921" y="24425"/>
                  <a:pt x="1761605" y="-17440"/>
                  <a:pt x="1954530" y="0"/>
                </a:cubicBezTo>
                <a:cubicBezTo>
                  <a:pt x="2147455" y="17440"/>
                  <a:pt x="2239112" y="-16223"/>
                  <a:pt x="2501798" y="0"/>
                </a:cubicBezTo>
                <a:cubicBezTo>
                  <a:pt x="2764484" y="16223"/>
                  <a:pt x="2838074" y="12987"/>
                  <a:pt x="3049067" y="0"/>
                </a:cubicBezTo>
                <a:cubicBezTo>
                  <a:pt x="3260060" y="-12987"/>
                  <a:pt x="3470388" y="-15138"/>
                  <a:pt x="3700577" y="0"/>
                </a:cubicBezTo>
                <a:cubicBezTo>
                  <a:pt x="3930766" y="15138"/>
                  <a:pt x="4052672" y="-14938"/>
                  <a:pt x="4247845" y="0"/>
                </a:cubicBezTo>
                <a:cubicBezTo>
                  <a:pt x="4443018" y="14938"/>
                  <a:pt x="4730158" y="-1623"/>
                  <a:pt x="5212080" y="0"/>
                </a:cubicBezTo>
                <a:cubicBezTo>
                  <a:pt x="5212790" y="9050"/>
                  <a:pt x="5211442" y="21151"/>
                  <a:pt x="5212080" y="27432"/>
                </a:cubicBezTo>
                <a:cubicBezTo>
                  <a:pt x="4991075" y="27722"/>
                  <a:pt x="4932008" y="37429"/>
                  <a:pt x="4664812" y="27432"/>
                </a:cubicBezTo>
                <a:cubicBezTo>
                  <a:pt x="4397616" y="17435"/>
                  <a:pt x="4374940" y="47585"/>
                  <a:pt x="4117543" y="27432"/>
                </a:cubicBezTo>
                <a:cubicBezTo>
                  <a:pt x="3860146" y="7279"/>
                  <a:pt x="3773367" y="36569"/>
                  <a:pt x="3466033" y="27432"/>
                </a:cubicBezTo>
                <a:cubicBezTo>
                  <a:pt x="3158699" y="18296"/>
                  <a:pt x="3137854" y="54523"/>
                  <a:pt x="2918765" y="27432"/>
                </a:cubicBezTo>
                <a:cubicBezTo>
                  <a:pt x="2699676" y="341"/>
                  <a:pt x="2536311" y="13149"/>
                  <a:pt x="2423617" y="27432"/>
                </a:cubicBezTo>
                <a:cubicBezTo>
                  <a:pt x="2310923" y="41715"/>
                  <a:pt x="2021228" y="23141"/>
                  <a:pt x="1772107" y="27432"/>
                </a:cubicBezTo>
                <a:cubicBezTo>
                  <a:pt x="1522986" y="31724"/>
                  <a:pt x="1317107" y="20364"/>
                  <a:pt x="1120597" y="27432"/>
                </a:cubicBezTo>
                <a:cubicBezTo>
                  <a:pt x="924087" y="34501"/>
                  <a:pt x="454536" y="8495"/>
                  <a:pt x="0" y="27432"/>
                </a:cubicBezTo>
                <a:cubicBezTo>
                  <a:pt x="-1228" y="21145"/>
                  <a:pt x="-815" y="8816"/>
                  <a:pt x="0" y="0"/>
                </a:cubicBezTo>
                <a:close/>
              </a:path>
              <a:path w="5212080" h="27432" stroke="0" extrusionOk="0">
                <a:moveTo>
                  <a:pt x="0" y="0"/>
                </a:moveTo>
                <a:cubicBezTo>
                  <a:pt x="233695" y="-764"/>
                  <a:pt x="364103" y="24957"/>
                  <a:pt x="547268" y="0"/>
                </a:cubicBezTo>
                <a:cubicBezTo>
                  <a:pt x="730433" y="-24957"/>
                  <a:pt x="937737" y="-21107"/>
                  <a:pt x="1303020" y="0"/>
                </a:cubicBezTo>
                <a:cubicBezTo>
                  <a:pt x="1668303" y="21107"/>
                  <a:pt x="1620404" y="13071"/>
                  <a:pt x="1798168" y="0"/>
                </a:cubicBezTo>
                <a:cubicBezTo>
                  <a:pt x="1975932" y="-13071"/>
                  <a:pt x="2090998" y="4232"/>
                  <a:pt x="2293315" y="0"/>
                </a:cubicBezTo>
                <a:cubicBezTo>
                  <a:pt x="2495632" y="-4232"/>
                  <a:pt x="2738710" y="-17332"/>
                  <a:pt x="2944825" y="0"/>
                </a:cubicBezTo>
                <a:cubicBezTo>
                  <a:pt x="3150940" y="17332"/>
                  <a:pt x="3308101" y="26665"/>
                  <a:pt x="3544214" y="0"/>
                </a:cubicBezTo>
                <a:cubicBezTo>
                  <a:pt x="3780327" y="-26665"/>
                  <a:pt x="4028425" y="-24303"/>
                  <a:pt x="4247845" y="0"/>
                </a:cubicBezTo>
                <a:cubicBezTo>
                  <a:pt x="4467265" y="24303"/>
                  <a:pt x="4779418" y="33057"/>
                  <a:pt x="5212080" y="0"/>
                </a:cubicBezTo>
                <a:cubicBezTo>
                  <a:pt x="5212137" y="6776"/>
                  <a:pt x="5210915" y="20935"/>
                  <a:pt x="5212080" y="27432"/>
                </a:cubicBezTo>
                <a:cubicBezTo>
                  <a:pt x="4921467" y="60248"/>
                  <a:pt x="4631077" y="62273"/>
                  <a:pt x="4456328" y="27432"/>
                </a:cubicBezTo>
                <a:cubicBezTo>
                  <a:pt x="4281579" y="-7409"/>
                  <a:pt x="4048724" y="47667"/>
                  <a:pt x="3856939" y="27432"/>
                </a:cubicBezTo>
                <a:cubicBezTo>
                  <a:pt x="3665154" y="7197"/>
                  <a:pt x="3498754" y="15866"/>
                  <a:pt x="3257550" y="27432"/>
                </a:cubicBezTo>
                <a:cubicBezTo>
                  <a:pt x="3016346" y="38998"/>
                  <a:pt x="2854089" y="39360"/>
                  <a:pt x="2710282" y="27432"/>
                </a:cubicBezTo>
                <a:cubicBezTo>
                  <a:pt x="2566475" y="15504"/>
                  <a:pt x="2336282" y="56792"/>
                  <a:pt x="2110892" y="27432"/>
                </a:cubicBezTo>
                <a:cubicBezTo>
                  <a:pt x="1885502" y="-1928"/>
                  <a:pt x="1825148" y="42061"/>
                  <a:pt x="1615745" y="27432"/>
                </a:cubicBezTo>
                <a:cubicBezTo>
                  <a:pt x="1406342" y="12803"/>
                  <a:pt x="1193655" y="44031"/>
                  <a:pt x="1016356" y="27432"/>
                </a:cubicBezTo>
                <a:cubicBezTo>
                  <a:pt x="839057" y="10833"/>
                  <a:pt x="292902" y="7819"/>
                  <a:pt x="0" y="27432"/>
                </a:cubicBezTo>
                <a:cubicBezTo>
                  <a:pt x="-234" y="21031"/>
                  <a:pt x="-921" y="6323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9CD9B32-2E5A-E07D-CD7B-97F845BC41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" b="301"/>
          <a:stretch/>
        </p:blipFill>
        <p:spPr>
          <a:xfrm>
            <a:off x="7790688" y="10"/>
            <a:ext cx="10495027" cy="10286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24495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028700" y="1190625"/>
            <a:ext cx="12230230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9000">
                <a:solidFill>
                  <a:srgbClr val="004AAD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Background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905853"/>
            <a:ext cx="16734006" cy="46606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96949" lvl="2" indent="-269875">
              <a:lnSpc>
                <a:spcPts val="6249"/>
              </a:lnSpc>
              <a:buFont typeface="Arial"/>
              <a:buChar char="•"/>
            </a:pPr>
            <a:r>
              <a:rPr lang="en-US" sz="3600" dirty="0">
                <a:solidFill>
                  <a:srgbClr val="2E2E2E"/>
                </a:solidFill>
                <a:cs typeface="Mongolian Baiti" panose="03000500000000000000" pitchFamily="66" charset="0"/>
              </a:rPr>
              <a:t>The majority of youth in foster care want to go to college-few achieve their dreams</a:t>
            </a:r>
          </a:p>
          <a:p>
            <a:pPr marL="996949" lvl="2" indent="-269875">
              <a:lnSpc>
                <a:spcPts val="6249"/>
              </a:lnSpc>
              <a:buFont typeface="Arial"/>
              <a:buChar char="•"/>
            </a:pPr>
            <a:r>
              <a:rPr lang="en-US" sz="3600" dirty="0"/>
              <a:t>Post-secondary Degree by age 24</a:t>
            </a:r>
          </a:p>
          <a:p>
            <a:pPr marL="1454149" lvl="3" indent="-269875">
              <a:lnSpc>
                <a:spcPts val="6249"/>
              </a:lnSpc>
              <a:buFont typeface="Arial"/>
              <a:buChar char="•"/>
            </a:pPr>
            <a:r>
              <a:rPr lang="en-US" sz="3600" dirty="0"/>
              <a:t>National-2-3%</a:t>
            </a:r>
          </a:p>
          <a:p>
            <a:pPr marL="1454149" lvl="3" indent="-269875">
              <a:lnSpc>
                <a:spcPts val="6249"/>
              </a:lnSpc>
              <a:buFont typeface="Arial"/>
              <a:buChar char="•"/>
            </a:pPr>
            <a:r>
              <a:rPr lang="en-US" sz="3600" dirty="0"/>
              <a:t>Texas-2-3%</a:t>
            </a:r>
            <a:r>
              <a:rPr lang="en-US" sz="3600" baseline="30000" dirty="0"/>
              <a:t>1</a:t>
            </a:r>
            <a:endParaRPr lang="en-US" sz="3600" dirty="0"/>
          </a:p>
          <a:p>
            <a:pPr marL="1454149" lvl="3" indent="-269875">
              <a:lnSpc>
                <a:spcPts val="6249"/>
              </a:lnSpc>
              <a:buFont typeface="Arial"/>
              <a:buChar char="•"/>
            </a:pPr>
            <a:r>
              <a:rPr lang="en-US" sz="3600" dirty="0"/>
              <a:t>General Population-33%</a:t>
            </a:r>
          </a:p>
          <a:p>
            <a:pPr marL="996949" lvl="2" indent="-269875">
              <a:lnSpc>
                <a:spcPts val="6249"/>
              </a:lnSpc>
              <a:buFont typeface="Arial"/>
              <a:buChar char="•"/>
            </a:pPr>
            <a:endParaRPr lang="en-US" sz="2800" dirty="0">
              <a:solidFill>
                <a:srgbClr val="2E2E2E"/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8" name="Freeform 8"/>
          <p:cNvSpPr/>
          <p:nvPr/>
        </p:nvSpPr>
        <p:spPr>
          <a:xfrm rot="-1625759">
            <a:off x="10837013" y="-4312634"/>
            <a:ext cx="9495369" cy="7717145"/>
          </a:xfrm>
          <a:custGeom>
            <a:avLst/>
            <a:gdLst/>
            <a:ahLst/>
            <a:cxnLst/>
            <a:rect l="l" t="t" r="r" b="b"/>
            <a:pathLst>
              <a:path w="9495369" h="7717145">
                <a:moveTo>
                  <a:pt x="0" y="0"/>
                </a:moveTo>
                <a:lnTo>
                  <a:pt x="9495369" y="0"/>
                </a:lnTo>
                <a:lnTo>
                  <a:pt x="9495369" y="7717145"/>
                </a:lnTo>
                <a:lnTo>
                  <a:pt x="0" y="77171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43088E-1F61-84B3-2B7A-E13B6BEB19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5830" y="4396902"/>
            <a:ext cx="8852170" cy="589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31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440500" y="525294"/>
            <a:ext cx="1281843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9000" dirty="0">
                <a:solidFill>
                  <a:srgbClr val="004AAD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Background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0" y="1679456"/>
            <a:ext cx="12573000" cy="7078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9749" lvl="1" indent="-269875" algn="l">
              <a:lnSpc>
                <a:spcPts val="6249"/>
              </a:lnSpc>
              <a:buFont typeface="Arial"/>
              <a:buChar char="•"/>
            </a:pPr>
            <a:r>
              <a:rPr lang="en-US" sz="3600" dirty="0">
                <a:solidFill>
                  <a:srgbClr val="2E2E2E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US" sz="3600" dirty="0">
                <a:solidFill>
                  <a:srgbClr val="2E2E2E"/>
                </a:solidFill>
                <a:cs typeface="Mongolian Baiti" panose="03000500000000000000" pitchFamily="66" charset="0"/>
              </a:rPr>
              <a:t>Many states have programs/policies to improve SEFC outcomes</a:t>
            </a:r>
          </a:p>
          <a:p>
            <a:pPr marL="539749" lvl="1" indent="-269875" algn="l">
              <a:lnSpc>
                <a:spcPts val="6249"/>
              </a:lnSpc>
              <a:buFont typeface="Arial"/>
              <a:buChar char="•"/>
            </a:pPr>
            <a:r>
              <a:rPr lang="en-US" sz="3600" dirty="0">
                <a:solidFill>
                  <a:srgbClr val="2E2E2E"/>
                </a:solidFill>
                <a:cs typeface="Mongolian Baiti" panose="03000500000000000000" pitchFamily="66" charset="0"/>
              </a:rPr>
              <a:t>Texas </a:t>
            </a:r>
          </a:p>
          <a:p>
            <a:pPr marL="996949" lvl="2" indent="-269875">
              <a:lnSpc>
                <a:spcPts val="6249"/>
              </a:lnSpc>
              <a:buFont typeface="Arial"/>
              <a:buChar char="•"/>
            </a:pPr>
            <a:r>
              <a:rPr lang="en-US" sz="3600" dirty="0">
                <a:solidFill>
                  <a:srgbClr val="2E2E2E"/>
                </a:solidFill>
                <a:cs typeface="Mongolian Baiti" panose="03000500000000000000" pitchFamily="66" charset="0"/>
              </a:rPr>
              <a:t>Tuition and fee waiver (1993)</a:t>
            </a:r>
          </a:p>
          <a:p>
            <a:pPr marL="996949" lvl="2" indent="-269875">
              <a:lnSpc>
                <a:spcPts val="6249"/>
              </a:lnSpc>
              <a:buFont typeface="Arial"/>
              <a:buChar char="•"/>
            </a:pPr>
            <a:r>
              <a:rPr lang="en-US" sz="3600" dirty="0">
                <a:solidFill>
                  <a:srgbClr val="2E2E2E"/>
                </a:solidFill>
                <a:cs typeface="Mongolian Baiti" panose="03000500000000000000" pitchFamily="66" charset="0"/>
              </a:rPr>
              <a:t>Extended foster care (2009)</a:t>
            </a:r>
          </a:p>
          <a:p>
            <a:pPr marL="996949" lvl="2" indent="-269875">
              <a:lnSpc>
                <a:spcPts val="6249"/>
              </a:lnSpc>
              <a:buFont typeface="Arial"/>
              <a:buChar char="•"/>
            </a:pPr>
            <a:r>
              <a:rPr lang="en-US" sz="3600" dirty="0">
                <a:solidFill>
                  <a:srgbClr val="2E2E2E"/>
                </a:solidFill>
                <a:cs typeface="Mongolian Baiti" panose="03000500000000000000" pitchFamily="66" charset="0"/>
              </a:rPr>
              <a:t>Liaison legislation in 2015 (HB 3782) and 2019 (HB 1702)</a:t>
            </a:r>
          </a:p>
          <a:p>
            <a:pPr marL="1454149" lvl="3" indent="-269875">
              <a:lnSpc>
                <a:spcPts val="6249"/>
              </a:lnSpc>
              <a:buFont typeface="Arial"/>
              <a:buChar char="•"/>
            </a:pPr>
            <a:r>
              <a:rPr lang="en-US" sz="3600" dirty="0">
                <a:solidFill>
                  <a:srgbClr val="2E2E2E"/>
                </a:solidFill>
                <a:cs typeface="Mongolian Baiti" panose="03000500000000000000" pitchFamily="66" charset="0"/>
              </a:rPr>
              <a:t>Unfunded mandate</a:t>
            </a:r>
          </a:p>
          <a:p>
            <a:pPr marL="996949" lvl="2" indent="-269875">
              <a:lnSpc>
                <a:spcPts val="6249"/>
              </a:lnSpc>
              <a:buFont typeface="Arial"/>
              <a:buChar char="•"/>
            </a:pPr>
            <a:r>
              <a:rPr lang="en-US" sz="3600" dirty="0">
                <a:solidFill>
                  <a:srgbClr val="2E2E2E"/>
                </a:solidFill>
                <a:cs typeface="Mongolian Baiti" panose="03000500000000000000" pitchFamily="66" charset="0"/>
              </a:rPr>
              <a:t>Legislatively mandated data exchange-DFPS and THECB (2015)</a:t>
            </a:r>
          </a:p>
          <a:p>
            <a:pPr marL="1454149" lvl="3" indent="-269875">
              <a:lnSpc>
                <a:spcPts val="6249"/>
              </a:lnSpc>
              <a:buFont typeface="Arial"/>
              <a:buChar char="•"/>
            </a:pPr>
            <a:r>
              <a:rPr lang="en-US" sz="3600" dirty="0">
                <a:solidFill>
                  <a:srgbClr val="2E2E2E"/>
                </a:solidFill>
                <a:cs typeface="Mongolian Baiti" panose="03000500000000000000" pitchFamily="66" charset="0"/>
              </a:rPr>
              <a:t>Unfunded</a:t>
            </a:r>
          </a:p>
          <a:p>
            <a:pPr marL="996949" lvl="2" indent="-269875">
              <a:lnSpc>
                <a:spcPts val="6249"/>
              </a:lnSpc>
              <a:buFont typeface="Arial"/>
              <a:buChar char="•"/>
            </a:pPr>
            <a:r>
              <a:rPr lang="en-US" sz="3600" dirty="0">
                <a:solidFill>
                  <a:srgbClr val="2E2E2E"/>
                </a:solidFill>
                <a:cs typeface="Mongolian Baiti" panose="03000500000000000000" pitchFamily="66" charset="0"/>
              </a:rPr>
              <a:t>Grassroots movement to develop campus support programs</a:t>
            </a:r>
          </a:p>
        </p:txBody>
      </p:sp>
      <p:sp>
        <p:nvSpPr>
          <p:cNvPr id="8" name="Freeform 8"/>
          <p:cNvSpPr/>
          <p:nvPr/>
        </p:nvSpPr>
        <p:spPr>
          <a:xfrm rot="-1625759">
            <a:off x="10837013" y="-4312634"/>
            <a:ext cx="9495369" cy="7717145"/>
          </a:xfrm>
          <a:custGeom>
            <a:avLst/>
            <a:gdLst/>
            <a:ahLst/>
            <a:cxnLst/>
            <a:rect l="l" t="t" r="r" b="b"/>
            <a:pathLst>
              <a:path w="9495369" h="7717145">
                <a:moveTo>
                  <a:pt x="0" y="0"/>
                </a:moveTo>
                <a:lnTo>
                  <a:pt x="9495369" y="0"/>
                </a:lnTo>
                <a:lnTo>
                  <a:pt x="9495369" y="7717145"/>
                </a:lnTo>
                <a:lnTo>
                  <a:pt x="0" y="77171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54672A1-EEEF-07F2-6398-BC6DDB203C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73000" y="2833618"/>
            <a:ext cx="5715000" cy="742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150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79FC4-5DA8-1149-E610-E0B26C518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1BE4495B-FCB4-D26C-AFA7-186955251ACE}"/>
              </a:ext>
            </a:extLst>
          </p:cNvPr>
          <p:cNvSpPr txBox="1"/>
          <p:nvPr/>
        </p:nvSpPr>
        <p:spPr>
          <a:xfrm>
            <a:off x="182880" y="32697"/>
            <a:ext cx="1609344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9000" dirty="0">
                <a:solidFill>
                  <a:srgbClr val="004AAD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Existing Literature-What Works?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14D5101B-1F61-77A0-57C7-07DE30405B63}"/>
              </a:ext>
            </a:extLst>
          </p:cNvPr>
          <p:cNvSpPr txBox="1"/>
          <p:nvPr/>
        </p:nvSpPr>
        <p:spPr>
          <a:xfrm>
            <a:off x="182880" y="1186859"/>
            <a:ext cx="12870180" cy="7874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96949" lvl="2" indent="-269875">
              <a:lnSpc>
                <a:spcPts val="6249"/>
              </a:lnSpc>
              <a:buFont typeface="Arial"/>
              <a:buChar char="•"/>
            </a:pPr>
            <a:r>
              <a:rPr lang="en-US" sz="3600" dirty="0">
                <a:solidFill>
                  <a:srgbClr val="2E2E2E"/>
                </a:solidFill>
                <a:cs typeface="Mongolian Baiti" panose="03000500000000000000" pitchFamily="66" charset="0"/>
              </a:rPr>
              <a:t>Tuition and fee waiver</a:t>
            </a:r>
            <a:r>
              <a:rPr lang="en-US" sz="3600" baseline="30000" dirty="0">
                <a:solidFill>
                  <a:srgbClr val="2E2E2E"/>
                </a:solidFill>
                <a:cs typeface="Mongolian Baiti" panose="03000500000000000000" pitchFamily="66" charset="0"/>
              </a:rPr>
              <a:t>2</a:t>
            </a:r>
            <a:endParaRPr lang="en-US" sz="3600" dirty="0">
              <a:solidFill>
                <a:srgbClr val="2E2E2E"/>
              </a:solidFill>
              <a:cs typeface="Mongolian Baiti" panose="03000500000000000000" pitchFamily="66" charset="0"/>
            </a:endParaRPr>
          </a:p>
          <a:p>
            <a:pPr marL="1454149" lvl="3" indent="-269875">
              <a:lnSpc>
                <a:spcPts val="6249"/>
              </a:lnSpc>
              <a:buFont typeface="Arial"/>
              <a:buChar char="•"/>
            </a:pPr>
            <a:r>
              <a:rPr lang="en-US" sz="3600" dirty="0">
                <a:solidFill>
                  <a:srgbClr val="2E2E2E"/>
                </a:solidFill>
                <a:cs typeface="Mongolian Baiti" panose="03000500000000000000" pitchFamily="66" charset="0"/>
              </a:rPr>
              <a:t>SEFC who use the waiver-3.5x more likely to receive a degree</a:t>
            </a:r>
          </a:p>
          <a:p>
            <a:pPr marL="1454149" lvl="3" indent="-269875">
              <a:lnSpc>
                <a:spcPts val="6249"/>
              </a:lnSpc>
              <a:buFont typeface="Arial"/>
              <a:buChar char="•"/>
            </a:pPr>
            <a:r>
              <a:rPr lang="en-US" sz="3600" dirty="0">
                <a:solidFill>
                  <a:srgbClr val="2E2E2E"/>
                </a:solidFill>
                <a:cs typeface="Mongolian Baiti" panose="03000500000000000000" pitchFamily="66" charset="0"/>
              </a:rPr>
              <a:t>40% of waiver eligible youth don’t use it</a:t>
            </a:r>
          </a:p>
          <a:p>
            <a:pPr marL="996949" lvl="2" indent="-269875">
              <a:lnSpc>
                <a:spcPts val="6249"/>
              </a:lnSpc>
              <a:buFont typeface="Arial"/>
              <a:buChar char="•"/>
            </a:pPr>
            <a:r>
              <a:rPr lang="en-US" sz="3600" dirty="0">
                <a:solidFill>
                  <a:srgbClr val="2E2E2E"/>
                </a:solidFill>
                <a:cs typeface="Mongolian Baiti" panose="03000500000000000000" pitchFamily="66" charset="0"/>
              </a:rPr>
              <a:t>Extended foster care</a:t>
            </a:r>
          </a:p>
          <a:p>
            <a:pPr marL="1454149" lvl="3" indent="-269875">
              <a:lnSpc>
                <a:spcPts val="6249"/>
              </a:lnSpc>
              <a:buFont typeface="Arial"/>
              <a:buChar char="•"/>
            </a:pPr>
            <a:r>
              <a:rPr lang="en-US" sz="3600" dirty="0">
                <a:solidFill>
                  <a:srgbClr val="2E2E2E"/>
                </a:solidFill>
                <a:cs typeface="Mongolian Baiti" panose="03000500000000000000" pitchFamily="66" charset="0"/>
              </a:rPr>
              <a:t>Increased enrollment but not post-secondary outcomes</a:t>
            </a:r>
            <a:r>
              <a:rPr lang="en-US" sz="3600" baseline="30000" dirty="0">
                <a:solidFill>
                  <a:srgbClr val="2E2E2E"/>
                </a:solidFill>
                <a:cs typeface="Mongolian Baiti" panose="03000500000000000000" pitchFamily="66" charset="0"/>
              </a:rPr>
              <a:t>3</a:t>
            </a:r>
            <a:endParaRPr lang="en-US" sz="3600" dirty="0">
              <a:solidFill>
                <a:srgbClr val="2E2E2E"/>
              </a:solidFill>
              <a:cs typeface="Mongolian Baiti" panose="03000500000000000000" pitchFamily="66" charset="0"/>
            </a:endParaRPr>
          </a:p>
          <a:p>
            <a:pPr marL="996949" lvl="2" indent="-269875">
              <a:lnSpc>
                <a:spcPts val="6249"/>
              </a:lnSpc>
              <a:buFont typeface="Arial"/>
              <a:buChar char="•"/>
            </a:pPr>
            <a:r>
              <a:rPr lang="en-US" sz="3600" dirty="0">
                <a:solidFill>
                  <a:srgbClr val="2E2E2E"/>
                </a:solidFill>
                <a:cs typeface="Mongolian Baiti" panose="03000500000000000000" pitchFamily="66" charset="0"/>
              </a:rPr>
              <a:t>Liaison legislation </a:t>
            </a:r>
          </a:p>
          <a:p>
            <a:pPr marL="1454149" lvl="3" indent="-269875">
              <a:lnSpc>
                <a:spcPts val="6249"/>
              </a:lnSpc>
              <a:buFont typeface="Arial"/>
              <a:buChar char="•"/>
            </a:pPr>
            <a:r>
              <a:rPr lang="en-US" sz="3600" dirty="0">
                <a:solidFill>
                  <a:srgbClr val="2E2E2E"/>
                </a:solidFill>
                <a:cs typeface="Mongolian Baiti" panose="03000500000000000000" pitchFamily="66" charset="0"/>
              </a:rPr>
              <a:t>Research on implementation-No Outcomes Yet</a:t>
            </a:r>
            <a:r>
              <a:rPr lang="en-US" sz="3600" baseline="30000" dirty="0">
                <a:solidFill>
                  <a:srgbClr val="2E2E2E"/>
                </a:solidFill>
                <a:cs typeface="Mongolian Baiti" panose="03000500000000000000" pitchFamily="66" charset="0"/>
              </a:rPr>
              <a:t>4-5</a:t>
            </a:r>
            <a:endParaRPr lang="en-US" sz="3600" dirty="0">
              <a:solidFill>
                <a:srgbClr val="2E2E2E"/>
              </a:solidFill>
              <a:cs typeface="Mongolian Baiti" panose="03000500000000000000" pitchFamily="66" charset="0"/>
            </a:endParaRPr>
          </a:p>
          <a:p>
            <a:pPr marL="996949" lvl="2" indent="-269875">
              <a:lnSpc>
                <a:spcPts val="6249"/>
              </a:lnSpc>
              <a:buFont typeface="Arial"/>
              <a:buChar char="•"/>
            </a:pPr>
            <a:r>
              <a:rPr lang="en-US" sz="3600" dirty="0">
                <a:solidFill>
                  <a:srgbClr val="2E2E2E"/>
                </a:solidFill>
                <a:cs typeface="Mongolian Baiti" panose="03000500000000000000" pitchFamily="66" charset="0"/>
              </a:rPr>
              <a:t>Campus support programs</a:t>
            </a:r>
          </a:p>
          <a:p>
            <a:pPr marL="1454149" lvl="3" indent="-269875">
              <a:lnSpc>
                <a:spcPts val="6249"/>
              </a:lnSpc>
              <a:buFont typeface="Arial"/>
              <a:buChar char="•"/>
            </a:pPr>
            <a:r>
              <a:rPr lang="en-US" sz="3600" dirty="0">
                <a:solidFill>
                  <a:srgbClr val="2E2E2E"/>
                </a:solidFill>
                <a:cs typeface="Mongolian Baiti" panose="03000500000000000000" pitchFamily="66" charset="0"/>
              </a:rPr>
              <a:t>Some studies show improved outcomes with CSP participation.</a:t>
            </a:r>
            <a:r>
              <a:rPr lang="en-US" sz="3600" baseline="30000" dirty="0">
                <a:solidFill>
                  <a:srgbClr val="2E2E2E"/>
                </a:solidFill>
                <a:cs typeface="Mongolian Baiti" panose="03000500000000000000" pitchFamily="66" charset="0"/>
              </a:rPr>
              <a:t>6</a:t>
            </a:r>
            <a:r>
              <a:rPr lang="en-US" sz="3600" dirty="0">
                <a:solidFill>
                  <a:srgbClr val="2E2E2E"/>
                </a:solidFill>
                <a:cs typeface="Mongolian Baiti" panose="03000500000000000000" pitchFamily="66" charset="0"/>
              </a:rPr>
              <a:t> Other research shows no impact of CSPs.</a:t>
            </a:r>
            <a:r>
              <a:rPr lang="en-US" sz="3600" baseline="30000" dirty="0">
                <a:solidFill>
                  <a:srgbClr val="2E2E2E"/>
                </a:solidFill>
                <a:cs typeface="Mongolian Baiti" panose="03000500000000000000" pitchFamily="66" charset="0"/>
              </a:rPr>
              <a:t>4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C8106F2-72B2-1360-D63A-310722F63F82}"/>
              </a:ext>
            </a:extLst>
          </p:cNvPr>
          <p:cNvSpPr/>
          <p:nvPr/>
        </p:nvSpPr>
        <p:spPr>
          <a:xfrm rot="-1625759">
            <a:off x="10837013" y="-4312634"/>
            <a:ext cx="9495369" cy="7717145"/>
          </a:xfrm>
          <a:custGeom>
            <a:avLst/>
            <a:gdLst/>
            <a:ahLst/>
            <a:cxnLst/>
            <a:rect l="l" t="t" r="r" b="b"/>
            <a:pathLst>
              <a:path w="9495369" h="7717145">
                <a:moveTo>
                  <a:pt x="0" y="0"/>
                </a:moveTo>
                <a:lnTo>
                  <a:pt x="9495369" y="0"/>
                </a:lnTo>
                <a:lnTo>
                  <a:pt x="9495369" y="7717145"/>
                </a:lnTo>
                <a:lnTo>
                  <a:pt x="0" y="77171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BC87FE4-D96D-BC33-3738-804B9CFED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53060" y="3268980"/>
            <a:ext cx="5234940" cy="698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324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25759">
            <a:off x="7818111" y="2022772"/>
            <a:ext cx="10884489" cy="8846121"/>
          </a:xfrm>
          <a:custGeom>
            <a:avLst/>
            <a:gdLst/>
            <a:ahLst/>
            <a:cxnLst/>
            <a:rect l="l" t="t" r="r" b="b"/>
            <a:pathLst>
              <a:path w="10884489" h="8846121">
                <a:moveTo>
                  <a:pt x="0" y="0"/>
                </a:moveTo>
                <a:lnTo>
                  <a:pt x="10884489" y="0"/>
                </a:lnTo>
                <a:lnTo>
                  <a:pt x="10884489" y="8846120"/>
                </a:lnTo>
                <a:lnTo>
                  <a:pt x="0" y="88461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0" y="252919"/>
            <a:ext cx="18197642" cy="22291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6600" dirty="0">
                <a:solidFill>
                  <a:srgbClr val="004AAD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GTF Project: Evaluate Implementation and Impact of</a:t>
            </a:r>
          </a:p>
          <a:p>
            <a:pPr algn="l">
              <a:lnSpc>
                <a:spcPts val="9000"/>
              </a:lnSpc>
            </a:pPr>
            <a:r>
              <a:rPr lang="en-US" sz="6600" dirty="0">
                <a:solidFill>
                  <a:srgbClr val="004AAD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Liaison Legislation and Campus Support in Texas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53AB75-3F4C-60C6-F631-469FD40C62A5}"/>
              </a:ext>
            </a:extLst>
          </p:cNvPr>
          <p:cNvSpPr txBox="1"/>
          <p:nvPr/>
        </p:nvSpPr>
        <p:spPr>
          <a:xfrm>
            <a:off x="365760" y="2784783"/>
            <a:ext cx="1616202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9749" lvl="1" indent="-269875" algn="l">
              <a:buFont typeface="Arial"/>
              <a:buChar char="•"/>
            </a:pPr>
            <a:r>
              <a:rPr lang="en-US" sz="4400" dirty="0">
                <a:solidFill>
                  <a:srgbClr val="2E2E2E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Primary data collected for Texas college campuses (2020)</a:t>
            </a:r>
          </a:p>
          <a:p>
            <a:pPr marL="996949" lvl="2" indent="-269875">
              <a:buFont typeface="Arial"/>
              <a:buChar char="•"/>
            </a:pPr>
            <a:r>
              <a:rPr lang="en-US" sz="4400" dirty="0">
                <a:solidFill>
                  <a:srgbClr val="2E2E2E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In-Depth interviews with SEFC in college (n=8)</a:t>
            </a:r>
          </a:p>
          <a:p>
            <a:pPr marL="996949" lvl="2" indent="-269875">
              <a:buFont typeface="Arial"/>
              <a:buChar char="•"/>
            </a:pPr>
            <a:r>
              <a:rPr lang="en-US" sz="4400" dirty="0">
                <a:solidFill>
                  <a:srgbClr val="2E2E2E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Content analysis of campus websites (n=113) </a:t>
            </a:r>
          </a:p>
          <a:p>
            <a:pPr marL="996949" lvl="2" indent="-269875">
              <a:buFont typeface="Arial"/>
              <a:buChar char="•"/>
            </a:pPr>
            <a:r>
              <a:rPr lang="en-US" sz="4400" dirty="0">
                <a:solidFill>
                  <a:srgbClr val="2E2E2E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Liaison survey administered online in 2020 (58% response rate)</a:t>
            </a:r>
          </a:p>
          <a:p>
            <a:pPr marL="539749" lvl="1" indent="-269875" algn="l">
              <a:buFont typeface="Arial"/>
              <a:buChar char="•"/>
            </a:pPr>
            <a:r>
              <a:rPr lang="en-US" sz="4400" dirty="0">
                <a:solidFill>
                  <a:srgbClr val="2E2E2E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Primary data merged with DFPS/THECB Data from 2012-2021</a:t>
            </a:r>
          </a:p>
        </p:txBody>
      </p:sp>
    </p:spTree>
    <p:extLst>
      <p:ext uri="{BB962C8B-B14F-4D97-AF65-F5344CB8AC3E}">
        <p14:creationId xmlns:p14="http://schemas.microsoft.com/office/powerpoint/2010/main" val="2270886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25759">
            <a:off x="7818111" y="2022772"/>
            <a:ext cx="10884489" cy="8846121"/>
          </a:xfrm>
          <a:custGeom>
            <a:avLst/>
            <a:gdLst/>
            <a:ahLst/>
            <a:cxnLst/>
            <a:rect l="l" t="t" r="r" b="b"/>
            <a:pathLst>
              <a:path w="10884489" h="8846121">
                <a:moveTo>
                  <a:pt x="0" y="0"/>
                </a:moveTo>
                <a:lnTo>
                  <a:pt x="10884489" y="0"/>
                </a:lnTo>
                <a:lnTo>
                  <a:pt x="10884489" y="8846120"/>
                </a:lnTo>
                <a:lnTo>
                  <a:pt x="0" y="88461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0" y="252919"/>
            <a:ext cx="18197642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6600" dirty="0">
                <a:solidFill>
                  <a:srgbClr val="004AAD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Liaison </a:t>
            </a:r>
            <a:r>
              <a:rPr lang="en-US" sz="6600" dirty="0" err="1">
                <a:solidFill>
                  <a:srgbClr val="004AAD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Legislation:Validation</a:t>
            </a:r>
            <a:r>
              <a:rPr lang="en-US" sz="6600" dirty="0">
                <a:solidFill>
                  <a:srgbClr val="004AAD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of Need for Liaisons</a:t>
            </a:r>
          </a:p>
          <a:p>
            <a:pPr algn="l">
              <a:lnSpc>
                <a:spcPts val="9000"/>
              </a:lnSpc>
            </a:pPr>
            <a:endParaRPr lang="en-US" sz="8000" dirty="0">
              <a:solidFill>
                <a:srgbClr val="004AAD"/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53AB75-3F4C-60C6-F631-469FD40C62A5}"/>
              </a:ext>
            </a:extLst>
          </p:cNvPr>
          <p:cNvSpPr txBox="1"/>
          <p:nvPr/>
        </p:nvSpPr>
        <p:spPr>
          <a:xfrm>
            <a:off x="90358" y="1920240"/>
            <a:ext cx="1570590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Wingdings" panose="05000000000000000000" pitchFamily="2" charset="2"/>
              <a:buChar char="v"/>
            </a:pPr>
            <a:r>
              <a:rPr lang="en-US" sz="4000" b="0" i="0" u="none" strike="noStrike" baseline="0" dirty="0">
                <a:latin typeface="Calibri" panose="020F0502020204030204" pitchFamily="34" charset="0"/>
              </a:rPr>
              <a:t>SEFC want and value a key point of contact/liaison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sz="4000" b="0" i="1" u="none" strike="noStrike" baseline="0" dirty="0">
                <a:latin typeface="Calibri" panose="020F0502020204030204" pitchFamily="34" charset="0"/>
              </a:rPr>
              <a:t>“</a:t>
            </a:r>
            <a:r>
              <a:rPr lang="en-US" sz="4000" i="1" dirty="0"/>
              <a:t>Often serving as a motivator, coach, organizer and connector of services, I think for me to have that kind of adult in your corner has been very instrumental in my success.</a:t>
            </a:r>
            <a:r>
              <a:rPr lang="en-US" sz="4000" b="0" i="1" u="none" strike="noStrike" baseline="0" dirty="0">
                <a:latin typeface="Calibri" panose="020F0502020204030204" pitchFamily="34" charset="0"/>
              </a:rPr>
              <a:t>”-SEFC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4000" b="0" i="0" u="none" strike="noStrike" baseline="0" dirty="0">
                <a:latin typeface="Calibri" panose="020F0502020204030204" pitchFamily="34" charset="0"/>
              </a:rPr>
              <a:t>Some students didn’t know they had a liaison available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sz="4000" b="0" i="1" u="none" strike="noStrike" baseline="0" dirty="0">
                <a:latin typeface="Calibri" panose="020F0502020204030204" pitchFamily="34" charset="0"/>
              </a:rPr>
              <a:t>“</a:t>
            </a:r>
            <a:r>
              <a:rPr lang="en-US" sz="4000" i="1" dirty="0">
                <a:effectLst/>
                <a:latin typeface="Calibri" panose="020F0502020204030204" pitchFamily="34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No, I don’t have—I didn’t know what it was until you said anything.”</a:t>
            </a:r>
            <a:r>
              <a:rPr lang="en-US" sz="4000" i="1" dirty="0"/>
              <a:t>”-</a:t>
            </a:r>
            <a:r>
              <a:rPr lang="en-US" sz="4000" b="0" i="1" u="none" strike="noStrike" baseline="0" dirty="0">
                <a:latin typeface="Calibri" panose="020F0502020204030204" pitchFamily="34" charset="0"/>
              </a:rPr>
              <a:t>SEFC 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sz="4000" i="1" dirty="0">
                <a:effectLst/>
                <a:latin typeface="Calibri" panose="020F0502020204030204" pitchFamily="34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“No, no one has reached out to me, I haven’t heard anything about it.”</a:t>
            </a:r>
            <a:r>
              <a:rPr lang="en-US" sz="4000" i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en-US" sz="4000" b="0" i="1" u="none" strike="noStrike" baseline="0" dirty="0">
                <a:latin typeface="Calibri" panose="020F0502020204030204" pitchFamily="34" charset="0"/>
              </a:rPr>
              <a:t> SEFC 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sz="4000" i="1" dirty="0">
                <a:latin typeface="Calibri" panose="020F0502020204030204" pitchFamily="34" charset="0"/>
              </a:rPr>
              <a:t>“I am totally alone”-SEFC</a:t>
            </a:r>
            <a:endParaRPr lang="en-US" sz="4000" b="0" i="1" u="none" strike="noStrike" baseline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104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25759">
            <a:off x="7818111" y="2022772"/>
            <a:ext cx="10884489" cy="8846121"/>
          </a:xfrm>
          <a:custGeom>
            <a:avLst/>
            <a:gdLst/>
            <a:ahLst/>
            <a:cxnLst/>
            <a:rect l="l" t="t" r="r" b="b"/>
            <a:pathLst>
              <a:path w="10884489" h="8846121">
                <a:moveTo>
                  <a:pt x="0" y="0"/>
                </a:moveTo>
                <a:lnTo>
                  <a:pt x="10884489" y="0"/>
                </a:lnTo>
                <a:lnTo>
                  <a:pt x="10884489" y="8846120"/>
                </a:lnTo>
                <a:lnTo>
                  <a:pt x="0" y="88461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0" y="252919"/>
            <a:ext cx="18197642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6600" dirty="0">
                <a:solidFill>
                  <a:srgbClr val="004AAD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Liaison Legislation: Implementation</a:t>
            </a:r>
          </a:p>
          <a:p>
            <a:pPr algn="l">
              <a:lnSpc>
                <a:spcPts val="9000"/>
              </a:lnSpc>
            </a:pPr>
            <a:endParaRPr lang="en-US" sz="8000" dirty="0">
              <a:solidFill>
                <a:srgbClr val="004AAD"/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pic>
        <p:nvPicPr>
          <p:cNvPr id="10" name="Picture 9" descr="A person and person posing with a mascot&#10;&#10;Description automatically generated">
            <a:extLst>
              <a:ext uri="{FF2B5EF4-FFF2-40B4-BE49-F238E27FC236}">
                <a16:creationId xmlns:a16="http://schemas.microsoft.com/office/drawing/2014/main" id="{2D3FA197-A75B-38EF-9EB9-6F0992755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149" y="3880604"/>
            <a:ext cx="7426349" cy="64461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828F20-578B-F77B-EED0-723A8A8DD66D}"/>
              </a:ext>
            </a:extLst>
          </p:cNvPr>
          <p:cNvSpPr txBox="1"/>
          <p:nvPr/>
        </p:nvSpPr>
        <p:spPr>
          <a:xfrm>
            <a:off x="0" y="1348740"/>
            <a:ext cx="182880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4" lvl="1" algn="l"/>
            <a:endParaRPr lang="en-US" sz="4400" dirty="0">
              <a:solidFill>
                <a:srgbClr val="2E2E2E"/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marL="996949" lvl="2" indent="-269875">
              <a:buFont typeface="Arial"/>
              <a:buChar char="•"/>
            </a:pPr>
            <a:r>
              <a:rPr lang="en-US" sz="4000" dirty="0">
                <a:solidFill>
                  <a:srgbClr val="2E2E2E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Half of campuses (49%) had not posted the liaison contact information</a:t>
            </a:r>
          </a:p>
          <a:p>
            <a:pPr marL="996949" lvl="2" indent="-269875">
              <a:buFont typeface="Arial"/>
              <a:buChar char="•"/>
            </a:pPr>
            <a:r>
              <a:rPr lang="en-US" sz="40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One-fourth of liaisons reported they don’t use any data source to identify SEFC</a:t>
            </a:r>
          </a:p>
        </p:txBody>
      </p:sp>
    </p:spTree>
    <p:extLst>
      <p:ext uri="{BB962C8B-B14F-4D97-AF65-F5344CB8AC3E}">
        <p14:creationId xmlns:p14="http://schemas.microsoft.com/office/powerpoint/2010/main" val="229002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CDB31E4-BF5B-4608-C43D-74CED45CC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People for who wanted to be liaison and % that had their duties reduced</a:t>
            </a:r>
          </a:p>
        </p:txBody>
      </p:sp>
      <p:graphicFrame>
        <p:nvGraphicFramePr>
          <p:cNvPr id="2" name="Content Placeholder 4">
            <a:extLst>
              <a:ext uri="{FF2B5EF4-FFF2-40B4-BE49-F238E27FC236}">
                <a16:creationId xmlns:a16="http://schemas.microsoft.com/office/drawing/2014/main" id="{D62EC2A5-EFC3-DC4E-7BBC-87E4B9F006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0537427"/>
              </p:ext>
            </p:extLst>
          </p:nvPr>
        </p:nvGraphicFramePr>
        <p:xfrm>
          <a:off x="287867" y="1574800"/>
          <a:ext cx="12628033" cy="8232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6311900" imgH="1638300" progId="Word.Document.12">
                  <p:embed/>
                </p:oleObj>
              </mc:Choice>
              <mc:Fallback>
                <p:oleObj name="Document" r:id="rId3" imgW="6311900" imgH="1638300" progId="Word.Document.12">
                  <p:embed/>
                  <p:pic>
                    <p:nvPicPr>
                      <p:cNvPr id="5" name="Content Placeholder 4">
                        <a:extLst>
                          <a:ext uri="{FF2B5EF4-FFF2-40B4-BE49-F238E27FC236}">
                            <a16:creationId xmlns:a16="http://schemas.microsoft.com/office/drawing/2014/main" id="{E7C7C1C9-F28D-AEE0-1B46-431F451AB6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7867" y="1574800"/>
                        <a:ext cx="12628033" cy="823214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3">
            <a:extLst>
              <a:ext uri="{FF2B5EF4-FFF2-40B4-BE49-F238E27FC236}">
                <a16:creationId xmlns:a16="http://schemas.microsoft.com/office/drawing/2014/main" id="{EC54FADD-90DE-E6D9-F8EB-63D89440A9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7866" y="160020"/>
            <a:ext cx="17040013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6600" dirty="0">
                <a:solidFill>
                  <a:srgbClr val="004AAD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Liaison Legislation: Implementation</a:t>
            </a:r>
          </a:p>
          <a:p>
            <a:pPr algn="l">
              <a:lnSpc>
                <a:spcPts val="9000"/>
              </a:lnSpc>
            </a:pPr>
            <a:endParaRPr lang="en-US" sz="8000" dirty="0">
              <a:solidFill>
                <a:srgbClr val="004AAD"/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5" name="Teardrop 4">
            <a:extLst>
              <a:ext uri="{FF2B5EF4-FFF2-40B4-BE49-F238E27FC236}">
                <a16:creationId xmlns:a16="http://schemas.microsoft.com/office/drawing/2014/main" id="{24DCF216-4A0B-4844-6C8F-5A196B645E9A}"/>
              </a:ext>
            </a:extLst>
          </p:cNvPr>
          <p:cNvSpPr/>
          <p:nvPr/>
        </p:nvSpPr>
        <p:spPr>
          <a:xfrm>
            <a:off x="10492740" y="1574800"/>
            <a:ext cx="7625927" cy="8072120"/>
          </a:xfrm>
          <a:prstGeom prst="teardrop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i="1" dirty="0"/>
              <a:t>”needs to be a completely separate job instead of a side title”-SEFC Liaison</a:t>
            </a:r>
          </a:p>
          <a:p>
            <a:endParaRPr lang="en-US" sz="4000" i="1" dirty="0"/>
          </a:p>
          <a:p>
            <a:r>
              <a:rPr lang="en-US" sz="4000" i="1" dirty="0">
                <a:effectLst/>
                <a:ea typeface="Calibri" panose="020F0502020204030204" pitchFamily="34" charset="0"/>
              </a:rPr>
              <a:t>“All support is needed. I have no help and support at this”-SEFC Liaison</a:t>
            </a:r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28250355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F8D0D4A05672488E692FCB487CAF11" ma:contentTypeVersion="5" ma:contentTypeDescription="Create a new document." ma:contentTypeScope="" ma:versionID="de3cbbf2299aa61f16e93d03abfdaa18">
  <xsd:schema xmlns:xsd="http://www.w3.org/2001/XMLSchema" xmlns:xs="http://www.w3.org/2001/XMLSchema" xmlns:p="http://schemas.microsoft.com/office/2006/metadata/properties" xmlns:ns3="9c901f6d-1841-484f-b2b6-3d7ed36d8779" targetNamespace="http://schemas.microsoft.com/office/2006/metadata/properties" ma:root="true" ma:fieldsID="c7455af11d25dd405056e4522c84b836" ns3:_="">
    <xsd:import namespace="9c901f6d-1841-484f-b2b6-3d7ed36d877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901f6d-1841-484f-b2b6-3d7ed36d87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0545C80-F9FD-404B-BC9B-0A1193D090D9}">
  <ds:schemaRefs>
    <ds:schemaRef ds:uri="9c901f6d-1841-484f-b2b6-3d7ed36d877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B090510-FD09-4009-9449-5B130B16F61F}">
  <ds:schemaRefs>
    <ds:schemaRef ds:uri="9c901f6d-1841-484f-b2b6-3d7ed36d877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2839BFC-FA03-4886-B9CC-2AD1E6770923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b19c134a-14c9-4d4c-af65-c420f94c8cbb}" enabled="0" method="" siteId="{b19c134a-14c9-4d4c-af65-c420f94c8cb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1721</TotalTime>
  <Words>1473</Words>
  <Application>Microsoft Macintosh PowerPoint</Application>
  <PresentationFormat>Custom</PresentationFormat>
  <Paragraphs>243</Paragraphs>
  <Slides>24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Microsoft Sans Serif</vt:lpstr>
      <vt:lpstr>Calibri</vt:lpstr>
      <vt:lpstr>Wingdings</vt:lpstr>
      <vt:lpstr>Aptos</vt:lpstr>
      <vt:lpstr>Mongolian Baiti</vt:lpstr>
      <vt:lpstr>Arial</vt:lpstr>
      <vt:lpstr>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Liaison Legislation: Implementation </vt:lpstr>
      <vt:lpstr>Liaison Legislation: Examining Outcomes over Time </vt:lpstr>
      <vt:lpstr>PowerPoint Presentation</vt:lpstr>
      <vt:lpstr>PowerPoint Presentation</vt:lpstr>
      <vt:lpstr>PowerPoint Presentation</vt:lpstr>
      <vt:lpstr>SEFC Graduation Rates: Far Below the National Averages</vt:lpstr>
      <vt:lpstr>PowerPoint Presentation</vt:lpstr>
      <vt:lpstr>Campus Support and Retention Descriptives </vt:lpstr>
      <vt:lpstr>Is Retention Higher at Schools with CSPs?</vt:lpstr>
      <vt:lpstr>A Brief Summary</vt:lpstr>
      <vt:lpstr>Limitations </vt:lpstr>
      <vt:lpstr>Conclusions</vt:lpstr>
      <vt:lpstr>Future Research-Need to Drill Down</vt:lpstr>
      <vt:lpstr>Future Research</vt:lpstr>
      <vt:lpstr>References</vt:lpstr>
      <vt:lpstr>Toni Watt tw15@txstate.edu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 and Minimal Company Profile Presentation</dc:title>
  <cp:lastModifiedBy>Watt, Toni Terling</cp:lastModifiedBy>
  <cp:revision>66</cp:revision>
  <cp:lastPrinted>2024-09-09T13:57:34Z</cp:lastPrinted>
  <dcterms:created xsi:type="dcterms:W3CDTF">2006-08-16T00:00:00Z</dcterms:created>
  <dcterms:modified xsi:type="dcterms:W3CDTF">2024-09-09T20:58:56Z</dcterms:modified>
  <dc:identifier>DAGFO3z_CFI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0x010100B9F8D0D4A05672488E692FCB487CAF11</vt:lpwstr>
  </property>
</Properties>
</file>