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17"/>
  </p:notesMasterIdLst>
  <p:handoutMasterIdLst>
    <p:handoutMasterId r:id="rId18"/>
  </p:handoutMasterIdLst>
  <p:sldIdLst>
    <p:sldId id="283" r:id="rId3"/>
    <p:sldId id="262" r:id="rId4"/>
    <p:sldId id="268" r:id="rId5"/>
    <p:sldId id="258" r:id="rId6"/>
    <p:sldId id="273" r:id="rId7"/>
    <p:sldId id="272" r:id="rId8"/>
    <p:sldId id="275" r:id="rId9"/>
    <p:sldId id="276" r:id="rId10"/>
    <p:sldId id="277" r:id="rId11"/>
    <p:sldId id="278" r:id="rId12"/>
    <p:sldId id="279" r:id="rId13"/>
    <p:sldId id="281" r:id="rId14"/>
    <p:sldId id="282" r:id="rId15"/>
    <p:sldId id="274" r:id="rId16"/>
  </p:sldIdLst>
  <p:sldSz cx="9144000" cy="6858000" type="screen4x3"/>
  <p:notesSz cx="6881813" cy="9296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E4FC0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7666" autoAdjust="0"/>
  </p:normalViewPr>
  <p:slideViewPr>
    <p:cSldViewPr>
      <p:cViewPr>
        <p:scale>
          <a:sx n="74" d="100"/>
          <a:sy n="74" d="100"/>
        </p:scale>
        <p:origin x="-1032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73EECEBA-ACB0-446B-964D-719378739D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09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E56908D-C1DE-410E-8EC8-7A79F6844F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32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81600"/>
            <a:ext cx="8305800" cy="6858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867400"/>
            <a:ext cx="8305800" cy="685800"/>
          </a:xfrm>
        </p:spPr>
        <p:txBody>
          <a:bodyPr anchor="ctr"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B260F3-8A64-4044-9A56-72CE955D3C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20220-CCDC-4E8E-9290-B2301F83A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7C6C1-CA2C-4215-BE81-246C24EC4C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90600" y="1600200"/>
            <a:ext cx="8001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553200"/>
            <a:ext cx="2403475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9138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6B94E7F9-B932-4786-8F36-41ED6EA44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00200"/>
            <a:ext cx="39243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67300" y="1600200"/>
            <a:ext cx="39243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67300" y="3962400"/>
            <a:ext cx="39243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2400" y="6553200"/>
            <a:ext cx="2403475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59138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5013490-00BE-4344-92D4-F21AC8C94D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AC2F-6BC6-4393-AC6A-0D1F33A7D155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8CF-43FC-49D5-A8BC-48B8DF3C7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55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AC2F-6BC6-4393-AC6A-0D1F33A7D155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8CF-43FC-49D5-A8BC-48B8DF3C7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AC2F-6BC6-4393-AC6A-0D1F33A7D155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8CF-43FC-49D5-A8BC-48B8DF3C7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6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AC2F-6BC6-4393-AC6A-0D1F33A7D155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8CF-43FC-49D5-A8BC-48B8DF3C7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7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AC2F-6BC6-4393-AC6A-0D1F33A7D155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8CF-43FC-49D5-A8BC-48B8DF3C7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0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AC2F-6BC6-4393-AC6A-0D1F33A7D155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8CF-43FC-49D5-A8BC-48B8DF3C7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4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FE02F-28CC-4BDE-9AE8-1E7F652BE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AC2F-6BC6-4393-AC6A-0D1F33A7D155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8CF-43FC-49D5-A8BC-48B8DF3C7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18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AC2F-6BC6-4393-AC6A-0D1F33A7D155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8CF-43FC-49D5-A8BC-48B8DF3C7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15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AC2F-6BC6-4393-AC6A-0D1F33A7D155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8CF-43FC-49D5-A8BC-48B8DF3C7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07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AC2F-6BC6-4393-AC6A-0D1F33A7D155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8CF-43FC-49D5-A8BC-48B8DF3C7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73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AC2F-6BC6-4393-AC6A-0D1F33A7D155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8CF-43FC-49D5-A8BC-48B8DF3C7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6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1E07B-C286-4BDF-92EB-4E3726A679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FC570-0E45-48DD-BB1D-33D0B47E38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A3BE5-85DB-4C0F-8C50-36AEB1F0BC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9AF56-65AF-4809-8BAD-AEFB8D7E0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F7ADF-96E4-44B0-BD11-DE5F5FF54E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6F2EF-C6D7-450B-A0DD-49F8890826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9D29A-ABE9-4734-8D6B-99A3EE90C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240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9138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A07B4F5-1A66-4B9C-8866-CDA9B79557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AAC2F-6BC6-4393-AC6A-0D1F33A7D155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98CF-43FC-49D5-A8BC-48B8DF3C7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2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943600"/>
            <a:ext cx="8534400" cy="4572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What Is The Importance of Self –Identifying?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029200"/>
            <a:ext cx="8686800" cy="914400"/>
          </a:xfrm>
        </p:spPr>
        <p:txBody>
          <a:bodyPr/>
          <a:lstStyle/>
          <a:p>
            <a:r>
              <a:rPr lang="en-US" sz="3200" b="1" dirty="0" smtClean="0">
                <a:latin typeface="Arial Black" pitchFamily="34" charset="0"/>
              </a:rPr>
              <a:t>Roadmap to </a:t>
            </a:r>
            <a:r>
              <a:rPr lang="en-US" sz="3200" b="1" dirty="0">
                <a:latin typeface="Arial Black" pitchFamily="34" charset="0"/>
              </a:rPr>
              <a:t>College</a:t>
            </a:r>
          </a:p>
        </p:txBody>
      </p:sp>
    </p:spTree>
    <p:extLst>
      <p:ext uri="{BB962C8B-B14F-4D97-AF65-F5344CB8AC3E}">
        <p14:creationId xmlns:p14="http://schemas.microsoft.com/office/powerpoint/2010/main" val="414674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51" y="2"/>
            <a:ext cx="55250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5525098" cy="685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51" y="-81315"/>
            <a:ext cx="5525098" cy="70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51" y="-1"/>
            <a:ext cx="552509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88D9-5923-40E3-9F1E-13BE082C0B60}" type="slidenum">
              <a:rPr lang="en-US"/>
              <a:pPr/>
              <a:t>14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05800" cy="990600"/>
          </a:xfrm>
        </p:spPr>
        <p:txBody>
          <a:bodyPr/>
          <a:lstStyle/>
          <a:p>
            <a:r>
              <a:rPr lang="en-US" sz="3200"/>
              <a:t>ACC Model: Foster Care Alumni Program</a:t>
            </a:r>
            <a:br>
              <a:rPr lang="en-US" sz="3200"/>
            </a:br>
            <a:r>
              <a:rPr lang="en-US" sz="3200"/>
              <a:t> </a:t>
            </a:r>
            <a:r>
              <a:rPr lang="en-US" sz="3200">
                <a:latin typeface="Arial Black" pitchFamily="34" charset="0"/>
              </a:rPr>
              <a:t>The Roadmap to College Process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990600" y="1219200"/>
            <a:ext cx="81534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References</a:t>
            </a:r>
          </a:p>
          <a:p>
            <a:pPr algn="l">
              <a:spcBef>
                <a:spcPct val="50000"/>
              </a:spcBef>
            </a:pPr>
            <a:r>
              <a:rPr lang="en-US" sz="2000" b="1"/>
              <a:t>Austin Community College (2008). </a:t>
            </a:r>
            <a:r>
              <a:rPr lang="en-US" sz="2000" b="1" i="1"/>
              <a:t>Foster care alumni</a:t>
            </a:r>
            <a:r>
              <a:rPr lang="en-US" sz="2000" b="1"/>
              <a:t>. 	Austin, TX: Foster Care Alumni Program Community 	Outreach.</a:t>
            </a:r>
          </a:p>
          <a:p>
            <a:pPr algn="l">
              <a:spcBef>
                <a:spcPct val="50000"/>
              </a:spcBef>
            </a:pPr>
            <a:r>
              <a:rPr lang="en-US" sz="2000" b="1"/>
              <a:t>Casey Family Programs (2008). </a:t>
            </a:r>
            <a:r>
              <a:rPr lang="en-US" sz="2000" b="1" i="1"/>
              <a:t>Supporting success: 	Improving higher education outcomes for students from 	foster care</a:t>
            </a:r>
            <a:r>
              <a:rPr lang="en-US" sz="2000" b="1"/>
              <a:t>. Seattle, WA: Casey Family Programs.  </a:t>
            </a:r>
          </a:p>
          <a:p>
            <a:pPr algn="l">
              <a:spcBef>
                <a:spcPct val="50000"/>
              </a:spcBef>
            </a:pPr>
            <a:r>
              <a:rPr lang="en-US" sz="2000" b="1"/>
              <a:t>Hill, J. H. &amp; Douthitt, D. (2006). </a:t>
            </a:r>
            <a:r>
              <a:rPr lang="en-US" sz="2000" b="1" i="1"/>
              <a:t>True independence: How    	foster youth can go to college</a:t>
            </a:r>
            <a:r>
              <a:rPr lang="en-US" sz="2000" b="1"/>
              <a:t>. Oklahoma University: 	Outreach National Resource Center for Youth Services.</a:t>
            </a:r>
          </a:p>
          <a:p>
            <a:pPr algn="l">
              <a:spcBef>
                <a:spcPct val="50000"/>
              </a:spcBef>
            </a:pPr>
            <a:r>
              <a:rPr lang="en-US" sz="2000" b="1"/>
              <a:t>Office for Students with Disabilities (OSD) (2002). </a:t>
            </a:r>
            <a:r>
              <a:rPr lang="en-US" sz="2000" b="1" i="1"/>
              <a:t>Services for 	students with disabilities: Handbook of everything you 	need to know</a:t>
            </a:r>
            <a:r>
              <a:rPr lang="en-US" sz="2000" b="1"/>
              <a:t>. Austin, TX: Austin Community College.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47D8-436C-4203-B594-74B1D357C14D}" type="slidenum">
              <a:rPr lang="en-US"/>
              <a:pPr/>
              <a:t>2</a:t>
            </a:fld>
            <a:endParaRPr lang="en-US"/>
          </a:p>
        </p:txBody>
      </p:sp>
      <p:pic>
        <p:nvPicPr>
          <p:cNvPr id="51203" name="Picture 3" descr="tn00734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985158">
            <a:off x="2162969" y="921544"/>
            <a:ext cx="3965575" cy="6170613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848600" cy="8382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The </a:t>
            </a:r>
            <a:r>
              <a:rPr lang="en-US" sz="2800" dirty="0">
                <a:latin typeface="Arial Black" pitchFamily="34" charset="0"/>
              </a:rPr>
              <a:t>Roadmap to College </a:t>
            </a:r>
          </a:p>
        </p:txBody>
      </p:sp>
      <p:pic>
        <p:nvPicPr>
          <p:cNvPr id="51220" name="Picture 20" descr="MCj042474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8789736">
            <a:off x="5443537" y="3014663"/>
            <a:ext cx="542925" cy="762000"/>
          </a:xfrm>
          <a:prstGeom prst="rect">
            <a:avLst/>
          </a:prstGeom>
          <a:noFill/>
        </p:spPr>
      </p:pic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6019800" y="5257800"/>
            <a:ext cx="3124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latin typeface="Arial Black" pitchFamily="34" charset="0"/>
              </a:rPr>
              <a:t>College</a:t>
            </a:r>
          </a:p>
          <a:p>
            <a:r>
              <a:rPr lang="en-US" sz="4400">
                <a:latin typeface="Arial Black" pitchFamily="34" charset="0"/>
              </a:rPr>
              <a:t>Student</a:t>
            </a:r>
          </a:p>
        </p:txBody>
      </p:sp>
      <p:pic>
        <p:nvPicPr>
          <p:cNvPr id="51229" name="Picture 29" descr="MCj042474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416248">
            <a:off x="5780088" y="5314950"/>
            <a:ext cx="990600" cy="463550"/>
          </a:xfrm>
          <a:prstGeom prst="rect">
            <a:avLst/>
          </a:prstGeom>
          <a:noFill/>
        </p:spPr>
      </p:pic>
      <p:pic>
        <p:nvPicPr>
          <p:cNvPr id="51230" name="Picture 30" descr="MCj042474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524000" y="2971800"/>
            <a:ext cx="566738" cy="534988"/>
          </a:xfrm>
          <a:prstGeom prst="rect">
            <a:avLst/>
          </a:prstGeom>
          <a:noFill/>
        </p:spPr>
      </p:pic>
      <p:pic>
        <p:nvPicPr>
          <p:cNvPr id="51231" name="Picture 31" descr="MCj042474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327731">
            <a:off x="2895600" y="2895600"/>
            <a:ext cx="609600" cy="485775"/>
          </a:xfrm>
          <a:prstGeom prst="rect">
            <a:avLst/>
          </a:prstGeom>
          <a:noFill/>
        </p:spPr>
      </p:pic>
      <p:pic>
        <p:nvPicPr>
          <p:cNvPr id="51233" name="Picture 33" descr="MCj025046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505200"/>
            <a:ext cx="1981200" cy="1905000"/>
          </a:xfrm>
          <a:prstGeom prst="rect">
            <a:avLst/>
          </a:prstGeom>
          <a:noFill/>
        </p:spPr>
      </p:pic>
      <p:sp>
        <p:nvSpPr>
          <p:cNvPr id="51242" name="AutoShape 42"/>
          <p:cNvSpPr>
            <a:spLocks noChangeArrowheads="1"/>
          </p:cNvSpPr>
          <p:nvPr/>
        </p:nvSpPr>
        <p:spPr bwMode="auto">
          <a:xfrm>
            <a:off x="762000" y="4572000"/>
            <a:ext cx="1981200" cy="762000"/>
          </a:xfrm>
          <a:prstGeom prst="wedgeRoundRectCallout">
            <a:avLst>
              <a:gd name="adj1" fmla="val -56731"/>
              <a:gd name="adj2" fmla="val -20229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/>
              <a:t>1.</a:t>
            </a:r>
          </a:p>
          <a:p>
            <a:pPr algn="ctr"/>
            <a:r>
              <a:rPr lang="en-US" sz="2000" b="1"/>
              <a:t>Identification</a:t>
            </a:r>
          </a:p>
        </p:txBody>
      </p:sp>
      <p:sp>
        <p:nvSpPr>
          <p:cNvPr id="51243" name="AutoShape 43"/>
          <p:cNvSpPr>
            <a:spLocks noChangeArrowheads="1"/>
          </p:cNvSpPr>
          <p:nvPr/>
        </p:nvSpPr>
        <p:spPr bwMode="auto">
          <a:xfrm>
            <a:off x="2819400" y="1143000"/>
            <a:ext cx="2667000" cy="990600"/>
          </a:xfrm>
          <a:prstGeom prst="wedgeRoundRectCallout">
            <a:avLst>
              <a:gd name="adj1" fmla="val -73273"/>
              <a:gd name="adj2" fmla="val 2451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/>
              <a:t>2.</a:t>
            </a:r>
          </a:p>
          <a:p>
            <a:pPr algn="ctr"/>
            <a:r>
              <a:rPr lang="en-US" sz="2000" b="1"/>
              <a:t>Applications / Admissions</a:t>
            </a:r>
          </a:p>
        </p:txBody>
      </p:sp>
      <p:sp>
        <p:nvSpPr>
          <p:cNvPr id="51244" name="AutoShape 44"/>
          <p:cNvSpPr>
            <a:spLocks noChangeArrowheads="1"/>
          </p:cNvSpPr>
          <p:nvPr/>
        </p:nvSpPr>
        <p:spPr bwMode="auto">
          <a:xfrm>
            <a:off x="6477000" y="1295400"/>
            <a:ext cx="2438400" cy="1143000"/>
          </a:xfrm>
          <a:prstGeom prst="wedgeRoundRectCallout">
            <a:avLst>
              <a:gd name="adj1" fmla="val -123370"/>
              <a:gd name="adj2" fmla="val 10111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/>
              <a:t>3.</a:t>
            </a:r>
          </a:p>
          <a:p>
            <a:pPr algn="ctr"/>
            <a:r>
              <a:rPr lang="en-US" sz="2000" b="1"/>
              <a:t>Advising / </a:t>
            </a:r>
          </a:p>
          <a:p>
            <a:pPr algn="ctr"/>
            <a:r>
              <a:rPr lang="en-US" sz="2000" b="1"/>
              <a:t>Counseling</a:t>
            </a:r>
          </a:p>
        </p:txBody>
      </p:sp>
      <p:sp>
        <p:nvSpPr>
          <p:cNvPr id="51245" name="AutoShape 45"/>
          <p:cNvSpPr>
            <a:spLocks noChangeArrowheads="1"/>
          </p:cNvSpPr>
          <p:nvPr/>
        </p:nvSpPr>
        <p:spPr bwMode="auto">
          <a:xfrm>
            <a:off x="1752600" y="5715000"/>
            <a:ext cx="3200400" cy="990600"/>
          </a:xfrm>
          <a:prstGeom prst="wedgeRoundRectCallout">
            <a:avLst>
              <a:gd name="adj1" fmla="val 65329"/>
              <a:gd name="adj2" fmla="val -16971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 dirty="0"/>
              <a:t>4.</a:t>
            </a:r>
          </a:p>
          <a:p>
            <a:pPr algn="ctr"/>
            <a:r>
              <a:rPr lang="en-US" sz="2400" b="1" dirty="0" smtClean="0"/>
              <a:t>Support</a:t>
            </a:r>
            <a:endParaRPr lang="en-US" sz="2400" b="1" dirty="0"/>
          </a:p>
        </p:txBody>
      </p:sp>
      <p:pic>
        <p:nvPicPr>
          <p:cNvPr id="51255" name="Picture 55" descr="j007862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428750" cy="1922463"/>
          </a:xfrm>
          <a:prstGeom prst="rect">
            <a:avLst/>
          </a:prstGeom>
          <a:noFill/>
        </p:spPr>
      </p:pic>
      <p:pic>
        <p:nvPicPr>
          <p:cNvPr id="51258" name="Picture 58" descr="j0391008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71800"/>
            <a:ext cx="990600" cy="1828800"/>
          </a:xfrm>
          <a:prstGeom prst="rect">
            <a:avLst/>
          </a:prstGeom>
          <a:noFill/>
        </p:spPr>
      </p:pic>
      <p:pic>
        <p:nvPicPr>
          <p:cNvPr id="51259" name="Picture 59" descr="j0391008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524000"/>
            <a:ext cx="914400" cy="1371600"/>
          </a:xfrm>
          <a:prstGeom prst="rect">
            <a:avLst/>
          </a:prstGeom>
          <a:noFill/>
        </p:spPr>
      </p:pic>
      <p:pic>
        <p:nvPicPr>
          <p:cNvPr id="51260" name="Picture 60" descr="j0391008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2743200"/>
            <a:ext cx="1012825" cy="1371600"/>
          </a:xfrm>
          <a:prstGeom prst="rect">
            <a:avLst/>
          </a:prstGeom>
          <a:noFill/>
        </p:spPr>
      </p:pic>
      <p:pic>
        <p:nvPicPr>
          <p:cNvPr id="51261" name="Picture 61" descr="j038917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3810000"/>
            <a:ext cx="12954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5" grpId="0"/>
      <p:bldP spid="51242" grpId="0" animBg="1"/>
      <p:bldP spid="51243" grpId="0" animBg="1"/>
      <p:bldP spid="51244" grpId="0" animBg="1"/>
      <p:bldP spid="512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239B-D820-4411-9165-19CA4B8EE09C}" type="slidenum">
              <a:rPr lang="en-US"/>
              <a:pPr/>
              <a:t>3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pPr algn="ctr"/>
            <a:r>
              <a:rPr lang="en-US" sz="3200" dirty="0" smtClean="0"/>
              <a:t>Establish An Ally/Support System </a:t>
            </a:r>
            <a:br>
              <a:rPr lang="en-US" sz="3200" dirty="0" smtClean="0"/>
            </a:br>
            <a:r>
              <a:rPr lang="en-US" sz="3200" dirty="0" smtClean="0"/>
              <a:t>on Campus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8001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dirty="0" smtClean="0"/>
              <a:t>Office </a:t>
            </a:r>
            <a:r>
              <a:rPr lang="en-US" dirty="0"/>
              <a:t>of Student Support &amp; Success </a:t>
            </a:r>
            <a:r>
              <a:rPr lang="en-US" dirty="0" smtClean="0"/>
              <a:t>System</a:t>
            </a:r>
          </a:p>
          <a:p>
            <a:pPr>
              <a:lnSpc>
                <a:spcPct val="90000"/>
              </a:lnSpc>
              <a:buNone/>
            </a:pPr>
            <a:endParaRPr lang="en-US" sz="1200" dirty="0"/>
          </a:p>
          <a:p>
            <a:pPr lvl="1">
              <a:lnSpc>
                <a:spcPct val="90000"/>
              </a:lnSpc>
              <a:buSzPct val="125000"/>
              <a:buFontTx/>
              <a:buBlip>
                <a:blip r:embed="rId3"/>
              </a:buBlip>
            </a:pPr>
            <a:r>
              <a:rPr lang="en-US" sz="1800" dirty="0"/>
              <a:t>	</a:t>
            </a:r>
            <a:r>
              <a:rPr lang="en-US" sz="2400" b="1" dirty="0"/>
              <a:t>Advising / Counseling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400" b="1" dirty="0"/>
              <a:t>	Admissions/Records 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400" b="1" dirty="0"/>
              <a:t>	Financial Aid 				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400" b="1" dirty="0"/>
              <a:t>	OSD (Office for Students with Disabilities)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400" b="1" dirty="0"/>
              <a:t>	Support </a:t>
            </a:r>
            <a:r>
              <a:rPr lang="en-US" sz="2400" b="1" dirty="0" smtClean="0"/>
              <a:t>Center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400" b="1" dirty="0" smtClean="0"/>
              <a:t>  Learning/Tutoring Lab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400" b="1" dirty="0"/>
              <a:t> </a:t>
            </a:r>
            <a:r>
              <a:rPr lang="en-US" sz="2400" b="1" dirty="0" smtClean="0"/>
              <a:t> Supplemental Instruction </a:t>
            </a:r>
          </a:p>
          <a:p>
            <a:pPr lvl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400" b="1" dirty="0"/>
              <a:t> </a:t>
            </a:r>
            <a:r>
              <a:rPr lang="en-US" sz="2400" b="1" dirty="0" smtClean="0"/>
              <a:t> Bridge Programs</a:t>
            </a:r>
            <a:endParaRPr lang="en-US" sz="2400" b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000" b="1" dirty="0"/>
              <a:t> </a:t>
            </a:r>
            <a:r>
              <a:rPr lang="en-US" sz="1000" b="1" dirty="0" smtClean="0"/>
              <a:t>            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000" b="1" dirty="0"/>
          </a:p>
          <a:p>
            <a:pPr>
              <a:lnSpc>
                <a:spcPct val="90000"/>
              </a:lnSpc>
              <a:buFontTx/>
              <a:buNone/>
            </a:pP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4B95-B250-403E-AD0B-D028D29C22FF}" type="slidenum">
              <a:rPr lang="en-US"/>
              <a:pPr/>
              <a:t>4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8382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ROLE </a:t>
            </a:r>
            <a:r>
              <a:rPr lang="en-US" sz="2800" b="1" dirty="0">
                <a:solidFill>
                  <a:schemeClr val="bg1"/>
                </a:solidFill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</a:rPr>
              <a:t>CAMPUS CHAMPION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66800"/>
            <a:ext cx="7162800" cy="5791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400" b="1" dirty="0"/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800" b="1" dirty="0" smtClean="0"/>
              <a:t>Liaison </a:t>
            </a:r>
            <a:r>
              <a:rPr lang="en-US" sz="2800" b="1" dirty="0"/>
              <a:t>for entering foster care alum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b="1" dirty="0"/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800" b="1" dirty="0" smtClean="0"/>
              <a:t>Collaborate </a:t>
            </a:r>
            <a:r>
              <a:rPr lang="en-US" sz="2800" b="1" dirty="0"/>
              <a:t>&amp; coordinate services (with &amp; for students)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b="1" dirty="0"/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800" b="1" dirty="0" smtClean="0"/>
              <a:t>Educational </a:t>
            </a:r>
            <a:r>
              <a:rPr lang="en-US" sz="2800" b="1" dirty="0"/>
              <a:t>planning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800" b="1" dirty="0"/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800" b="1" dirty="0" smtClean="0"/>
              <a:t>Ongoing </a:t>
            </a:r>
            <a:r>
              <a:rPr lang="en-US" sz="2800" b="1" dirty="0"/>
              <a:t>support system for continuing alum students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 b="1" dirty="0"/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800" b="1" dirty="0" smtClean="0"/>
              <a:t>Student </a:t>
            </a:r>
            <a:r>
              <a:rPr lang="en-US" sz="2800" b="1" dirty="0"/>
              <a:t>outreach &amp; follow-up contact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 b="1" dirty="0"/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800" b="1" dirty="0" smtClean="0"/>
              <a:t>Referral </a:t>
            </a:r>
            <a:r>
              <a:rPr lang="en-US" sz="2800" b="1" dirty="0"/>
              <a:t>for resources internal / external of college system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 b="1" dirty="0"/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800" b="1" dirty="0" smtClean="0"/>
              <a:t>Assist </a:t>
            </a:r>
            <a:r>
              <a:rPr lang="en-US" sz="2800" b="1" dirty="0"/>
              <a:t>with problem solving on presenting issues, i.e. financial aid, academic concerns, counseling, etc.</a:t>
            </a:r>
          </a:p>
        </p:txBody>
      </p:sp>
      <p:pic>
        <p:nvPicPr>
          <p:cNvPr id="44037" name="Picture 5" descr="j007880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1143000"/>
            <a:ext cx="2057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6F1E2-6C96-4BE9-A7DF-7E39B7A69B75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76802" name="Picture 2" descr="MCj033817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981200"/>
            <a:ext cx="3810000" cy="3733800"/>
          </a:xfrm>
          <a:prstGeom prst="rect">
            <a:avLst/>
          </a:prstGeom>
          <a:noFill/>
        </p:spPr>
      </p:pic>
      <p:pic>
        <p:nvPicPr>
          <p:cNvPr id="76803" name="Picture 3" descr="tn00734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30932">
            <a:off x="3866356" y="3982244"/>
            <a:ext cx="1106488" cy="1981200"/>
          </a:xfrm>
          <a:prstGeom prst="rect">
            <a:avLst/>
          </a:prstGeom>
          <a:noFill/>
        </p:spPr>
      </p:pic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90600"/>
          </a:xfrm>
        </p:spPr>
        <p:txBody>
          <a:bodyPr/>
          <a:lstStyle/>
          <a:p>
            <a:pPr algn="ctr"/>
            <a:r>
              <a:rPr lang="en-US" sz="3200"/>
              <a:t>ACC Model: Foster Care Alumni Program</a:t>
            </a:r>
            <a:br>
              <a:rPr lang="en-US" sz="3200"/>
            </a:br>
            <a:r>
              <a:rPr lang="en-US" sz="3200"/>
              <a:t> </a:t>
            </a:r>
            <a:r>
              <a:rPr lang="en-US" sz="3200">
                <a:latin typeface="Arial Black" pitchFamily="34" charset="0"/>
              </a:rPr>
              <a:t>The Roadmap to College</a:t>
            </a:r>
          </a:p>
        </p:txBody>
      </p:sp>
      <p:pic>
        <p:nvPicPr>
          <p:cNvPr id="76805" name="Picture 5" descr="j0078791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581400"/>
            <a:ext cx="1752600" cy="2057400"/>
          </a:xfrm>
          <a:prstGeom prst="rect">
            <a:avLst/>
          </a:prstGeom>
          <a:noFill/>
        </p:spPr>
      </p:pic>
      <p:sp>
        <p:nvSpPr>
          <p:cNvPr id="76806" name="WordArt 6"/>
          <p:cNvSpPr>
            <a:spLocks noChangeArrowheads="1" noChangeShapeType="1" noTextEdit="1"/>
          </p:cNvSpPr>
          <p:nvPr/>
        </p:nvSpPr>
        <p:spPr bwMode="auto">
          <a:xfrm rot="2718888">
            <a:off x="2013744" y="5234781"/>
            <a:ext cx="1514475" cy="1731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4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Support</a:t>
            </a:r>
          </a:p>
        </p:txBody>
      </p:sp>
      <p:sp>
        <p:nvSpPr>
          <p:cNvPr id="76807" name="WordArt 7"/>
          <p:cNvSpPr>
            <a:spLocks noChangeArrowheads="1" noChangeShapeType="1" noTextEdit="1"/>
          </p:cNvSpPr>
          <p:nvPr/>
        </p:nvSpPr>
        <p:spPr bwMode="auto">
          <a:xfrm>
            <a:off x="6324600" y="1447800"/>
            <a:ext cx="2743200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Determination</a:t>
            </a:r>
          </a:p>
        </p:txBody>
      </p:sp>
      <p:sp>
        <p:nvSpPr>
          <p:cNvPr id="76808" name="WordArt 8"/>
          <p:cNvSpPr>
            <a:spLocks noChangeArrowheads="1" noChangeShapeType="1" noTextEdit="1"/>
          </p:cNvSpPr>
          <p:nvPr/>
        </p:nvSpPr>
        <p:spPr bwMode="auto">
          <a:xfrm>
            <a:off x="3810000" y="1295400"/>
            <a:ext cx="1752600" cy="7000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2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HOPE</a:t>
            </a:r>
          </a:p>
        </p:txBody>
      </p:sp>
      <p:sp>
        <p:nvSpPr>
          <p:cNvPr id="76809" name="WordArt 9"/>
          <p:cNvSpPr>
            <a:spLocks noChangeArrowheads="1" noChangeShapeType="1" noTextEdit="1"/>
          </p:cNvSpPr>
          <p:nvPr/>
        </p:nvSpPr>
        <p:spPr bwMode="auto">
          <a:xfrm>
            <a:off x="4572000" y="5791200"/>
            <a:ext cx="16764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4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Motivation</a:t>
            </a:r>
          </a:p>
        </p:txBody>
      </p:sp>
      <p:sp>
        <p:nvSpPr>
          <p:cNvPr id="76810" name="WordArt 10"/>
          <p:cNvSpPr>
            <a:spLocks noChangeArrowheads="1" noChangeShapeType="1" noTextEdit="1"/>
          </p:cNvSpPr>
          <p:nvPr/>
        </p:nvSpPr>
        <p:spPr bwMode="auto">
          <a:xfrm rot="768961">
            <a:off x="6372225" y="4900613"/>
            <a:ext cx="24638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MENTORING</a:t>
            </a:r>
          </a:p>
        </p:txBody>
      </p:sp>
      <p:sp>
        <p:nvSpPr>
          <p:cNvPr id="76811" name="WordArt 11" descr="Narrow vertical"/>
          <p:cNvSpPr>
            <a:spLocks noChangeArrowheads="1" noChangeShapeType="1" noTextEdit="1"/>
          </p:cNvSpPr>
          <p:nvPr/>
        </p:nvSpPr>
        <p:spPr bwMode="auto">
          <a:xfrm rot="-1756515">
            <a:off x="1038225" y="1739900"/>
            <a:ext cx="2162175" cy="914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24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LEADERSHIP</a:t>
            </a:r>
          </a:p>
        </p:txBody>
      </p:sp>
      <p:sp>
        <p:nvSpPr>
          <p:cNvPr id="76812" name="WordArt 12"/>
          <p:cNvSpPr>
            <a:spLocks noChangeArrowheads="1" noChangeShapeType="1" noTextEdit="1"/>
          </p:cNvSpPr>
          <p:nvPr/>
        </p:nvSpPr>
        <p:spPr bwMode="auto">
          <a:xfrm rot="5400000">
            <a:off x="6819900" y="3009900"/>
            <a:ext cx="2362200" cy="609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24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GOALS</a:t>
            </a:r>
          </a:p>
        </p:txBody>
      </p:sp>
      <p:sp>
        <p:nvSpPr>
          <p:cNvPr id="76813" name="WordArt 13"/>
          <p:cNvSpPr>
            <a:spLocks noChangeArrowheads="1" noChangeShapeType="1" noTextEdit="1"/>
          </p:cNvSpPr>
          <p:nvPr/>
        </p:nvSpPr>
        <p:spPr bwMode="auto">
          <a:xfrm rot="5400000">
            <a:off x="214313" y="4281487"/>
            <a:ext cx="2286000" cy="5810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2400" i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nimBg="1"/>
      <p:bldP spid="76807" grpId="0" animBg="1"/>
      <p:bldP spid="76808" grpId="0" animBg="1"/>
      <p:bldP spid="76809" grpId="0" animBg="1"/>
      <p:bldP spid="76810" grpId="0" animBg="1"/>
      <p:bldP spid="76811" grpId="0" animBg="1"/>
      <p:bldP spid="76812" grpId="0" animBg="1"/>
      <p:bldP spid="768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B4F5-D810-47F4-9F2D-C2E48EC4AC96}" type="slidenum">
              <a:rPr lang="en-US"/>
              <a:pPr/>
              <a:t>6</a:t>
            </a:fld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05800" cy="990600"/>
          </a:xfrm>
        </p:spPr>
        <p:txBody>
          <a:bodyPr/>
          <a:lstStyle/>
          <a:p>
            <a:r>
              <a:rPr lang="en-US" sz="3200"/>
              <a:t>ACC Model: Foster Care Alumni Program</a:t>
            </a:r>
            <a:br>
              <a:rPr lang="en-US" sz="3200"/>
            </a:br>
            <a:r>
              <a:rPr lang="en-US" sz="3200"/>
              <a:t> </a:t>
            </a:r>
            <a:r>
              <a:rPr lang="en-US" sz="3200">
                <a:latin typeface="Arial Black" pitchFamily="34" charset="0"/>
              </a:rPr>
              <a:t>The Roadmap to College Process</a:t>
            </a:r>
          </a:p>
        </p:txBody>
      </p:sp>
      <p:pic>
        <p:nvPicPr>
          <p:cNvPr id="7067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133600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1524000" y="5791200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/>
              <a:t>Developed by:  Sylvia Galvan Gonzalez, M.S., NCC, LPC-S, BCPC</a:t>
            </a:r>
          </a:p>
          <a:p>
            <a:r>
              <a:rPr lang="en-US" sz="1000" b="1"/>
              <a:t>Austin Community College</a:t>
            </a:r>
          </a:p>
          <a:p>
            <a:r>
              <a:rPr lang="en-US" sz="1000" b="1"/>
              <a:t>Foster Care Campus Champion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2" t="10000" r="17519" b="12222"/>
          <a:stretch/>
        </p:blipFill>
        <p:spPr>
          <a:xfrm>
            <a:off x="3886200" y="1295400"/>
            <a:ext cx="3429000" cy="5348336"/>
          </a:xfrm>
          <a:prstGeom prst="roundRect">
            <a:avLst>
              <a:gd name="adj" fmla="val 4626"/>
            </a:avLst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57400"/>
            <a:ext cx="2286000" cy="23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43000"/>
            <a:ext cx="443894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y cutouts design template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ty cutout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ty cutout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ty cutout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ty cutout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ty cutout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ty cutout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ty cutout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ty cutout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ty cutout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ty cutout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ty cutout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ty cutout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ty cutout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ty cutouts design templat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ty cutouts design template 14">
        <a:dk1>
          <a:srgbClr val="0000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ty cutouts design template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ty cutouts design template 16">
        <a:dk1>
          <a:srgbClr val="FFFFFF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Unity cutouts design template</Template>
  <TotalTime>2189</TotalTime>
  <Words>175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Unity cutouts design template</vt:lpstr>
      <vt:lpstr>Custom Design</vt:lpstr>
      <vt:lpstr>Roadmap to College</vt:lpstr>
      <vt:lpstr>The Roadmap to College </vt:lpstr>
      <vt:lpstr>Establish An Ally/Support System  on Campus</vt:lpstr>
      <vt:lpstr>ROLE OF CAMPUS CHAMPION</vt:lpstr>
      <vt:lpstr>ACC Model: Foster Care Alumni Program  The Roadmap to College</vt:lpstr>
      <vt:lpstr>ACC Model: Foster Care Alumni Program  The Roadmap to College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 Model: Foster Care Alumni Program  The Roadmap to College Process</vt:lpstr>
    </vt:vector>
  </TitlesOfParts>
  <Company>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 From Foster Care to College</dc:title>
  <dc:creator>Sylvia_Gonzalez</dc:creator>
  <cp:lastModifiedBy>ACC</cp:lastModifiedBy>
  <cp:revision>47</cp:revision>
  <cp:lastPrinted>2013-05-23T15:44:58Z</cp:lastPrinted>
  <dcterms:created xsi:type="dcterms:W3CDTF">2008-09-10T15:43:34Z</dcterms:created>
  <dcterms:modified xsi:type="dcterms:W3CDTF">2013-05-23T15:45:05Z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TC102862161033</vt:lpwstr>
  </property>
</Properties>
</file>