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61" r:id="rId5"/>
    <p:sldId id="281" r:id="rId6"/>
    <p:sldId id="266" r:id="rId7"/>
    <p:sldId id="282" r:id="rId8"/>
    <p:sldId id="269" r:id="rId9"/>
    <p:sldId id="271" r:id="rId10"/>
    <p:sldId id="274" r:id="rId11"/>
    <p:sldId id="275" r:id="rId12"/>
    <p:sldId id="276" r:id="rId13"/>
    <p:sldId id="277" r:id="rId14"/>
    <p:sldId id="27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3E3"/>
    <a:srgbClr val="31B0DC"/>
    <a:srgbClr val="D53F84"/>
    <a:srgbClr val="E37823"/>
    <a:srgbClr val="0093D3"/>
    <a:srgbClr val="3B3D3C"/>
    <a:srgbClr val="CC006B"/>
    <a:srgbClr val="E79024"/>
    <a:srgbClr val="767878"/>
    <a:srgbClr val="7C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70" autoAdjust="0"/>
  </p:normalViewPr>
  <p:slideViewPr>
    <p:cSldViewPr snapToObjects="1">
      <p:cViewPr>
        <p:scale>
          <a:sx n="114" d="100"/>
          <a:sy n="114" d="100"/>
        </p:scale>
        <p:origin x="-60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61D8-C106-49BD-8CC6-AED6A2E79097}" type="datetimeFigureOut">
              <a:rPr lang="en-US" smtClean="0"/>
              <a:pPr/>
              <a:t>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1891-0F7C-4F6D-86DC-1F118242C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2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58086-48A8-4D35-AB87-27F1965322C6}" type="datetimeFigureOut">
              <a:rPr lang="en-US" smtClean="0"/>
              <a:pPr/>
              <a:t>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BD850-65EC-4C52-8B51-7BBA10F91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3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BD850-65EC-4C52-8B51-7BBA10F911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BD850-65EC-4C52-8B51-7BBA10F911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BD850-65EC-4C52-8B51-7BBA10F911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00A1D7"/>
              </a:gs>
              <a:gs pos="100000">
                <a:srgbClr val="00A1D7"/>
              </a:gs>
              <a:gs pos="50000">
                <a:srgbClr val="6DC3E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sp>
        <p:nvSpPr>
          <p:cNvPr id="19" name="Vertical Title 1"/>
          <p:cNvSpPr txBox="1">
            <a:spLocks/>
          </p:cNvSpPr>
          <p:nvPr userDrawn="1"/>
        </p:nvSpPr>
        <p:spPr>
          <a:xfrm rot="16200000">
            <a:off x="4394993" y="432593"/>
            <a:ext cx="963612" cy="7467601"/>
          </a:xfrm>
          <a:prstGeom prst="rect">
            <a:avLst/>
          </a:prstGeom>
        </p:spPr>
        <p:txBody>
          <a:bodyPr vert="eaVert" lIns="0" tIns="0" rIns="0" bIns="0"/>
          <a:lstStyle>
            <a:lvl1pPr marL="0" marR="0" indent="0" defTabSz="457200" rtl="0" eaLnBrk="1" fontAlgn="auto" latinLnBrk="0" hangingPunct="1">
              <a:lnSpc>
                <a:spcPts val="7000"/>
              </a:lnSpc>
              <a:spcBef>
                <a:spcPct val="0"/>
              </a:spcBef>
              <a:tabLst/>
              <a:defRPr sz="4400"/>
            </a:lvl1pPr>
          </a:lstStyle>
          <a:p>
            <a:pPr marL="0" marR="0" lvl="0" indent="0" algn="l" defTabSz="4572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all" spc="0" normalizeH="0" baseline="0" noProof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Futura Heavy"/>
                <a:ea typeface="+mj-ea"/>
                <a:cs typeface="Futura Heavy"/>
              </a:rPr>
              <a:t>LIVING PROGRAM</a:t>
            </a:r>
          </a:p>
        </p:txBody>
      </p:sp>
      <p:pic>
        <p:nvPicPr>
          <p:cNvPr id="9" name="Picture 8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202" y="5270905"/>
            <a:ext cx="2285998" cy="44409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4875212"/>
            <a:ext cx="9144000" cy="1588"/>
          </a:xfrm>
          <a:prstGeom prst="line">
            <a:avLst/>
          </a:prstGeom>
          <a:ln>
            <a:solidFill>
              <a:srgbClr val="E79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 rot="180000">
            <a:off x="-39114" y="2310797"/>
            <a:ext cx="6012053" cy="1281712"/>
          </a:xfrm>
          <a:prstGeom prst="rect">
            <a:avLst/>
          </a:prstGeom>
          <a:solidFill>
            <a:srgbClr val="E3782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006B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1420000">
            <a:off x="-73093" y="2309990"/>
            <a:ext cx="6597273" cy="1281712"/>
          </a:xfrm>
          <a:prstGeom prst="rect">
            <a:avLst/>
          </a:prstGeom>
          <a:solidFill>
            <a:srgbClr val="CC006B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695700"/>
            <a:ext cx="7696200" cy="11049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6600" b="0" i="0">
                <a:solidFill>
                  <a:schemeClr val="bg1"/>
                </a:solidFill>
                <a:latin typeface="Futura Heavy"/>
                <a:cs typeface="Futura Heavy"/>
              </a:defRPr>
            </a:lvl1pPr>
          </a:lstStyle>
          <a:p>
            <a:pPr lvl="0"/>
            <a:r>
              <a:rPr lang="en-US" dirty="0" smtClean="0"/>
              <a:t>LIVING PROGRAM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219200"/>
            <a:ext cx="5410200" cy="11049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6600" b="0" i="0">
                <a:solidFill>
                  <a:schemeClr val="bg1"/>
                </a:solidFill>
                <a:latin typeface="Futura Heavy"/>
                <a:cs typeface="Futura Heavy"/>
              </a:defRPr>
            </a:lvl1pPr>
          </a:lstStyle>
          <a:p>
            <a:pPr lvl="0"/>
            <a:r>
              <a:rPr lang="en-US" dirty="0" smtClean="0"/>
              <a:t>SUPERVISED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 rot="21420000">
            <a:off x="-686907" y="2334880"/>
            <a:ext cx="6952743" cy="135434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algn="r"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Futura-Book"/>
                <a:cs typeface="Futura-Book"/>
              </a:defRPr>
            </a:lvl1pPr>
          </a:lstStyle>
          <a:p>
            <a:fld id="{A2CDF66A-4F80-4119-B6E6-3E95AB4A6B3C}" type="datetimeFigureOut">
              <a:rPr lang="en-US" smtClean="0"/>
              <a:pPr/>
              <a:t>6/10/16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00A1D7"/>
              </a:gs>
              <a:gs pos="100000">
                <a:srgbClr val="00A1D7"/>
              </a:gs>
              <a:gs pos="50000">
                <a:srgbClr val="6DC3E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cxnSp>
        <p:nvCxnSpPr>
          <p:cNvPr id="15" name="Straight Connector 14"/>
          <p:cNvCxnSpPr/>
          <p:nvPr userDrawn="1"/>
        </p:nvCxnSpPr>
        <p:spPr>
          <a:xfrm rot="10800000">
            <a:off x="914408" y="2743198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47800"/>
            <a:ext cx="2286002" cy="1219198"/>
          </a:xfrm>
          <a:prstGeom prst="rect">
            <a:avLst/>
          </a:prstGeom>
        </p:spPr>
        <p:txBody>
          <a:bodyPr vert="horz" lIns="0" tIns="0" rIns="0" bIns="45720" anchor="b" anchorCtr="0"/>
          <a:lstStyle>
            <a:lvl1pPr marL="0" indent="0">
              <a:lnSpc>
                <a:spcPts val="4860"/>
              </a:lnSpc>
              <a:spcBef>
                <a:spcPts val="0"/>
              </a:spcBef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14400" y="2803525"/>
            <a:ext cx="2286000" cy="1768475"/>
          </a:xfrm>
          <a:prstGeom prst="rect">
            <a:avLst/>
          </a:prstGeom>
        </p:spPr>
        <p:txBody>
          <a:bodyPr vert="horz" lIns="0" tIns="45720" rIns="0" bIns="0"/>
          <a:lstStyle>
            <a:lvl1pPr marL="0">
              <a:buFontTx/>
              <a:buNone/>
              <a:defRPr sz="1600" b="0" i="0">
                <a:solidFill>
                  <a:schemeClr val="bg1"/>
                </a:solidFill>
                <a:latin typeface="Futura Medium"/>
                <a:cs typeface="Futura Medium"/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429000" y="1524000"/>
            <a:ext cx="4964113" cy="3779838"/>
          </a:xfrm>
          <a:prstGeom prst="rect">
            <a:avLst/>
          </a:prstGeom>
          <a:effectLst>
            <a:reflection stA="50000" endPos="18000" dir="5400000" sy="-100000" algn="bl" rotWithShape="0"/>
          </a:effectLst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00A1D7"/>
              </a:gs>
              <a:gs pos="100000">
                <a:srgbClr val="00A1D7"/>
              </a:gs>
              <a:gs pos="50000">
                <a:srgbClr val="6DC3E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914408" y="1600200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1174373"/>
            <a:ext cx="3305400" cy="766349"/>
          </a:xfrm>
          <a:prstGeom prst="rect">
            <a:avLst/>
          </a:prstGeom>
          <a:solidFill>
            <a:srgbClr val="CC006B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006B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360000">
            <a:off x="-80848" y="1178648"/>
            <a:ext cx="3233509" cy="766349"/>
          </a:xfrm>
          <a:prstGeom prst="rect">
            <a:avLst/>
          </a:prstGeom>
          <a:solidFill>
            <a:srgbClr val="E3782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006B"/>
              </a:solidFill>
            </a:endParaRPr>
          </a:p>
        </p:txBody>
      </p:sp>
      <p:pic>
        <p:nvPicPr>
          <p:cNvPr id="16" name="Picture 15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10" y="5194705"/>
            <a:ext cx="2285998" cy="444095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 userDrawn="1"/>
        </p:nvSpPr>
        <p:spPr>
          <a:xfrm>
            <a:off x="914408" y="5593973"/>
            <a:ext cx="6477000" cy="3698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dirty="0" err="1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Futura BoOK 12"/>
                <a:ea typeface="+mj-ea"/>
                <a:cs typeface="Futura BoOK 12"/>
              </a:rPr>
              <a:t>www.achservices.org</a:t>
            </a:r>
            <a:endParaRPr kumimoji="0" lang="en-US" sz="1200" u="none" strike="noStrike" kern="1200" spc="0" normalizeH="0" baseline="0" noProof="0" dirty="0" smtClean="0">
              <a:ln w="10160">
                <a:noFill/>
                <a:prstDash val="solid"/>
              </a:ln>
              <a:solidFill>
                <a:schemeClr val="bg1"/>
              </a:solidFill>
              <a:uLnTx/>
              <a:uFillTx/>
              <a:latin typeface="Futura BoOK 12"/>
              <a:ea typeface="+mj-ea"/>
              <a:cs typeface="Futura BoOK 12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 rot="21300000">
            <a:off x="888791" y="1164028"/>
            <a:ext cx="2261052" cy="686355"/>
          </a:xfrm>
          <a:prstGeom prst="rect">
            <a:avLst/>
          </a:prstGeom>
        </p:spPr>
        <p:txBody>
          <a:bodyPr vert="horz" lIns="0" tIns="0" rIns="0" bIns="91440" anchor="b" anchorCtr="0"/>
          <a:lstStyle>
            <a:lvl1pPr marL="0" indent="0">
              <a:lnSpc>
                <a:spcPts val="4660"/>
              </a:lnSpc>
              <a:spcBef>
                <a:spcPts val="1152"/>
              </a:spcBef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</a:lstStyle>
          <a:p>
            <a:pPr lvl="0"/>
            <a:r>
              <a:rPr lang="en-US" dirty="0" smtClean="0"/>
              <a:t>Contact 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E37823"/>
              </a:gs>
              <a:gs pos="50000">
                <a:srgbClr val="E79024"/>
              </a:gs>
              <a:gs pos="100000">
                <a:srgbClr val="E3782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20" name="Picture 19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rot="10800000">
            <a:off x="914408" y="1905006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803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4400" y="21336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37973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4400" y="41783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5"/>
          </p:nvPr>
        </p:nvSpPr>
        <p:spPr>
          <a:xfrm>
            <a:off x="914400" y="4559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8" name="Content Placeholder 11"/>
          <p:cNvSpPr>
            <a:spLocks noGrp="1"/>
          </p:cNvSpPr>
          <p:nvPr>
            <p:ph sz="quarter" idx="17"/>
          </p:nvPr>
        </p:nvSpPr>
        <p:spPr>
          <a:xfrm>
            <a:off x="914400" y="2908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CC006B"/>
              </a:gs>
              <a:gs pos="100000">
                <a:srgbClr val="CC006B"/>
              </a:gs>
              <a:gs pos="50000">
                <a:srgbClr val="D53F8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10" name="Picture 9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914408" y="1904998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795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4400" y="21336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37973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4400" y="41783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15"/>
          </p:nvPr>
        </p:nvSpPr>
        <p:spPr>
          <a:xfrm>
            <a:off x="914400" y="4559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7"/>
          </p:nvPr>
        </p:nvSpPr>
        <p:spPr>
          <a:xfrm>
            <a:off x="914400" y="2908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00A1D7"/>
              </a:gs>
              <a:gs pos="100000">
                <a:srgbClr val="00A1D7"/>
              </a:gs>
              <a:gs pos="50000">
                <a:srgbClr val="6DC3E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22" name="Picture 21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rot="10800000">
            <a:off x="914408" y="1905006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803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4400" y="21336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3797300"/>
            <a:ext cx="7467606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 Heavy"/>
                <a:cs typeface="Futura Heavy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4400" y="4178300"/>
            <a:ext cx="746760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1pPr>
            <a:lvl2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800" b="0" i="0">
                <a:solidFill>
                  <a:srgbClr val="FFFFFF"/>
                </a:solidFill>
                <a:latin typeface="Futura-Book"/>
                <a:cs typeface="Futura-Book"/>
              </a:defRPr>
            </a:lvl2pPr>
            <a:lvl3pPr marL="0" indent="-18288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FFFFFF"/>
                </a:solidFill>
                <a:latin typeface="Futura-Book"/>
                <a:cs typeface="Futura-Book"/>
              </a:defRPr>
            </a:lvl3pPr>
            <a:lvl4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4pPr>
            <a:lvl5pPr marL="0" indent="0" algn="l">
              <a:spcBef>
                <a:spcPts val="0"/>
              </a:spcBef>
              <a:defRPr b="0" i="0">
                <a:solidFill>
                  <a:srgbClr val="FFFFFF"/>
                </a:solidFill>
                <a:latin typeface="Futura BoOK 12"/>
                <a:cs typeface="Futura BoOK 1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sz="1600" dirty="0" smtClean="0">
              <a:solidFill>
                <a:schemeClr val="bg1"/>
              </a:solidFill>
              <a:latin typeface="Futura Book"/>
              <a:cs typeface="Futura Book"/>
            </a:endParaRPr>
          </a:p>
        </p:txBody>
      </p:sp>
      <p:sp>
        <p:nvSpPr>
          <p:cNvPr id="29" name="Content Placeholder 11"/>
          <p:cNvSpPr>
            <a:spLocks noGrp="1"/>
          </p:cNvSpPr>
          <p:nvPr>
            <p:ph sz="quarter" idx="15"/>
          </p:nvPr>
        </p:nvSpPr>
        <p:spPr>
          <a:xfrm>
            <a:off x="914400" y="4559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0" name="Content Placeholder 11"/>
          <p:cNvSpPr>
            <a:spLocks noGrp="1"/>
          </p:cNvSpPr>
          <p:nvPr>
            <p:ph sz="quarter" idx="17"/>
          </p:nvPr>
        </p:nvSpPr>
        <p:spPr>
          <a:xfrm>
            <a:off x="914400" y="2908300"/>
            <a:ext cx="7467606" cy="685800"/>
          </a:xfrm>
          <a:prstGeom prst="rect">
            <a:avLst/>
          </a:prstGeom>
        </p:spPr>
        <p:txBody>
          <a:bodyPr vert="horz" lIns="0" tIns="0" rIns="0" bIns="0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E37823"/>
              </a:gs>
              <a:gs pos="50000">
                <a:srgbClr val="E79024"/>
              </a:gs>
              <a:gs pos="100000">
                <a:srgbClr val="E3782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10" name="Picture 9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914408" y="1905006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803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914400" y="2209800"/>
            <a:ext cx="7467606" cy="3733800"/>
          </a:xfrm>
          <a:prstGeom prst="rect">
            <a:avLst/>
          </a:prstGeom>
        </p:spPr>
        <p:txBody>
          <a:bodyPr vert="horz" lIns="0" tIns="0" rIns="0" bIns="0" numCol="2"/>
          <a:lstStyle>
            <a:lvl1pPr marL="182880" indent="-182880">
              <a:spcBef>
                <a:spcPts val="68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CC006B"/>
              </a:gs>
              <a:gs pos="100000">
                <a:srgbClr val="CC006B"/>
              </a:gs>
              <a:gs pos="50000">
                <a:srgbClr val="D53F8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21" name="Picture 20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rot="10800000">
            <a:off x="914408" y="1905006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803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12"/>
          </p:nvPr>
        </p:nvSpPr>
        <p:spPr>
          <a:xfrm>
            <a:off x="914400" y="2209800"/>
            <a:ext cx="7467606" cy="373380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00A1D7"/>
              </a:gs>
              <a:gs pos="100000">
                <a:srgbClr val="00A1D7"/>
              </a:gs>
              <a:gs pos="50000">
                <a:srgbClr val="6DC3E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pic>
        <p:nvPicPr>
          <p:cNvPr id="15" name="Picture 14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rot="10800000">
            <a:off x="914408" y="1905006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1066803"/>
            <a:ext cx="7467606" cy="762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12"/>
          </p:nvPr>
        </p:nvSpPr>
        <p:spPr>
          <a:xfrm>
            <a:off x="914400" y="2209800"/>
            <a:ext cx="7467606" cy="373380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1pPr>
            <a:lvl2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2pPr>
            <a:lvl3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3pPr>
            <a:lvl4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4pPr>
            <a:lvl5pPr marL="0" indent="-182880">
              <a:spcBef>
                <a:spcPts val="600"/>
              </a:spcBef>
              <a:defRPr sz="1600">
                <a:solidFill>
                  <a:schemeClr val="bg1"/>
                </a:solidFill>
                <a:latin typeface="Futura-Book"/>
                <a:cs typeface="Futura-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E37823"/>
              </a:gs>
              <a:gs pos="50000">
                <a:srgbClr val="E79024"/>
              </a:gs>
              <a:gs pos="100000">
                <a:srgbClr val="E3782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914408" y="2743198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47800"/>
            <a:ext cx="2286002" cy="1219198"/>
          </a:xfrm>
          <a:prstGeom prst="rect">
            <a:avLst/>
          </a:prstGeom>
        </p:spPr>
        <p:txBody>
          <a:bodyPr vert="horz" lIns="0" tIns="0" rIns="0" bIns="45720" anchor="b" anchorCtr="0"/>
          <a:lstStyle>
            <a:lvl1pPr marL="0" indent="0">
              <a:lnSpc>
                <a:spcPts val="4860"/>
              </a:lnSpc>
              <a:spcBef>
                <a:spcPts val="0"/>
              </a:spcBef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14400" y="2803525"/>
            <a:ext cx="2286000" cy="1768475"/>
          </a:xfrm>
          <a:prstGeom prst="rect">
            <a:avLst/>
          </a:prstGeom>
        </p:spPr>
        <p:txBody>
          <a:bodyPr vert="horz" lIns="0" tIns="45720" rIns="0" bIns="0"/>
          <a:lstStyle>
            <a:lvl1pPr marL="0">
              <a:buFontTx/>
              <a:buNone/>
              <a:defRPr sz="1600" b="0" i="0">
                <a:solidFill>
                  <a:schemeClr val="bg1"/>
                </a:solidFill>
                <a:latin typeface="Futura Medium"/>
                <a:cs typeface="Futura Medium"/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429000" y="1524000"/>
            <a:ext cx="4964113" cy="3779838"/>
          </a:xfrm>
          <a:prstGeom prst="rect">
            <a:avLst/>
          </a:prstGeom>
          <a:effectLst>
            <a:reflection stA="50000" endPos="18000" dir="5400000" sy="-100000" algn="bl" rotWithShape="0"/>
          </a:effectLst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1" cy="6858001"/>
          </a:xfrm>
          <a:prstGeom prst="rect">
            <a:avLst/>
          </a:prstGeom>
          <a:gradFill flip="none" rotWithShape="1">
            <a:gsLst>
              <a:gs pos="0">
                <a:srgbClr val="CC006B"/>
              </a:gs>
              <a:gs pos="100000">
                <a:srgbClr val="CC006B"/>
              </a:gs>
              <a:gs pos="50000">
                <a:srgbClr val="D53F8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" y="-1"/>
            <a:ext cx="9143998" cy="6857999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/>
          <p:nvPr userDrawn="1"/>
        </p:nvCxnSpPr>
        <p:spPr>
          <a:xfrm rot="10800000">
            <a:off x="914408" y="2743198"/>
            <a:ext cx="8229593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CH_hands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0400" y="6212727"/>
            <a:ext cx="1752600" cy="340473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47800"/>
            <a:ext cx="2286002" cy="1219198"/>
          </a:xfrm>
          <a:prstGeom prst="rect">
            <a:avLst/>
          </a:prstGeom>
        </p:spPr>
        <p:txBody>
          <a:bodyPr vert="horz" lIns="0" tIns="0" rIns="0" bIns="45720" anchor="b" anchorCtr="0"/>
          <a:lstStyle>
            <a:lvl1pPr marL="0" indent="0">
              <a:lnSpc>
                <a:spcPts val="4860"/>
              </a:lnSpc>
              <a:spcBef>
                <a:spcPts val="0"/>
              </a:spcBef>
              <a:buFontTx/>
              <a:buNone/>
              <a:defRPr sz="4800" cap="all">
                <a:solidFill>
                  <a:schemeClr val="bg1"/>
                </a:solidFill>
                <a:latin typeface="Old Press"/>
                <a:cs typeface="Old Press"/>
              </a:defRPr>
            </a:lvl1pPr>
            <a:lvl2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2pPr>
            <a:lvl3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3pPr>
            <a:lvl4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4pPr>
            <a:lvl5pPr>
              <a:buFontTx/>
              <a:buNone/>
              <a:defRPr cap="all">
                <a:solidFill>
                  <a:schemeClr val="bg1"/>
                </a:solidFill>
                <a:latin typeface="Old Press"/>
                <a:cs typeface="Old Press"/>
              </a:defRPr>
            </a:lvl5pPr>
          </a:lstStyle>
          <a:p>
            <a:pPr lvl="0"/>
            <a:r>
              <a:rPr lang="en-US" dirty="0" smtClean="0"/>
              <a:t>Click to edit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14400" y="2803525"/>
            <a:ext cx="2286000" cy="1768475"/>
          </a:xfrm>
          <a:prstGeom prst="rect">
            <a:avLst/>
          </a:prstGeom>
        </p:spPr>
        <p:txBody>
          <a:bodyPr vert="horz" lIns="0" tIns="45720" rIns="0" bIns="0"/>
          <a:lstStyle>
            <a:lvl1pPr marL="0">
              <a:buFontTx/>
              <a:buNone/>
              <a:defRPr sz="1600" b="0" i="0">
                <a:solidFill>
                  <a:schemeClr val="bg1"/>
                </a:solidFill>
                <a:latin typeface="Futura Medium"/>
                <a:cs typeface="Futura Medium"/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429000" y="1524000"/>
            <a:ext cx="4964113" cy="3779838"/>
          </a:xfrm>
          <a:prstGeom prst="rect">
            <a:avLst/>
          </a:prstGeom>
          <a:effectLst>
            <a:reflection stA="50000" endPos="18000" dir="5400000" sy="-100000" algn="bl" rotWithShape="0"/>
          </a:effectLst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Futura Book"/>
          <a:ea typeface="+mj-ea"/>
          <a:cs typeface="Futura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SUPERVISED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 rot="21420000">
            <a:off x="-686907" y="2238412"/>
            <a:ext cx="6952743" cy="1354340"/>
          </a:xfrm>
        </p:spPr>
        <p:txBody>
          <a:bodyPr/>
          <a:lstStyle/>
          <a:p>
            <a:r>
              <a:rPr lang="en-US" sz="6600" dirty="0" smtClean="0">
                <a:latin typeface="Futura Heavy"/>
              </a:rPr>
              <a:t>independent</a:t>
            </a:r>
            <a:endParaRPr lang="en-US" sz="6600" dirty="0">
              <a:latin typeface="Futura Heavy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5867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Futura-Book"/>
                <a:cs typeface="Futura-Book"/>
              </a:defRPr>
            </a:lvl1pPr>
          </a:lstStyle>
          <a:p>
            <a:fld id="{A2CDF66A-4F80-4119-B6E6-3E95AB4A6B3C}" type="datetimeFigureOut">
              <a:rPr lang="en-US" smtClean="0"/>
              <a:pPr/>
              <a:t>6/10/16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1447800"/>
            <a:ext cx="2286002" cy="1828800"/>
          </a:xfrm>
        </p:spPr>
        <p:txBody>
          <a:bodyPr/>
          <a:lstStyle/>
          <a:p>
            <a:r>
              <a:rPr lang="en-US" sz="3200" dirty="0" smtClean="0">
                <a:latin typeface="Futura Heavy"/>
              </a:rPr>
              <a:t>NON-COLLEGE DORM</a:t>
            </a:r>
            <a:endParaRPr lang="en-US" sz="3200" dirty="0">
              <a:latin typeface="Futura Heav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14400" y="3429000"/>
            <a:ext cx="2286000" cy="1143000"/>
          </a:xfrm>
        </p:spPr>
        <p:txBody>
          <a:bodyPr/>
          <a:lstStyle/>
          <a:p>
            <a:r>
              <a:rPr lang="en-US" sz="2000" dirty="0" smtClean="0"/>
              <a:t>COMMON AREA</a:t>
            </a:r>
            <a:endParaRPr lang="en-US" sz="2000" dirty="0"/>
          </a:p>
        </p:txBody>
      </p:sp>
      <p:pic>
        <p:nvPicPr>
          <p:cNvPr id="5" name="Picture Placeholder 4" descr="120920lww090940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93" r="619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914400"/>
            <a:ext cx="2286002" cy="2438400"/>
          </a:xfrm>
        </p:spPr>
        <p:txBody>
          <a:bodyPr/>
          <a:lstStyle/>
          <a:p>
            <a:r>
              <a:rPr lang="en-US" sz="3200" dirty="0" smtClean="0">
                <a:latin typeface="Futura Heavy"/>
              </a:rPr>
              <a:t>NON-COLLEGE DORM</a:t>
            </a:r>
            <a:endParaRPr lang="en-US" sz="3200" dirty="0">
              <a:latin typeface="Futura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3352800"/>
            <a:ext cx="2286000" cy="1219200"/>
          </a:xfrm>
        </p:spPr>
        <p:txBody>
          <a:bodyPr/>
          <a:lstStyle/>
          <a:p>
            <a:r>
              <a:rPr lang="en-US" dirty="0">
                <a:latin typeface="Futura Heavy"/>
              </a:rPr>
              <a:t>Boy’s bedroom</a:t>
            </a:r>
          </a:p>
          <a:p>
            <a:endParaRPr lang="en-US" dirty="0"/>
          </a:p>
        </p:txBody>
      </p:sp>
      <p:pic>
        <p:nvPicPr>
          <p:cNvPr id="5" name="Picture Placeholder 4" descr="120920lww090353rv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554" r="755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>
                <a:latin typeface="Futura Heavy"/>
              </a:rPr>
              <a:t>Families together</a:t>
            </a:r>
            <a:endParaRPr lang="en-US" sz="3200" dirty="0">
              <a:latin typeface="Futura Heavy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pic>
        <p:nvPicPr>
          <p:cNvPr id="5" name="Picture Placeholder 4" descr="120920lww084123rv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042" r="704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College dorms</a:t>
            </a:r>
            <a:endParaRPr lang="en-US" dirty="0">
              <a:latin typeface="Futura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endParaRPr lang="en-US" dirty="0" smtClean="0">
              <a:latin typeface="Futura Book"/>
              <a:cs typeface="Futura Book"/>
            </a:endParaRPr>
          </a:p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r>
              <a:rPr lang="en-US" dirty="0" smtClean="0">
                <a:latin typeface="Futura Book"/>
                <a:cs typeface="Futura Book"/>
              </a:rPr>
              <a:t>Weatherford College</a:t>
            </a:r>
          </a:p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r>
              <a:rPr lang="en-US" dirty="0" smtClean="0">
                <a:latin typeface="Futura Book"/>
                <a:cs typeface="Futura Book"/>
              </a:rPr>
              <a:t>Navarro College</a:t>
            </a:r>
          </a:p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r>
              <a:rPr lang="en-US" dirty="0" smtClean="0">
                <a:latin typeface="Futura Book"/>
                <a:cs typeface="Futura Book"/>
              </a:rPr>
              <a:t>University of North Texas</a:t>
            </a:r>
          </a:p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r>
              <a:rPr lang="en-US" smtClean="0">
                <a:latin typeface="Futura Book"/>
                <a:cs typeface="Futura Book"/>
              </a:rPr>
              <a:t>Texas Woman’s </a:t>
            </a:r>
            <a:r>
              <a:rPr lang="en-US" dirty="0" smtClean="0">
                <a:latin typeface="Futura Book"/>
                <a:cs typeface="Futura Book"/>
              </a:rPr>
              <a:t>University</a:t>
            </a:r>
          </a:p>
          <a:p>
            <a:pPr defTabSz="914400" fontAlgn="base">
              <a:lnSpc>
                <a:spcPts val="2160"/>
              </a:lnSpc>
              <a:spcAft>
                <a:spcPts val="1800"/>
              </a:spcAft>
              <a:buSzPct val="70000"/>
            </a:pPr>
            <a:r>
              <a:rPr lang="en-US" dirty="0" smtClean="0">
                <a:latin typeface="Futura Book"/>
                <a:cs typeface="Futura Book"/>
              </a:rPr>
              <a:t>Tarleton State University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Futura Heavy"/>
              </a:rPr>
              <a:t>Apartment settings</a:t>
            </a:r>
            <a:endParaRPr lang="en-US" sz="3600" dirty="0">
              <a:latin typeface="Futura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 defTabSz="914400" fontAlgn="base">
              <a:lnSpc>
                <a:spcPts val="2160"/>
              </a:lnSpc>
              <a:spcBef>
                <a:spcPts val="680"/>
              </a:spcBef>
              <a:spcAft>
                <a:spcPts val="600"/>
              </a:spcAft>
              <a:buSzPct val="70000"/>
              <a:buNone/>
            </a:pPr>
            <a:r>
              <a:rPr lang="en-US" dirty="0" smtClean="0">
                <a:latin typeface="Futura Book"/>
                <a:cs typeface="Futura Book"/>
              </a:rPr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467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Ft. Worth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Corsicana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Mineral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Irving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Mesquite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DeSoto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Cleburne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 rot="21300000">
            <a:off x="910458" y="1163082"/>
            <a:ext cx="2239343" cy="686355"/>
          </a:xfrm>
        </p:spPr>
        <p:txBody>
          <a:bodyPr/>
          <a:lstStyle/>
          <a:p>
            <a:endParaRPr lang="en-US" sz="2400" dirty="0">
              <a:latin typeface="Futura Heavy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914400" y="2193925"/>
            <a:ext cx="5714990" cy="2759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0" marR="0" lvl="0" indent="-182880" algn="l" defTabSz="914400" rtl="0" eaLnBrk="1" fontAlgn="base" latinLnBrk="0" hangingPunct="1">
              <a:lnSpc>
                <a:spcPts val="2200"/>
              </a:lnSpc>
              <a:spcBef>
                <a:spcPts val="680"/>
              </a:spcBef>
              <a:spcAft>
                <a:spcPts val="600"/>
              </a:spcAft>
              <a:buClr>
                <a:srgbClr val="3B3D3C"/>
              </a:buClr>
              <a:buSzPct val="7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ld"/>
                <a:ea typeface="+mn-ea"/>
                <a:cs typeface="Futura Bold"/>
              </a:rPr>
              <a:t>Carla Storey, LCSW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SENIOR </a:t>
            </a: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Director of Residential Services</a:t>
            </a:r>
            <a:b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</a:b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817.866.7128  direct dial</a:t>
            </a:r>
            <a:b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</a:b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  <a:t>817.335.4043  fax</a:t>
            </a:r>
            <a:b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ook"/>
                <a:ea typeface="+mn-ea"/>
                <a:cs typeface="Futura Book"/>
              </a:rPr>
            </a:br>
            <a:endParaRPr kumimoji="0" lang="en-US" sz="14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Book"/>
              <a:ea typeface="+mn-ea"/>
              <a:cs typeface="Futura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ccordion"/>
                <a:cs typeface="Accordion"/>
              </a:rPr>
              <a:t>PSILPPT-1013</a:t>
            </a:r>
            <a:endParaRPr lang="en-US" sz="800" dirty="0">
              <a:latin typeface="Accordion"/>
              <a:cs typeface="Accordio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143000"/>
            <a:ext cx="7467606" cy="762000"/>
          </a:xfrm>
        </p:spPr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What is </a:t>
            </a:r>
            <a:r>
              <a:rPr lang="en-US" dirty="0" err="1" smtClean="0">
                <a:latin typeface="Futura Heavy"/>
              </a:rPr>
              <a:t>sil</a:t>
            </a:r>
            <a:r>
              <a:rPr lang="en-US" dirty="0" smtClean="0">
                <a:latin typeface="Futura Heavy"/>
              </a:rPr>
              <a:t>?</a:t>
            </a:r>
            <a:endParaRPr lang="en-US" dirty="0">
              <a:latin typeface="Futura Heavy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85800" y="3581400"/>
            <a:ext cx="7467606" cy="2286000"/>
          </a:xfrm>
        </p:spPr>
        <p:txBody>
          <a:bodyPr/>
          <a:lstStyle/>
          <a:p>
            <a:pPr marL="0" indent="0" defTabSz="914400" fontAlgn="base">
              <a:spcBef>
                <a:spcPts val="80"/>
              </a:spcBef>
              <a:buSzPct val="70000"/>
              <a:buNone/>
            </a:pPr>
            <a:r>
              <a:rPr lang="en-US" sz="2000" dirty="0" smtClean="0">
                <a:latin typeface="Futura Book"/>
                <a:cs typeface="Futura Book"/>
              </a:rPr>
              <a:t>Who is eligible?</a:t>
            </a:r>
          </a:p>
          <a:p>
            <a:pPr defTabSz="914400" fontAlgn="base">
              <a:spcBef>
                <a:spcPts val="80"/>
              </a:spcBef>
              <a:buSzPct val="70000"/>
            </a:pPr>
            <a:r>
              <a:rPr lang="en-US" sz="1800" dirty="0" smtClean="0">
                <a:latin typeface="Futura Book"/>
                <a:cs typeface="Futura Book"/>
              </a:rPr>
              <a:t>Young adults who are able to live independently with very little to no supervision</a:t>
            </a:r>
          </a:p>
          <a:p>
            <a:pPr defTabSz="914400" fontAlgn="base">
              <a:buSzPct val="70000"/>
            </a:pPr>
            <a:r>
              <a:rPr lang="en-US" sz="1800" dirty="0" smtClean="0">
                <a:latin typeface="Futura Book"/>
                <a:cs typeface="Futura Book"/>
              </a:rPr>
              <a:t>Follow extended foster care agreement</a:t>
            </a:r>
          </a:p>
          <a:p>
            <a:pPr defTabSz="914400" fontAlgn="base">
              <a:buSzPct val="70000"/>
            </a:pPr>
            <a:r>
              <a:rPr lang="en-US" sz="1800" dirty="0" smtClean="0">
                <a:latin typeface="Futura Book"/>
                <a:cs typeface="Futura Book"/>
              </a:rPr>
              <a:t> Young adults who want to return to care (must be before 21</a:t>
            </a:r>
            <a:r>
              <a:rPr lang="en-US" sz="1800" baseline="30000" dirty="0" smtClean="0">
                <a:latin typeface="Futura Book"/>
                <a:cs typeface="Futura Book"/>
              </a:rPr>
              <a:t>st</a:t>
            </a:r>
            <a:r>
              <a:rPr lang="en-US" sz="1800" dirty="0" smtClean="0">
                <a:latin typeface="Futura Book"/>
                <a:cs typeface="Futura Book"/>
              </a:rPr>
              <a:t> birthday)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91400" cy="91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Young adults age 18 – 21 who are in Extended Foster Care (length of stay depends upon how they meet Extended Foster Care eligibility)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Who does it serve?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Futura Heavy"/>
              </a:rPr>
              <a:t>How </a:t>
            </a:r>
            <a:r>
              <a:rPr lang="en-US" sz="3600" dirty="0" err="1" smtClean="0">
                <a:latin typeface="Futura Heavy"/>
              </a:rPr>
              <a:t>sil</a:t>
            </a:r>
            <a:r>
              <a:rPr lang="en-US" sz="3600" dirty="0" smtClean="0">
                <a:latin typeface="Futura Heavy"/>
              </a:rPr>
              <a:t> differs from foster care</a:t>
            </a:r>
            <a:endParaRPr lang="en-US" sz="3600" dirty="0">
              <a:latin typeface="Futura Heavy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 numCol="1"/>
          <a:lstStyle/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Receives an allowance for non-housing costs (i.e., food, hygiene, transportation)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Limited curfews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Must find own transportation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Own medical consenter so decides whether or not to continue medication, schedule other medical appointments, or attend therapy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No 24-hour supervision (supervision in some settings)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No restrictions on who they can and cannot visit with (some restrictions on </a:t>
            </a:r>
            <a:r>
              <a:rPr lang="en-US" i="1" dirty="0" smtClean="0">
                <a:latin typeface="Futura Book"/>
                <a:cs typeface="Futura Book"/>
              </a:rPr>
              <a:t>where</a:t>
            </a:r>
            <a:r>
              <a:rPr lang="en-US" dirty="0" smtClean="0">
                <a:latin typeface="Futura Book"/>
                <a:cs typeface="Futura Book"/>
              </a:rPr>
              <a:t> based on housing setting)</a:t>
            </a:r>
          </a:p>
          <a:p>
            <a:pPr marL="285750" indent="-285750"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Cell phone provided if they come in without one (young adult responsible for paying this bill each month)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Goals of </a:t>
            </a:r>
            <a:r>
              <a:rPr lang="en-US" dirty="0" err="1" smtClean="0">
                <a:latin typeface="Futura Heavy"/>
              </a:rPr>
              <a:t>sil</a:t>
            </a:r>
            <a:endParaRPr lang="en-US" dirty="0">
              <a:latin typeface="Futura Heavy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" y="2209800"/>
            <a:ext cx="7467606" cy="3035300"/>
          </a:xfrm>
        </p:spPr>
        <p:txBody>
          <a:bodyPr/>
          <a:lstStyle/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Empower young adults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Teach responsibility while they have a safety net and support system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Learn how to live independently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Real-world teachings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SIL Basics</a:t>
            </a:r>
            <a:endParaRPr lang="en-US" dirty="0">
              <a:latin typeface="Futura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numCol="1"/>
          <a:lstStyle/>
          <a:p>
            <a:pPr defTabSz="914400" fontAlgn="base">
              <a:buSzPct val="70000"/>
            </a:pPr>
            <a:r>
              <a:rPr lang="en-US" dirty="0">
                <a:latin typeface="Futura Book"/>
                <a:cs typeface="Futura Book"/>
              </a:rPr>
              <a:t>Referral Process (in care vs. return to care)</a:t>
            </a:r>
          </a:p>
          <a:p>
            <a:pPr lvl="2" defTabSz="914400" fontAlgn="base">
              <a:buSzPct val="70000"/>
            </a:pPr>
            <a:r>
              <a:rPr lang="en-US" dirty="0">
                <a:latin typeface="Futura Book"/>
                <a:cs typeface="Futura Book"/>
              </a:rPr>
              <a:t>Assessment process and selecting the most appropriate setting</a:t>
            </a:r>
          </a:p>
          <a:p>
            <a:pPr defTabSz="914400" fontAlgn="base">
              <a:buSzPct val="70000"/>
            </a:pPr>
            <a:r>
              <a:rPr lang="en-US" dirty="0">
                <a:latin typeface="Futura Book"/>
                <a:cs typeface="Futura Book"/>
              </a:rPr>
              <a:t>Movement through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1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CLIENT STRUGGLES</a:t>
            </a:r>
            <a:endParaRPr lang="en-US" dirty="0">
              <a:latin typeface="Futura Heavy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914400" y="2209800"/>
            <a:ext cx="7467606" cy="3035300"/>
          </a:xfrm>
        </p:spPr>
        <p:txBody>
          <a:bodyPr/>
          <a:lstStyle/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Handling the level of freedom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Completing tasks independently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Loneliness</a:t>
            </a:r>
          </a:p>
          <a:p>
            <a:pPr defTabSz="914400" fontAlgn="base">
              <a:buSzPct val="70000"/>
            </a:pPr>
            <a:r>
              <a:rPr lang="en-US" dirty="0" smtClean="0">
                <a:latin typeface="Futura Book"/>
                <a:cs typeface="Futura Book"/>
              </a:rPr>
              <a:t>Budgeting</a:t>
            </a:r>
          </a:p>
          <a:p>
            <a:pPr defTabSz="914400" fontAlgn="base">
              <a:buSzPct val="70000"/>
            </a:pPr>
            <a:endParaRPr lang="en-US" dirty="0" smtClean="0">
              <a:latin typeface="Futura Book"/>
              <a:cs typeface="Futura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Futura Heavy"/>
              </a:rPr>
              <a:t>CLIENT SUCCESSES</a:t>
            </a:r>
            <a:endParaRPr lang="en-US" dirty="0">
              <a:latin typeface="Futura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numCol="1"/>
          <a:lstStyle/>
          <a:p>
            <a:r>
              <a:rPr lang="en-US" dirty="0" smtClean="0"/>
              <a:t>Getting critical documents needed for work and school</a:t>
            </a:r>
          </a:p>
          <a:p>
            <a:r>
              <a:rPr lang="en-US" dirty="0" smtClean="0"/>
              <a:t>Finishing high school degree or GED</a:t>
            </a:r>
          </a:p>
          <a:p>
            <a:r>
              <a:rPr lang="en-US" dirty="0" smtClean="0"/>
              <a:t>Enrolling in school</a:t>
            </a:r>
          </a:p>
          <a:p>
            <a:r>
              <a:rPr lang="en-US" dirty="0" smtClean="0"/>
              <a:t>Saving enough money to purchase a car</a:t>
            </a:r>
          </a:p>
          <a:p>
            <a:r>
              <a:rPr lang="en-US" dirty="0" smtClean="0"/>
              <a:t>Mentoring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1447800"/>
            <a:ext cx="2286002" cy="1219198"/>
          </a:xfrm>
        </p:spPr>
        <p:txBody>
          <a:bodyPr/>
          <a:lstStyle/>
          <a:p>
            <a:r>
              <a:rPr lang="en-US" sz="3200" dirty="0" smtClean="0">
                <a:latin typeface="Futura Heavy"/>
              </a:rPr>
              <a:t>Shared housing</a:t>
            </a:r>
            <a:endParaRPr lang="en-US" sz="3200" dirty="0">
              <a:latin typeface="Futura Heavy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2" descr="C:\Users\cstorey\AppData\Local\Microsoft\Windows\Temporary Internet Files\Content.Outlook\4OLAD2HV\IMG_20130614_082222_174 (2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3200" y="1447800"/>
            <a:ext cx="5673359" cy="3756426"/>
          </a:xfrm>
          <a:prstGeom prst="rect">
            <a:avLst/>
          </a:prstGeom>
          <a:noFill/>
          <a:effectLst>
            <a:reflection stA="50000" endPos="18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138" y="1447800"/>
            <a:ext cx="5653483" cy="3756426"/>
          </a:xfrm>
          <a:prstGeom prst="rect">
            <a:avLst/>
          </a:prstGeom>
          <a:noFill/>
          <a:effectLst>
            <a:reflection stA="50000" endPos="18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1447800"/>
            <a:ext cx="2286002" cy="1966118"/>
          </a:xfrm>
        </p:spPr>
        <p:txBody>
          <a:bodyPr/>
          <a:lstStyle/>
          <a:p>
            <a:r>
              <a:rPr lang="en-US" sz="3200" dirty="0" smtClean="0">
                <a:latin typeface="Futura Heavy"/>
              </a:rPr>
              <a:t>Non-college dorm</a:t>
            </a:r>
            <a:endParaRPr lang="en-US" sz="3200" dirty="0">
              <a:latin typeface="Futura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3413918"/>
            <a:ext cx="2286000" cy="1158082"/>
          </a:xfrm>
        </p:spPr>
        <p:txBody>
          <a:bodyPr/>
          <a:lstStyle/>
          <a:p>
            <a:r>
              <a:rPr lang="en-US" dirty="0" smtClean="0"/>
              <a:t>Kitchen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2" descr="C:\Users\cstorey\AppData\Local\Microsoft\Windows\Temporary Internet Files\Content.Outlook\4OLAD2HV\IMG_718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2800" y="1524000"/>
            <a:ext cx="5039783" cy="3779837"/>
          </a:xfrm>
          <a:prstGeom prst="rect">
            <a:avLst/>
          </a:prstGeom>
          <a:noFill/>
          <a:effectLst>
            <a:reflection stA="50000" endPos="18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330</Words>
  <Application>Microsoft Macintosh PowerPoint</Application>
  <PresentationFormat>On-screen Show (4:3)</PresentationFormat>
  <Paragraphs>71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 clary</dc:creator>
  <cp:lastModifiedBy>Sheila  Bustillos-Reynolds</cp:lastModifiedBy>
  <cp:revision>527</cp:revision>
  <dcterms:created xsi:type="dcterms:W3CDTF">2013-10-08T17:29:57Z</dcterms:created>
  <dcterms:modified xsi:type="dcterms:W3CDTF">2016-06-11T00:21:27Z</dcterms:modified>
</cp:coreProperties>
</file>